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040" r:id="rId1"/>
  </p:sldMasterIdLst>
  <p:notesMasterIdLst>
    <p:notesMasterId r:id="rId51"/>
  </p:notesMasterIdLst>
  <p:handoutMasterIdLst>
    <p:handoutMasterId r:id="rId52"/>
  </p:handoutMasterIdLst>
  <p:sldIdLst>
    <p:sldId id="430" r:id="rId2"/>
    <p:sldId id="581" r:id="rId3"/>
    <p:sldId id="583" r:id="rId4"/>
    <p:sldId id="525" r:id="rId5"/>
    <p:sldId id="526" r:id="rId6"/>
    <p:sldId id="528" r:id="rId7"/>
    <p:sldId id="520" r:id="rId8"/>
    <p:sldId id="514" r:id="rId9"/>
    <p:sldId id="481" r:id="rId10"/>
    <p:sldId id="480" r:id="rId11"/>
    <p:sldId id="531" r:id="rId12"/>
    <p:sldId id="589" r:id="rId13"/>
    <p:sldId id="593" r:id="rId14"/>
    <p:sldId id="592" r:id="rId15"/>
    <p:sldId id="515" r:id="rId16"/>
    <p:sldId id="506" r:id="rId17"/>
    <p:sldId id="507" r:id="rId18"/>
    <p:sldId id="508" r:id="rId19"/>
    <p:sldId id="586" r:id="rId20"/>
    <p:sldId id="587" r:id="rId21"/>
    <p:sldId id="532" r:id="rId22"/>
    <p:sldId id="584" r:id="rId23"/>
    <p:sldId id="509" r:id="rId24"/>
    <p:sldId id="569" r:id="rId25"/>
    <p:sldId id="570" r:id="rId26"/>
    <p:sldId id="571" r:id="rId27"/>
    <p:sldId id="572" r:id="rId28"/>
    <p:sldId id="529" r:id="rId29"/>
    <p:sldId id="530" r:id="rId30"/>
    <p:sldId id="518" r:id="rId31"/>
    <p:sldId id="521" r:id="rId32"/>
    <p:sldId id="585" r:id="rId33"/>
    <p:sldId id="582" r:id="rId34"/>
    <p:sldId id="574" r:id="rId35"/>
    <p:sldId id="578" r:id="rId36"/>
    <p:sldId id="579" r:id="rId37"/>
    <p:sldId id="486" r:id="rId38"/>
    <p:sldId id="564" r:id="rId39"/>
    <p:sldId id="565" r:id="rId40"/>
    <p:sldId id="575" r:id="rId41"/>
    <p:sldId id="566" r:id="rId42"/>
    <p:sldId id="580" r:id="rId43"/>
    <p:sldId id="577" r:id="rId44"/>
    <p:sldId id="468" r:id="rId45"/>
    <p:sldId id="567" r:id="rId46"/>
    <p:sldId id="588" r:id="rId47"/>
    <p:sldId id="568" r:id="rId48"/>
    <p:sldId id="590" r:id="rId49"/>
    <p:sldId id="591" r:id="rId50"/>
  </p:sldIdLst>
  <p:sldSz cx="9144000" cy="6858000" type="screen4x3"/>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E9EDF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11" autoAdjust="0"/>
    <p:restoredTop sz="68910" autoAdjust="0"/>
  </p:normalViewPr>
  <p:slideViewPr>
    <p:cSldViewPr>
      <p:cViewPr varScale="1">
        <p:scale>
          <a:sx n="61" d="100"/>
          <a:sy n="61" d="100"/>
        </p:scale>
        <p:origin x="1335" y="39"/>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53" d="100"/>
          <a:sy n="53" d="100"/>
        </p:scale>
        <p:origin x="2664" y="33"/>
      </p:cViewPr>
      <p:guideLst>
        <p:guide orient="horz" pos="3224"/>
        <p:guide pos="2238"/>
      </p:guideLst>
    </p:cSldViewPr>
  </p:notesViewPr>
  <p:gridSpacing cx="180000" cy="1800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9202" cy="512304"/>
          </a:xfrm>
          <a:prstGeom prst="rect">
            <a:avLst/>
          </a:prstGeom>
        </p:spPr>
        <p:txBody>
          <a:bodyPr vert="horz" lIns="94796" tIns="47398" rIns="94796" bIns="47398" rtlCol="0"/>
          <a:lstStyle>
            <a:lvl1pPr algn="l">
              <a:defRPr sz="1200"/>
            </a:lvl1pPr>
          </a:lstStyle>
          <a:p>
            <a:r>
              <a:rPr kumimoji="1" lang="zh-TW" altLang="en-US"/>
              <a:t>鹿児島市</a:t>
            </a:r>
            <a:endParaRPr kumimoji="1" lang="ja-JP" altLang="en-US"/>
          </a:p>
        </p:txBody>
      </p:sp>
      <p:sp>
        <p:nvSpPr>
          <p:cNvPr id="3" name="日付プレースホルダー 2"/>
          <p:cNvSpPr>
            <a:spLocks noGrp="1"/>
          </p:cNvSpPr>
          <p:nvPr>
            <p:ph type="dt" sz="quarter" idx="1"/>
          </p:nvPr>
        </p:nvSpPr>
        <p:spPr>
          <a:xfrm>
            <a:off x="4023203" y="0"/>
            <a:ext cx="3079202" cy="512304"/>
          </a:xfrm>
          <a:prstGeom prst="rect">
            <a:avLst/>
          </a:prstGeom>
        </p:spPr>
        <p:txBody>
          <a:bodyPr vert="horz" lIns="94796" tIns="47398" rIns="94796" bIns="47398" rtlCol="0"/>
          <a:lstStyle>
            <a:lvl1pPr algn="r">
              <a:defRPr sz="1200"/>
            </a:lvl1pPr>
          </a:lstStyle>
          <a:p>
            <a:fld id="{9A7B269F-B8B5-4248-855B-AC1F0EC1A03A}" type="datetime1">
              <a:rPr kumimoji="1" lang="ja-JP" altLang="en-US" smtClean="0"/>
              <a:t>2024/9/17</a:t>
            </a:fld>
            <a:endParaRPr kumimoji="1" lang="ja-JP" altLang="en-US"/>
          </a:p>
        </p:txBody>
      </p:sp>
      <p:sp>
        <p:nvSpPr>
          <p:cNvPr id="4" name="フッター プレースホルダー 3"/>
          <p:cNvSpPr>
            <a:spLocks noGrp="1"/>
          </p:cNvSpPr>
          <p:nvPr>
            <p:ph type="ftr" sz="quarter" idx="2"/>
          </p:nvPr>
        </p:nvSpPr>
        <p:spPr>
          <a:xfrm>
            <a:off x="0" y="9720673"/>
            <a:ext cx="3079202" cy="512303"/>
          </a:xfrm>
          <a:prstGeom prst="rect">
            <a:avLst/>
          </a:prstGeom>
        </p:spPr>
        <p:txBody>
          <a:bodyPr vert="horz" lIns="94796" tIns="47398" rIns="94796" bIns="47398" rtlCol="0" anchor="b"/>
          <a:lstStyle>
            <a:lvl1pPr algn="l">
              <a:defRPr sz="1200"/>
            </a:lvl1pPr>
          </a:lstStyle>
          <a:p>
            <a:r>
              <a:rPr kumimoji="1" lang="zh-TW" altLang="en-US"/>
              <a:t>令和</a:t>
            </a:r>
            <a:r>
              <a:rPr kumimoji="1" lang="en-US" altLang="zh-TW"/>
              <a:t>6</a:t>
            </a:r>
            <a:r>
              <a:rPr kumimoji="1" lang="zh-TW" altLang="en-US"/>
              <a:t>年度集団指導（障害児通所支援）</a:t>
            </a:r>
            <a:endParaRPr kumimoji="1" lang="ja-JP" altLang="en-US"/>
          </a:p>
        </p:txBody>
      </p:sp>
      <p:sp>
        <p:nvSpPr>
          <p:cNvPr id="5" name="スライド番号プレースホルダー 4"/>
          <p:cNvSpPr>
            <a:spLocks noGrp="1"/>
          </p:cNvSpPr>
          <p:nvPr>
            <p:ph type="sldNum" sz="quarter" idx="3"/>
          </p:nvPr>
        </p:nvSpPr>
        <p:spPr>
          <a:xfrm>
            <a:off x="4023203" y="9720673"/>
            <a:ext cx="3079202" cy="512303"/>
          </a:xfrm>
          <a:prstGeom prst="rect">
            <a:avLst/>
          </a:prstGeom>
        </p:spPr>
        <p:txBody>
          <a:bodyPr vert="horz" lIns="94796" tIns="47398" rIns="94796" bIns="47398" rtlCol="0" anchor="b"/>
          <a:lstStyle>
            <a:lvl1pPr algn="r">
              <a:defRPr sz="1200"/>
            </a:lvl1pPr>
          </a:lstStyle>
          <a:p>
            <a:fld id="{AC219A4C-47A4-4EE1-9E61-E7E128101D2A}" type="slidenum">
              <a:rPr kumimoji="1" lang="ja-JP" altLang="en-US" smtClean="0"/>
              <a:t>‹#›</a:t>
            </a:fld>
            <a:endParaRPr kumimoji="1" lang="ja-JP" altLang="en-US"/>
          </a:p>
        </p:txBody>
      </p:sp>
    </p:spTree>
    <p:extLst>
      <p:ext uri="{BB962C8B-B14F-4D97-AF65-F5344CB8AC3E}">
        <p14:creationId xmlns:p14="http://schemas.microsoft.com/office/powerpoint/2010/main" val="279472564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427" cy="511731"/>
          </a:xfrm>
          <a:prstGeom prst="rect">
            <a:avLst/>
          </a:prstGeom>
        </p:spPr>
        <p:txBody>
          <a:bodyPr vert="horz" lIns="94796" tIns="47398" rIns="94796" bIns="47398" rtlCol="0"/>
          <a:lstStyle>
            <a:lvl1pPr algn="l">
              <a:defRPr sz="1200"/>
            </a:lvl1pPr>
          </a:lstStyle>
          <a:p>
            <a:r>
              <a:rPr kumimoji="1" lang="zh-TW" altLang="en-US"/>
              <a:t>鹿児島市</a:t>
            </a:r>
            <a:endParaRPr kumimoji="1" lang="ja-JP" altLang="en-US"/>
          </a:p>
        </p:txBody>
      </p:sp>
      <p:sp>
        <p:nvSpPr>
          <p:cNvPr id="3" name="日付プレースホルダー 2"/>
          <p:cNvSpPr>
            <a:spLocks noGrp="1"/>
          </p:cNvSpPr>
          <p:nvPr>
            <p:ph type="dt" idx="1"/>
          </p:nvPr>
        </p:nvSpPr>
        <p:spPr>
          <a:xfrm>
            <a:off x="4023993" y="0"/>
            <a:ext cx="3078427" cy="511731"/>
          </a:xfrm>
          <a:prstGeom prst="rect">
            <a:avLst/>
          </a:prstGeom>
        </p:spPr>
        <p:txBody>
          <a:bodyPr vert="horz" lIns="94796" tIns="47398" rIns="94796" bIns="47398" rtlCol="0"/>
          <a:lstStyle>
            <a:lvl1pPr algn="r">
              <a:defRPr sz="1200"/>
            </a:lvl1pPr>
          </a:lstStyle>
          <a:p>
            <a:fld id="{EFF4ADC2-CB40-462E-9340-D172320161A2}" type="datetime1">
              <a:rPr kumimoji="1" lang="ja-JP" altLang="en-US" smtClean="0"/>
              <a:t>2024/9/17</a:t>
            </a:fld>
            <a:endParaRPr kumimoji="1" lang="ja-JP" altLang="en-US"/>
          </a:p>
        </p:txBody>
      </p:sp>
      <p:sp>
        <p:nvSpPr>
          <p:cNvPr id="4" name="スライド イメージ プレースホルダー 3"/>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4796" tIns="47398" rIns="94796" bIns="47398" rtlCol="0" anchor="ctr"/>
          <a:lstStyle/>
          <a:p>
            <a:endParaRPr lang="ja-JP" altLang="en-US"/>
          </a:p>
        </p:txBody>
      </p:sp>
      <p:sp>
        <p:nvSpPr>
          <p:cNvPr id="5" name="ノート プレースホルダー 4"/>
          <p:cNvSpPr>
            <a:spLocks noGrp="1"/>
          </p:cNvSpPr>
          <p:nvPr>
            <p:ph type="body" sz="quarter" idx="3"/>
          </p:nvPr>
        </p:nvSpPr>
        <p:spPr>
          <a:xfrm>
            <a:off x="710407" y="4861442"/>
            <a:ext cx="5683250" cy="4605576"/>
          </a:xfrm>
          <a:prstGeom prst="rect">
            <a:avLst/>
          </a:prstGeom>
        </p:spPr>
        <p:txBody>
          <a:bodyPr vert="horz" lIns="94796" tIns="47398" rIns="94796" bIns="47398"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9721106"/>
            <a:ext cx="3078427" cy="511731"/>
          </a:xfrm>
          <a:prstGeom prst="rect">
            <a:avLst/>
          </a:prstGeom>
        </p:spPr>
        <p:txBody>
          <a:bodyPr vert="horz" lIns="94796" tIns="47398" rIns="94796" bIns="47398" rtlCol="0" anchor="b"/>
          <a:lstStyle>
            <a:lvl1pPr algn="l">
              <a:defRPr sz="1200"/>
            </a:lvl1pPr>
          </a:lstStyle>
          <a:p>
            <a:r>
              <a:rPr kumimoji="1" lang="zh-TW" altLang="en-US"/>
              <a:t>令和</a:t>
            </a:r>
            <a:r>
              <a:rPr kumimoji="1" lang="en-US" altLang="zh-TW"/>
              <a:t>6</a:t>
            </a:r>
            <a:r>
              <a:rPr kumimoji="1" lang="zh-TW" altLang="en-US"/>
              <a:t>年度集団指導（障害児通所支援）</a:t>
            </a:r>
            <a:endParaRPr kumimoji="1" lang="ja-JP" altLang="en-US"/>
          </a:p>
        </p:txBody>
      </p:sp>
      <p:sp>
        <p:nvSpPr>
          <p:cNvPr id="7" name="スライド番号プレースホルダー 6"/>
          <p:cNvSpPr>
            <a:spLocks noGrp="1"/>
          </p:cNvSpPr>
          <p:nvPr>
            <p:ph type="sldNum" sz="quarter" idx="5"/>
          </p:nvPr>
        </p:nvSpPr>
        <p:spPr>
          <a:xfrm>
            <a:off x="4023993" y="9721106"/>
            <a:ext cx="3078427" cy="511731"/>
          </a:xfrm>
          <a:prstGeom prst="rect">
            <a:avLst/>
          </a:prstGeom>
        </p:spPr>
        <p:txBody>
          <a:bodyPr vert="horz" lIns="94796" tIns="47398" rIns="94796" bIns="47398" rtlCol="0" anchor="b"/>
          <a:lstStyle>
            <a:lvl1pPr algn="r">
              <a:defRPr sz="1200"/>
            </a:lvl1pPr>
          </a:lstStyle>
          <a:p>
            <a:fld id="{E0865F56-9E28-40F7-BB34-D52E9ACC7998}" type="slidenum">
              <a:rPr kumimoji="1" lang="ja-JP" altLang="en-US" smtClean="0"/>
              <a:t>‹#›</a:t>
            </a:fld>
            <a:endParaRPr kumimoji="1" lang="ja-JP" altLang="en-US"/>
          </a:p>
        </p:txBody>
      </p:sp>
    </p:spTree>
    <p:extLst>
      <p:ext uri="{BB962C8B-B14F-4D97-AF65-F5344CB8AC3E}">
        <p14:creationId xmlns:p14="http://schemas.microsoft.com/office/powerpoint/2010/main" val="437883925"/>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400" kern="1200">
        <a:solidFill>
          <a:schemeClr val="tx1"/>
        </a:solidFill>
        <a:latin typeface="+mn-lt"/>
        <a:ea typeface="+mn-ea"/>
        <a:cs typeface="+mn-cs"/>
      </a:defRPr>
    </a:lvl1pPr>
    <a:lvl2pPr marL="457200" algn="l" defTabSz="914400" rtl="0" eaLnBrk="1" latinLnBrk="0" hangingPunct="1">
      <a:defRPr kumimoji="1" sz="1400" kern="1200">
        <a:solidFill>
          <a:schemeClr val="tx1"/>
        </a:solidFill>
        <a:latin typeface="+mn-lt"/>
        <a:ea typeface="+mn-ea"/>
        <a:cs typeface="+mn-cs"/>
      </a:defRPr>
    </a:lvl2pPr>
    <a:lvl3pPr marL="914400" algn="l" defTabSz="914400" rtl="0" eaLnBrk="1" latinLnBrk="0" hangingPunct="1">
      <a:defRPr kumimoji="1" sz="1400" kern="1200">
        <a:solidFill>
          <a:schemeClr val="tx1"/>
        </a:solidFill>
        <a:latin typeface="+mn-lt"/>
        <a:ea typeface="+mn-ea"/>
        <a:cs typeface="+mn-cs"/>
      </a:defRPr>
    </a:lvl3pPr>
    <a:lvl4pPr marL="1371600" algn="l" defTabSz="914400" rtl="0" eaLnBrk="1" latinLnBrk="0" hangingPunct="1">
      <a:defRPr kumimoji="1" sz="1400" kern="1200">
        <a:solidFill>
          <a:schemeClr val="tx1"/>
        </a:solidFill>
        <a:latin typeface="+mn-lt"/>
        <a:ea typeface="+mn-ea"/>
        <a:cs typeface="+mn-cs"/>
      </a:defRPr>
    </a:lvl4pPr>
    <a:lvl5pPr marL="1828800" algn="l" defTabSz="914400" rtl="0" eaLnBrk="1" latinLnBrk="0" hangingPunct="1">
      <a:defRPr kumimoji="1" sz="14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cfa.go.jp/policies/shougaijishien/shisaku/hoshukaitei"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500" dirty="0"/>
              <a:t>障害福祉課障害施設係です。</a:t>
            </a:r>
            <a:endParaRPr lang="en-US" altLang="ja-JP" sz="1500" dirty="0"/>
          </a:p>
          <a:p>
            <a:endParaRPr lang="en-US" altLang="ja-JP" sz="1500" dirty="0"/>
          </a:p>
          <a:p>
            <a:r>
              <a:rPr lang="ja-JP" altLang="en-US" sz="1500" dirty="0"/>
              <a:t>表示してあります項目について、説明させていただきますので、よろしくお願いいたします。</a:t>
            </a:r>
          </a:p>
        </p:txBody>
      </p:sp>
      <p:sp>
        <p:nvSpPr>
          <p:cNvPr id="4" name="スライド番号プレースホルダー 3"/>
          <p:cNvSpPr>
            <a:spLocks noGrp="1"/>
          </p:cNvSpPr>
          <p:nvPr>
            <p:ph type="sldNum" sz="quarter" idx="10"/>
          </p:nvPr>
        </p:nvSpPr>
        <p:spPr/>
        <p:txBody>
          <a:bodyPr/>
          <a:lstStyle/>
          <a:p>
            <a:pPr>
              <a:defRPr/>
            </a:pPr>
            <a:fld id="{B143584D-A7E2-43D6-905A-580B331C7D4C}" type="slidenum">
              <a:rPr lang="ja-JP" altLang="en-US" sz="1900" kern="0">
                <a:solidFill>
                  <a:sysClr val="windowText" lastClr="000000"/>
                </a:solidFill>
              </a:rPr>
              <a:pPr>
                <a:defRPr/>
              </a:pPr>
              <a:t>1</a:t>
            </a:fld>
            <a:endParaRPr lang="ja-JP" altLang="en-US" sz="1900" kern="0">
              <a:solidFill>
                <a:sysClr val="windowText" lastClr="000000"/>
              </a:solidFill>
            </a:endParaRPr>
          </a:p>
        </p:txBody>
      </p:sp>
      <p:sp>
        <p:nvSpPr>
          <p:cNvPr id="5" name="フッター プレースホルダー 4"/>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2720937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特に常勤換算方法で人員配置を行う必要がある職種や</a:t>
            </a:r>
          </a:p>
          <a:p>
            <a:r>
              <a:rPr lang="ja-JP" altLang="en-US" sz="1100" dirty="0"/>
              <a:t>児童指導員等加配加算、専門的支援加算又は福祉専門職員配置加算を算定している事業所におかれましては、</a:t>
            </a:r>
          </a:p>
          <a:p>
            <a:r>
              <a:rPr lang="ja-JP" altLang="en-US" sz="1100" dirty="0"/>
              <a:t>年度始めの異動等で、従業者の変更がある際は、</a:t>
            </a:r>
          </a:p>
          <a:p>
            <a:r>
              <a:rPr lang="ja-JP" altLang="en-US" sz="1100" dirty="0"/>
              <a:t>ご注意くださいますようお願いします。</a:t>
            </a:r>
          </a:p>
          <a:p>
            <a:endParaRPr lang="ja-JP" altLang="en-US" sz="1100" dirty="0"/>
          </a:p>
          <a:p>
            <a:r>
              <a:rPr lang="ja-JP" altLang="en-US" sz="1100" dirty="0"/>
              <a:t>勤務形態一覧表については、</a:t>
            </a:r>
          </a:p>
          <a:p>
            <a:r>
              <a:rPr lang="ja-JP" altLang="en-US" sz="1100" dirty="0"/>
              <a:t>毎月作成し、人員基準を確認していただく必要があります。</a:t>
            </a:r>
          </a:p>
          <a:p>
            <a:r>
              <a:rPr lang="ja-JP" altLang="en-US" sz="1100" dirty="0"/>
              <a:t>事業所において、勤務シフト表を作成していると思いますので、</a:t>
            </a:r>
          </a:p>
          <a:p>
            <a:r>
              <a:rPr lang="ja-JP" altLang="en-US" sz="1100" dirty="0"/>
              <a:t>それを活用していただいて構いませんが、常勤換算後の人数や</a:t>
            </a:r>
          </a:p>
          <a:p>
            <a:r>
              <a:rPr lang="ja-JP" altLang="en-US" sz="1100" dirty="0"/>
              <a:t>満たすべき人員体制等、必要な確認ができるようにしてください。</a:t>
            </a:r>
            <a:endParaRPr lang="en-US" altLang="ja-JP" sz="1100" dirty="0"/>
          </a:p>
          <a:p>
            <a:endParaRPr lang="en-US" altLang="ja-JP" sz="1100" dirty="0"/>
          </a:p>
          <a:p>
            <a:r>
              <a:rPr lang="ja-JP" altLang="en-US" sz="1100" dirty="0"/>
              <a:t>また、人員・体制の変更がある場合は届出を行ってください。</a:t>
            </a:r>
            <a:endParaRPr lang="en-US" altLang="ja-JP" sz="1100" dirty="0"/>
          </a:p>
          <a:p>
            <a:r>
              <a:rPr lang="ja-JP" altLang="en-US" sz="1100" dirty="0"/>
              <a:t>その際、新たに配置に加える従業者については、資格確認に必要な証明書等の写しを添付してください。</a:t>
            </a:r>
          </a:p>
          <a:p>
            <a:endParaRPr lang="ja-JP" altLang="en-US" sz="1500" dirty="0"/>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10</a:t>
            </a:fld>
            <a:endParaRPr lang="ja-JP" altLang="en-US">
              <a:solidFill>
                <a:prstClr val="black"/>
              </a:solidFill>
            </a:endParaRPr>
          </a:p>
        </p:txBody>
      </p:sp>
      <p:sp>
        <p:nvSpPr>
          <p:cNvPr id="5" name="フッター プレースホルダー 4"/>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19694749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次に、医療的ケア区分に応じた基本報酬の算定に関する届出書の記載例です。</a:t>
            </a:r>
            <a:endParaRPr lang="en-US" altLang="ja-JP" sz="1100" dirty="0"/>
          </a:p>
          <a:p>
            <a:endParaRPr lang="en-US" altLang="ja-JP" sz="1100" dirty="0"/>
          </a:p>
          <a:p>
            <a:r>
              <a:rPr lang="ja-JP" altLang="en-US" sz="1100" dirty="0"/>
              <a:t>医療的ケア区分に応じた基本報酬を算定する事業所は、</a:t>
            </a:r>
            <a:endParaRPr lang="en-US" altLang="ja-JP" sz="1100" dirty="0"/>
          </a:p>
          <a:p>
            <a:r>
              <a:rPr lang="ja-JP" altLang="en-US" sz="1100" dirty="0"/>
              <a:t>加算要件を満たしているか毎月確認を行ってください。</a:t>
            </a:r>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11</a:t>
            </a:fld>
            <a:endParaRPr lang="ja-JP" altLang="en-US">
              <a:solidFill>
                <a:prstClr val="black"/>
              </a:solidFill>
            </a:endParaRPr>
          </a:p>
        </p:txBody>
      </p:sp>
      <p:sp>
        <p:nvSpPr>
          <p:cNvPr id="5" name="フッター プレースホルダー 4"/>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29914780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次に、基準配置等に必要な児童指導員の要件についてです。</a:t>
            </a:r>
            <a:endParaRPr lang="en-US" altLang="ja-JP" sz="1100" dirty="0"/>
          </a:p>
          <a:p>
            <a:endParaRPr lang="en-US" altLang="ja-JP" sz="1100" dirty="0"/>
          </a:p>
          <a:p>
            <a:r>
              <a:rPr lang="ja-JP" altLang="en-US" sz="1100" dirty="0"/>
              <a:t>児童指導員の資格要件は、</a:t>
            </a:r>
            <a:endParaRPr lang="en-US" altLang="ja-JP" sz="1100" dirty="0"/>
          </a:p>
          <a:p>
            <a:r>
              <a:rPr lang="ja-JP" altLang="en-US" sz="1100" dirty="0"/>
              <a:t>「児童福祉施設の設備及び運営に関する基準」</a:t>
            </a:r>
            <a:endParaRPr lang="en-US" altLang="ja-JP" sz="1100" dirty="0"/>
          </a:p>
          <a:p>
            <a:r>
              <a:rPr lang="ja-JP" altLang="en-US" sz="1100" dirty="0"/>
              <a:t>第４３条第１項の各号（第１号～第１０号）に定めがあり、</a:t>
            </a:r>
            <a:endParaRPr lang="en-US" altLang="ja-JP" sz="1100" dirty="0"/>
          </a:p>
          <a:p>
            <a:r>
              <a:rPr lang="ja-JP" altLang="en-US" sz="1100" dirty="0"/>
              <a:t>配置の届出にあたっては、いずれかの号に該当することを証明する必要があります。</a:t>
            </a:r>
            <a:endParaRPr lang="en-US" altLang="ja-JP" sz="1100" dirty="0"/>
          </a:p>
          <a:p>
            <a:endParaRPr lang="en-US" altLang="ja-JP" sz="1100" dirty="0"/>
          </a:p>
          <a:p>
            <a:r>
              <a:rPr lang="ja-JP" altLang="en-US" sz="1100" dirty="0"/>
              <a:t>なお、届出にあたり、</a:t>
            </a:r>
            <a:endParaRPr lang="en-US" altLang="ja-JP" sz="1100" dirty="0"/>
          </a:p>
          <a:p>
            <a:r>
              <a:rPr lang="ja-JP" altLang="en-US" sz="1100" dirty="0"/>
              <a:t>第一号、第四号～第六号については、卒業証明書の写し等の提出が必要です。</a:t>
            </a:r>
            <a:endParaRPr lang="en-US" altLang="ja-JP" sz="1100" dirty="0"/>
          </a:p>
          <a:p>
            <a:r>
              <a:rPr lang="ja-JP" altLang="en-US" sz="1100" dirty="0"/>
              <a:t>第二号、第三号は資格証の写しの提出が必要です。</a:t>
            </a:r>
            <a:endParaRPr lang="en-US" altLang="ja-JP" sz="1100" dirty="0"/>
          </a:p>
          <a:p>
            <a:endParaRPr lang="en-US" altLang="ja-JP" sz="1100" dirty="0"/>
          </a:p>
          <a:p>
            <a:r>
              <a:rPr lang="ja-JP" altLang="en-US" sz="1100" dirty="0"/>
              <a:t>（次のスライドに続きます）</a:t>
            </a:r>
            <a:endParaRPr lang="en-US" altLang="ja-JP" sz="1100" dirty="0"/>
          </a:p>
          <a:p>
            <a:endParaRPr lang="en-US" altLang="ja-JP" sz="1500" dirty="0"/>
          </a:p>
          <a:p>
            <a:endParaRPr lang="ja-JP" altLang="en-US" sz="1500" dirty="0"/>
          </a:p>
          <a:p>
            <a:endParaRPr lang="ja-JP" altLang="en-US" sz="1500" dirty="0"/>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12</a:t>
            </a:fld>
            <a:endParaRPr lang="ja-JP" altLang="en-US">
              <a:solidFill>
                <a:prstClr val="black"/>
              </a:solidFill>
            </a:endParaRPr>
          </a:p>
        </p:txBody>
      </p:sp>
      <p:sp>
        <p:nvSpPr>
          <p:cNvPr id="5" name="フッター プレースホルダー 4"/>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19658215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sz="1500" dirty="0"/>
          </a:p>
          <a:p>
            <a:r>
              <a:rPr lang="ja-JP" altLang="en-US" sz="1100" dirty="0"/>
              <a:t>第七号は、卒業証明書の写し等の提出が必要です。</a:t>
            </a:r>
            <a:endParaRPr lang="en-US" altLang="ja-JP" sz="1100" dirty="0"/>
          </a:p>
          <a:p>
            <a:endParaRPr lang="en-US" altLang="ja-JP" sz="1100" dirty="0"/>
          </a:p>
          <a:p>
            <a:r>
              <a:rPr lang="ja-JP" altLang="en-US" sz="1100" dirty="0"/>
              <a:t>第八号は、「高等学校等の卒業証明書」に加えて、</a:t>
            </a:r>
            <a:endParaRPr lang="en-US" altLang="ja-JP" sz="1100" dirty="0"/>
          </a:p>
          <a:p>
            <a:r>
              <a:rPr lang="ja-JP" altLang="en-US" sz="1100" dirty="0"/>
              <a:t>「児童福祉事業に２年以上かつ３６０日以上従事したことがわかる実務経験証明書」が必要です。</a:t>
            </a:r>
            <a:endParaRPr lang="en-US" altLang="ja-JP" sz="1100" dirty="0"/>
          </a:p>
          <a:p>
            <a:endParaRPr lang="en-US" altLang="ja-JP" sz="1100" dirty="0"/>
          </a:p>
          <a:p>
            <a:r>
              <a:rPr lang="ja-JP" altLang="en-US" sz="1100" dirty="0"/>
              <a:t>第九号は、教員免許の写しが必要です。</a:t>
            </a:r>
            <a:endParaRPr lang="en-US" altLang="ja-JP" sz="1100" dirty="0"/>
          </a:p>
          <a:p>
            <a:endParaRPr lang="en-US" altLang="ja-JP" sz="1100" dirty="0"/>
          </a:p>
          <a:p>
            <a:r>
              <a:rPr lang="ja-JP" altLang="en-US" sz="1100" dirty="0"/>
              <a:t>第十号は、児童福祉事業に３年以上かつ５４０日以上従事したことがわかる実務経験証明書」が必要です。</a:t>
            </a:r>
            <a:endParaRPr lang="en-US" altLang="ja-JP" sz="1100" dirty="0"/>
          </a:p>
          <a:p>
            <a:endParaRPr lang="en-US" altLang="ja-JP" sz="1100" dirty="0"/>
          </a:p>
          <a:p>
            <a:r>
              <a:rPr lang="en-US" altLang="ja-JP" sz="1100" dirty="0"/>
              <a:t>※</a:t>
            </a:r>
            <a:r>
              <a:rPr lang="ja-JP" altLang="en-US" sz="1100" dirty="0"/>
              <a:t>なお、第八号、第十号における実務経験証明書は、過去に取得した証明書の写しがある場合には、その写しでも可としております。</a:t>
            </a:r>
            <a:endParaRPr lang="en-US" altLang="ja-JP" sz="1100" dirty="0"/>
          </a:p>
          <a:p>
            <a:r>
              <a:rPr lang="ja-JP" altLang="en-US" sz="1100" dirty="0"/>
              <a:t>　　</a:t>
            </a:r>
            <a:endParaRPr lang="en-US" altLang="ja-JP" sz="1500" dirty="0"/>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13</a:t>
            </a:fld>
            <a:endParaRPr lang="ja-JP" altLang="en-US">
              <a:solidFill>
                <a:prstClr val="black"/>
              </a:solidFill>
            </a:endParaRPr>
          </a:p>
        </p:txBody>
      </p:sp>
      <p:sp>
        <p:nvSpPr>
          <p:cNvPr id="5" name="フッター プレースホルダー 4"/>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14356696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sz="1500" dirty="0"/>
          </a:p>
          <a:p>
            <a:r>
              <a:rPr lang="ja-JP" altLang="en-US" sz="1100" dirty="0"/>
              <a:t>また、児童指導員の要件で特に注意いただきたいものを①～③で紹介します。</a:t>
            </a:r>
            <a:endParaRPr lang="en-US" altLang="ja-JP" sz="1100" dirty="0"/>
          </a:p>
          <a:p>
            <a:endParaRPr lang="en-US" altLang="ja-JP" sz="1100" dirty="0"/>
          </a:p>
          <a:p>
            <a:r>
              <a:rPr lang="ja-JP" altLang="en-US" sz="1100" dirty="0"/>
              <a:t>①について、以下の資格は児童指導員の資格要件には該当しませんのでご注意ください。</a:t>
            </a:r>
            <a:endParaRPr lang="en-US" altLang="ja-JP" sz="1100" dirty="0"/>
          </a:p>
          <a:p>
            <a:r>
              <a:rPr lang="ja-JP" altLang="en-US" sz="1100" dirty="0"/>
              <a:t>・社会福祉主事任用資格</a:t>
            </a:r>
            <a:endParaRPr lang="en-US" altLang="ja-JP" sz="1100" dirty="0"/>
          </a:p>
          <a:p>
            <a:r>
              <a:rPr lang="ja-JP" altLang="en-US" sz="1100" dirty="0"/>
              <a:t>・介護福祉士資格</a:t>
            </a:r>
            <a:endParaRPr lang="en-US" altLang="ja-JP" sz="1100" dirty="0"/>
          </a:p>
          <a:p>
            <a:r>
              <a:rPr lang="ja-JP" altLang="en-US" sz="1100" dirty="0"/>
              <a:t>・公認心理士、臨床心理士</a:t>
            </a:r>
            <a:endParaRPr lang="en-US" altLang="ja-JP" sz="1100" dirty="0"/>
          </a:p>
          <a:p>
            <a:r>
              <a:rPr lang="ja-JP" altLang="en-US" sz="1100" dirty="0"/>
              <a:t>・幼稚園（認定こども園を除く）、学校の実務経験（児童福祉事業ではないため）</a:t>
            </a:r>
            <a:endParaRPr lang="en-US" altLang="ja-JP" sz="1100" dirty="0"/>
          </a:p>
          <a:p>
            <a:endParaRPr lang="en-US" altLang="ja-JP" sz="1100" dirty="0"/>
          </a:p>
          <a:p>
            <a:r>
              <a:rPr lang="ja-JP" altLang="en-US" sz="1100" dirty="0"/>
              <a:t>②について、第四号・第五号・第七号の要件を使う際の注意点ですが、</a:t>
            </a:r>
            <a:endParaRPr lang="en-US" altLang="ja-JP" sz="1100" dirty="0"/>
          </a:p>
          <a:p>
            <a:r>
              <a:rPr lang="ja-JP" altLang="en-US" sz="1100" dirty="0"/>
              <a:t>　大学、大学院等において、社会福祉学、心理学、教育学若しくは社会学に係る科目を</a:t>
            </a:r>
            <a:endParaRPr lang="en-US" altLang="ja-JP" sz="1100" dirty="0"/>
          </a:p>
          <a:p>
            <a:r>
              <a:rPr lang="ja-JP" altLang="en-US" sz="1100" dirty="0"/>
              <a:t>　一つ又は複数単位履修したことのみをもって児童指導員の資格要件に該当するとの判断はできません。　</a:t>
            </a:r>
            <a:endParaRPr lang="en-US" altLang="ja-JP" sz="1100" dirty="0"/>
          </a:p>
          <a:p>
            <a:endParaRPr lang="en-US" altLang="ja-JP" sz="1100" dirty="0"/>
          </a:p>
          <a:p>
            <a:r>
              <a:rPr lang="ja-JP" altLang="en-US" sz="1100" dirty="0"/>
              <a:t>➂について、第八号の要件を使う際の注意点ですが、児童福祉事業での実務経験で児童指導員資格を証明する場合、</a:t>
            </a:r>
            <a:endParaRPr lang="en-US" altLang="ja-JP" sz="1100" dirty="0"/>
          </a:p>
          <a:p>
            <a:r>
              <a:rPr lang="ja-JP" altLang="en-US" sz="1100" dirty="0"/>
              <a:t>　　高校卒業と同程度であることが卒業証明等において確認できない場合は、第十号のとおり、</a:t>
            </a:r>
            <a:r>
              <a:rPr lang="en-US" altLang="ja-JP" sz="1100" dirty="0"/>
              <a:t>3</a:t>
            </a:r>
            <a:r>
              <a:rPr lang="ja-JP" altLang="en-US" sz="1100" dirty="0"/>
              <a:t>年以上の実務経験証明が必要です。</a:t>
            </a:r>
            <a:endParaRPr lang="en-US" altLang="ja-JP" sz="1100" dirty="0"/>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14</a:t>
            </a:fld>
            <a:endParaRPr lang="ja-JP" altLang="en-US">
              <a:solidFill>
                <a:prstClr val="black"/>
              </a:solidFill>
            </a:endParaRPr>
          </a:p>
        </p:txBody>
      </p:sp>
      <p:sp>
        <p:nvSpPr>
          <p:cNvPr id="5" name="フッター プレースホルダー 4"/>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24044870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500" dirty="0"/>
              <a:t>次に、各種手続きの届出時期について説明します。</a:t>
            </a:r>
            <a:endParaRPr lang="en-US" altLang="ja-JP" sz="1500" dirty="0"/>
          </a:p>
          <a:p>
            <a:endParaRPr lang="ja-JP" altLang="en-US" sz="1500" dirty="0"/>
          </a:p>
          <a:p>
            <a:r>
              <a:rPr lang="ja-JP" altLang="en-US" sz="1500" dirty="0"/>
              <a:t>指定申請、更新申請は、２か月前まで、</a:t>
            </a:r>
            <a:endParaRPr lang="en-US" altLang="ja-JP" sz="1500" dirty="0"/>
          </a:p>
          <a:p>
            <a:r>
              <a:rPr lang="ja-JP" altLang="en-US" sz="1500" dirty="0"/>
              <a:t>廃止、休止届は１か月前まで、</a:t>
            </a:r>
            <a:endParaRPr lang="en-US" altLang="ja-JP" sz="1500" dirty="0"/>
          </a:p>
          <a:p>
            <a:r>
              <a:rPr lang="ja-JP" altLang="en-US" sz="1500" dirty="0"/>
              <a:t>再開届は、再開の日から１０日以内となっていますので、</a:t>
            </a:r>
            <a:endParaRPr lang="en-US" altLang="ja-JP" sz="1500" dirty="0"/>
          </a:p>
          <a:p>
            <a:r>
              <a:rPr lang="ja-JP" altLang="en-US" sz="1500" dirty="0"/>
              <a:t>それぞれ提出期限を厳守してください。</a:t>
            </a:r>
          </a:p>
        </p:txBody>
      </p:sp>
      <p:sp>
        <p:nvSpPr>
          <p:cNvPr id="4" name="スライド番号プレースホルダー 3"/>
          <p:cNvSpPr>
            <a:spLocks noGrp="1"/>
          </p:cNvSpPr>
          <p:nvPr>
            <p:ph type="sldNum" sz="quarter" idx="10"/>
          </p:nvPr>
        </p:nvSpPr>
        <p:spPr/>
        <p:txBody>
          <a:bodyPr/>
          <a:lstStyle/>
          <a:p>
            <a:pPr defTabSz="947958">
              <a:defRPr/>
            </a:pPr>
            <a:fld id="{B143584D-A7E2-43D6-905A-580B331C7D4C}" type="slidenum">
              <a:rPr lang="ja-JP" altLang="en-US">
                <a:solidFill>
                  <a:prstClr val="black"/>
                </a:solidFill>
                <a:latin typeface="Calibri"/>
                <a:ea typeface="ＭＳ Ｐゴシック" panose="020B0600070205080204" pitchFamily="50" charset="-128"/>
              </a:rPr>
              <a:pPr defTabSz="947958">
                <a:defRPr/>
              </a:pPr>
              <a:t>15</a:t>
            </a:fld>
            <a:endParaRPr lang="ja-JP" altLang="en-US">
              <a:solidFill>
                <a:prstClr val="black"/>
              </a:solidFill>
              <a:latin typeface="Calibri"/>
              <a:ea typeface="ＭＳ Ｐゴシック" panose="020B0600070205080204" pitchFamily="50" charset="-128"/>
            </a:endParaRPr>
          </a:p>
        </p:txBody>
      </p:sp>
      <p:sp>
        <p:nvSpPr>
          <p:cNvPr id="5" name="フッター プレースホルダー 4"/>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9146844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500" dirty="0"/>
              <a:t>変更届については、給付費に関するものと</a:t>
            </a:r>
          </a:p>
          <a:p>
            <a:r>
              <a:rPr lang="ja-JP" altLang="en-US" sz="1500" dirty="0"/>
              <a:t>それ以外のもので届出時期が異なります。</a:t>
            </a:r>
          </a:p>
          <a:p>
            <a:endParaRPr lang="ja-JP" altLang="en-US" sz="1500" dirty="0"/>
          </a:p>
          <a:p>
            <a:r>
              <a:rPr lang="ja-JP" altLang="en-US" sz="1500" dirty="0"/>
              <a:t>まず、給付費に関するもの以外については、</a:t>
            </a:r>
          </a:p>
          <a:p>
            <a:r>
              <a:rPr lang="ja-JP" altLang="en-US" sz="1500" dirty="0"/>
              <a:t>変更のあった日から１０日以内となっています。</a:t>
            </a:r>
          </a:p>
          <a:p>
            <a:endParaRPr lang="ja-JP" altLang="en-US" sz="1500" dirty="0"/>
          </a:p>
          <a:p>
            <a:r>
              <a:rPr lang="ja-JP" altLang="en-US" sz="1500" dirty="0"/>
              <a:t>給付費に関するもので単位数が増えるものについては、</a:t>
            </a:r>
          </a:p>
          <a:p>
            <a:r>
              <a:rPr lang="ja-JP" altLang="en-US" sz="1500" dirty="0"/>
              <a:t>算定を始める月の前月１５日までに届け出てください。（１５日が休みの場合は、１５日より前の開庁日）</a:t>
            </a:r>
            <a:endParaRPr lang="en-US" altLang="ja-JP" sz="1500" dirty="0"/>
          </a:p>
          <a:p>
            <a:r>
              <a:rPr lang="ja-JP" altLang="en-US" sz="1500" dirty="0"/>
              <a:t>届出日が１５日を過ぎると翌々月からの算定となります。</a:t>
            </a:r>
          </a:p>
          <a:p>
            <a:endParaRPr lang="ja-JP" altLang="en-US" sz="1500" dirty="0"/>
          </a:p>
          <a:p>
            <a:r>
              <a:rPr lang="ja-JP" altLang="en-US" sz="1500" dirty="0"/>
              <a:t>算定要件を満たさなくなった場合（単位数が減るもの）は</a:t>
            </a:r>
          </a:p>
          <a:p>
            <a:r>
              <a:rPr lang="ja-JP" altLang="en-US" sz="1500" dirty="0"/>
              <a:t>判明後、速やかに届出を行ってください。</a:t>
            </a:r>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16</a:t>
            </a:fld>
            <a:endParaRPr lang="ja-JP" altLang="en-US">
              <a:solidFill>
                <a:prstClr val="black"/>
              </a:solidFill>
            </a:endParaRPr>
          </a:p>
        </p:txBody>
      </p:sp>
      <p:sp>
        <p:nvSpPr>
          <p:cNvPr id="5" name="フッター プレースホルダー 4"/>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35264793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500" dirty="0"/>
              <a:t>次に、給付費の中での例外です。</a:t>
            </a:r>
            <a:endParaRPr lang="en-US" altLang="ja-JP" sz="1500" dirty="0"/>
          </a:p>
          <a:p>
            <a:endParaRPr lang="en-US" altLang="ja-JP" sz="1500" dirty="0"/>
          </a:p>
          <a:p>
            <a:r>
              <a:rPr lang="ja-JP" altLang="en-US" sz="1500" dirty="0"/>
              <a:t>①定員増により単価が下がる場合の</a:t>
            </a:r>
            <a:endParaRPr lang="en-US" altLang="ja-JP" sz="1500" dirty="0"/>
          </a:p>
          <a:p>
            <a:r>
              <a:rPr lang="ja-JP" altLang="en-US" sz="1500" dirty="0"/>
              <a:t>報酬単価については届出日からの算定となります。</a:t>
            </a:r>
            <a:endParaRPr lang="en-US" altLang="ja-JP" sz="1500" dirty="0"/>
          </a:p>
          <a:p>
            <a:endParaRPr lang="en-US" altLang="ja-JP" sz="1500" dirty="0"/>
          </a:p>
          <a:p>
            <a:r>
              <a:rPr lang="ja-JP" altLang="en-US" sz="1500" dirty="0"/>
              <a:t>②前年度の実績に応じて算定する基本報酬は、</a:t>
            </a:r>
            <a:endParaRPr lang="en-US" altLang="ja-JP" sz="1500" dirty="0"/>
          </a:p>
          <a:p>
            <a:r>
              <a:rPr lang="ja-JP" altLang="en-US" sz="1500" dirty="0"/>
              <a:t>４月中旬までに提出されたものは４月に遡って適用されます。</a:t>
            </a:r>
            <a:endParaRPr lang="en-US" altLang="ja-JP" sz="1500" dirty="0"/>
          </a:p>
          <a:p>
            <a:endParaRPr lang="en-US" altLang="ja-JP" sz="1500" dirty="0"/>
          </a:p>
          <a:p>
            <a:r>
              <a:rPr lang="ja-JP" altLang="en-US" sz="1500" dirty="0"/>
              <a:t>児童発達支援事業所の基本報酬については、</a:t>
            </a:r>
            <a:endParaRPr lang="en-US" altLang="ja-JP" sz="1500" dirty="0"/>
          </a:p>
          <a:p>
            <a:r>
              <a:rPr lang="ja-JP" altLang="en-US" sz="1500" dirty="0"/>
              <a:t>実績に応じて算定されますので、</a:t>
            </a:r>
            <a:endParaRPr lang="en-US" altLang="ja-JP" sz="1500" dirty="0"/>
          </a:p>
          <a:p>
            <a:r>
              <a:rPr lang="ja-JP" altLang="en-US" sz="1500" dirty="0"/>
              <a:t>４月に前年度の実績を確認し、報酬区分に変更がある場合は</a:t>
            </a:r>
            <a:endParaRPr lang="en-US" altLang="ja-JP" sz="1500" dirty="0"/>
          </a:p>
          <a:p>
            <a:r>
              <a:rPr lang="ja-JP" altLang="en-US" sz="1500" dirty="0"/>
              <a:t>変更届の提出が必要になりますのでご注意ください。</a:t>
            </a:r>
            <a:endParaRPr lang="en-US" altLang="ja-JP" sz="1500" dirty="0"/>
          </a:p>
          <a:p>
            <a:endParaRPr lang="en-US" altLang="ja-JP" sz="1500" dirty="0"/>
          </a:p>
          <a:p>
            <a:r>
              <a:rPr lang="ja-JP" altLang="en-US" sz="1500" dirty="0"/>
              <a:t>③福祉・介護職員処遇改善加算等は、</a:t>
            </a:r>
            <a:endParaRPr lang="en-US" altLang="ja-JP" sz="1500" dirty="0"/>
          </a:p>
          <a:p>
            <a:r>
              <a:rPr lang="ja-JP" altLang="en-US" sz="1500" dirty="0"/>
              <a:t>算定開始月の前々月の末日までとされていますので、</a:t>
            </a:r>
            <a:endParaRPr lang="en-US" altLang="ja-JP" sz="1500" dirty="0"/>
          </a:p>
          <a:p>
            <a:r>
              <a:rPr lang="ja-JP" altLang="en-US" sz="1500" dirty="0"/>
              <a:t>４月から算定するためには２月末までに届出が必要です。</a:t>
            </a:r>
            <a:endParaRPr lang="en-US" altLang="ja-JP" sz="1500" dirty="0"/>
          </a:p>
          <a:p>
            <a:r>
              <a:rPr lang="ja-JP" altLang="en-US" sz="1500" dirty="0"/>
              <a:t>③の加算を算定するためには、</a:t>
            </a:r>
            <a:endParaRPr lang="en-US" altLang="ja-JP" sz="1500" dirty="0"/>
          </a:p>
          <a:p>
            <a:r>
              <a:rPr lang="ja-JP" altLang="en-US" sz="1500" dirty="0"/>
              <a:t>毎年届出が必要となりますのでご注意ください。</a:t>
            </a:r>
            <a:endParaRPr lang="en-US" altLang="ja-JP" sz="1500" dirty="0"/>
          </a:p>
        </p:txBody>
      </p:sp>
      <p:sp>
        <p:nvSpPr>
          <p:cNvPr id="5" name="スライド番号プレースホルダー 4"/>
          <p:cNvSpPr>
            <a:spLocks noGrp="1"/>
          </p:cNvSpPr>
          <p:nvPr>
            <p:ph type="sldNum" sz="quarter" idx="11"/>
          </p:nvPr>
        </p:nvSpPr>
        <p:spPr/>
        <p:txBody>
          <a:bodyPr/>
          <a:lstStyle/>
          <a:p>
            <a:fld id="{B143584D-A7E2-43D6-905A-580B331C7D4C}" type="slidenum">
              <a:rPr lang="ja-JP" altLang="en-US" smtClean="0">
                <a:solidFill>
                  <a:prstClr val="black"/>
                </a:solidFill>
              </a:rPr>
              <a:pPr/>
              <a:t>17</a:t>
            </a:fld>
            <a:endParaRPr lang="ja-JP" altLang="en-US">
              <a:solidFill>
                <a:prstClr val="black"/>
              </a:solidFill>
            </a:endParaRPr>
          </a:p>
        </p:txBody>
      </p:sp>
      <p:sp>
        <p:nvSpPr>
          <p:cNvPr id="4" name="フッター プレースホルダー 3"/>
          <p:cNvSpPr>
            <a:spLocks noGrp="1"/>
          </p:cNvSpPr>
          <p:nvPr>
            <p:ph type="ftr" sz="quarter" idx="13"/>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36049223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47958">
              <a:defRPr/>
            </a:pPr>
            <a:r>
              <a:rPr kumimoji="1" lang="ja-JP" altLang="en-US" dirty="0"/>
              <a:t>次に、加算を算定する際の注意点を説明します。</a:t>
            </a:r>
          </a:p>
          <a:p>
            <a:endParaRPr kumimoji="1" lang="ja-JP" altLang="en-US" dirty="0"/>
          </a:p>
          <a:p>
            <a:r>
              <a:rPr kumimoji="1" lang="ja-JP" altLang="en-US" dirty="0"/>
              <a:t>まず、児童指導員等加配加算についてです。</a:t>
            </a:r>
            <a:endParaRPr kumimoji="1" lang="en-US" altLang="ja-JP" dirty="0"/>
          </a:p>
          <a:p>
            <a:r>
              <a:rPr kumimoji="1" lang="ja-JP" altLang="en-US" dirty="0"/>
              <a:t>令和６年４月の報酬改定により大きく内容が変わっておりますのでご注意ください。</a:t>
            </a:r>
            <a:endParaRPr kumimoji="1" lang="en-US" altLang="ja-JP" dirty="0"/>
          </a:p>
          <a:p>
            <a:endParaRPr kumimoji="1" lang="en-US" altLang="ja-JP" dirty="0"/>
          </a:p>
          <a:p>
            <a:r>
              <a:rPr kumimoji="1" lang="ja-JP" altLang="en-US" dirty="0"/>
              <a:t>要件は、基準上必要な人員に加えて、</a:t>
            </a:r>
            <a:endParaRPr kumimoji="1" lang="en-US" altLang="ja-JP" dirty="0"/>
          </a:p>
          <a:p>
            <a:r>
              <a:rPr kumimoji="1" lang="ja-JP" altLang="en-US" dirty="0"/>
              <a:t>常勤換算１人以上の従業者を配置した際に、算定できる加算です。</a:t>
            </a:r>
            <a:endParaRPr kumimoji="1" lang="en-US" altLang="ja-JP" dirty="0"/>
          </a:p>
          <a:p>
            <a:pPr defTabSz="947958">
              <a:defRPr/>
            </a:pPr>
            <a:r>
              <a:rPr kumimoji="1" lang="ja-JP" altLang="en-US" dirty="0"/>
              <a:t>児童発達支援管理責任者が不在の場合も基準を満たしていないこととなり、算定できません。</a:t>
            </a:r>
            <a:endParaRPr kumimoji="1" lang="en-US" altLang="ja-JP" dirty="0"/>
          </a:p>
          <a:p>
            <a:pPr defTabSz="947958">
              <a:defRPr/>
            </a:pPr>
            <a:endParaRPr kumimoji="1" lang="en-US" altLang="ja-JP" dirty="0"/>
          </a:p>
          <a:p>
            <a:r>
              <a:rPr kumimoji="1" lang="ja-JP" altLang="en-US" dirty="0"/>
              <a:t>また、多機能型で人員配置特例の利用ありの場合、</a:t>
            </a:r>
            <a:endParaRPr kumimoji="1" lang="en-US" altLang="ja-JP" dirty="0"/>
          </a:p>
          <a:p>
            <a:r>
              <a:rPr kumimoji="1" lang="ja-JP" altLang="en-US" dirty="0"/>
              <a:t>児童発達支援と放課後等デイサービスは同じ算定対象者となります。</a:t>
            </a:r>
            <a:endParaRPr kumimoji="1" lang="en-US" altLang="ja-JP" dirty="0"/>
          </a:p>
          <a:p>
            <a:endParaRPr kumimoji="1" lang="en-US" altLang="ja-JP" dirty="0"/>
          </a:p>
          <a:p>
            <a:r>
              <a:rPr kumimoji="1" lang="ja-JP" altLang="en-US" dirty="0"/>
              <a:t>令和６年４月から新たに区分が細分化されており、</a:t>
            </a:r>
            <a:endParaRPr kumimoji="1" lang="en-US" altLang="ja-JP" dirty="0"/>
          </a:p>
          <a:p>
            <a:r>
              <a:rPr kumimoji="1" lang="ja-JP" altLang="en-US" dirty="0"/>
              <a:t>加算対象となる従業者の職種、配置形態、経験年数により、表のように区分が分かれます。</a:t>
            </a:r>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18</a:t>
            </a:fld>
            <a:endParaRPr lang="ja-JP" altLang="en-US">
              <a:solidFill>
                <a:prstClr val="black"/>
              </a:solidFill>
            </a:endParaRPr>
          </a:p>
        </p:txBody>
      </p:sp>
      <p:sp>
        <p:nvSpPr>
          <p:cNvPr id="6" name="フッター プレースホルダー 5"/>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26426902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児童指導員等加配加算の職種の考え方です。</a:t>
            </a:r>
            <a:endParaRPr kumimoji="1" lang="en-US" altLang="ja-JP" dirty="0"/>
          </a:p>
          <a:p>
            <a:endParaRPr kumimoji="1" lang="en-US" altLang="ja-JP" dirty="0"/>
          </a:p>
          <a:p>
            <a:r>
              <a:rPr kumimoji="1" lang="ja-JP" altLang="en-US" dirty="0"/>
              <a:t>令和６年４月の報酬改定により、児童指導員等加配加算における「児童指導員等」の考え方が変わりましたのでご注意ください。</a:t>
            </a:r>
            <a:endParaRPr kumimoji="1" lang="en-US" altLang="ja-JP" dirty="0"/>
          </a:p>
          <a:p>
            <a:endParaRPr kumimoji="1" lang="en-US" altLang="ja-JP" dirty="0"/>
          </a:p>
          <a:p>
            <a:r>
              <a:rPr kumimoji="1" lang="ja-JP" altLang="en-US" dirty="0"/>
              <a:t>児童指導員等とは、以下の職種等をすべて含み、職種間での報酬単位数に差がなくなりました。</a:t>
            </a:r>
            <a:endParaRPr kumimoji="1" lang="en-US" altLang="ja-JP" dirty="0"/>
          </a:p>
          <a:p>
            <a:r>
              <a:rPr kumimoji="1" lang="ja-JP" altLang="en-US" dirty="0"/>
              <a:t>　児童指導員、保育士、理学療法士、作業療法士、言語聴覚士、手話通訳士（者）、特別支援学校免許取得者、心理担当職員、視覚障害児支援担当職員、強度行動障害支援者養成研修（基礎研修）修了者</a:t>
            </a:r>
            <a:endParaRPr kumimoji="1" lang="en-US" altLang="ja-JP" dirty="0"/>
          </a:p>
          <a:p>
            <a:endParaRPr kumimoji="1" lang="en-US" altLang="ja-JP" dirty="0"/>
          </a:p>
          <a:p>
            <a:r>
              <a:rPr kumimoji="1" lang="ja-JP" altLang="en-US" dirty="0"/>
              <a:t>なお、児童指導員等に含まれる「心理担当職員」の資格確認については、公認心理師、臨床心理士、臨床発達心理士の三資格に該当する方以外は、</a:t>
            </a:r>
            <a:endParaRPr kumimoji="1" lang="en-US" altLang="ja-JP" dirty="0"/>
          </a:p>
          <a:p>
            <a:endParaRPr kumimoji="1" lang="en-US" altLang="ja-JP" dirty="0"/>
          </a:p>
          <a:p>
            <a:r>
              <a:rPr lang="ja-JP" altLang="en-US" u="none" dirty="0"/>
              <a:t>「大学（短期大学を除く）若しくは大学院において、心理学科等を修了して卒業した者であって、個人及び集団心理療法の技術を有するものまたはこれと同等以上の能力を有すると認められるもの」であるかどうかを個別に確認する必要がありますので、関係する資料を添えて障害福祉課に協議してください。</a:t>
            </a:r>
            <a:endParaRPr lang="en-US" altLang="ja-JP" u="none"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19</a:t>
            </a:fld>
            <a:endParaRPr lang="ja-JP" altLang="en-US">
              <a:solidFill>
                <a:prstClr val="black"/>
              </a:solidFill>
            </a:endParaRPr>
          </a:p>
        </p:txBody>
      </p:sp>
      <p:sp>
        <p:nvSpPr>
          <p:cNvPr id="6" name="フッター プレースホルダー 5"/>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2091856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令和</a:t>
            </a:r>
            <a:r>
              <a:rPr lang="en-US" altLang="ja-JP" sz="1100" dirty="0"/>
              <a:t>6</a:t>
            </a:r>
            <a:r>
              <a:rPr lang="ja-JP" altLang="en-US" sz="1100" dirty="0"/>
              <a:t>年</a:t>
            </a:r>
            <a:r>
              <a:rPr lang="en-US" altLang="ja-JP" sz="1100" dirty="0"/>
              <a:t>7</a:t>
            </a:r>
            <a:r>
              <a:rPr lang="ja-JP" altLang="en-US" sz="1100" dirty="0"/>
              <a:t>月、こども家庭庁により</a:t>
            </a:r>
            <a:endParaRPr lang="en-US" altLang="ja-JP" sz="1100" dirty="0"/>
          </a:p>
          <a:p>
            <a:r>
              <a:rPr lang="ja-JP" altLang="en-US" sz="1100" dirty="0"/>
              <a:t>児童発達支援、放課後等デイサービス、保育所等訪問支援の各ガイドラインが改訂・新設されました。</a:t>
            </a:r>
            <a:endParaRPr lang="en-US" altLang="ja-JP" sz="1100" dirty="0"/>
          </a:p>
          <a:p>
            <a:endParaRPr lang="en-US" altLang="ja-JP" sz="1100" dirty="0"/>
          </a:p>
          <a:p>
            <a:r>
              <a:rPr lang="ja-JP" altLang="en-US" sz="1100" dirty="0"/>
              <a:t>これらのガイドラインは、障害のあるこどもやその家族に対して質の高い支援を提供するため、支援の内容や運営及びこれに関する事項を定めたものです。</a:t>
            </a:r>
          </a:p>
          <a:p>
            <a:endParaRPr lang="en-US" altLang="ja-JP" sz="1100" dirty="0"/>
          </a:p>
          <a:p>
            <a:r>
              <a:rPr lang="ja-JP" altLang="en-US" sz="1100" dirty="0"/>
              <a:t>事業所は、ガイドラインにおいて示される障害児支援の基本理念や支援の内容等に係る基本的な事項等を踏まえ、こども本人やその家族、地域の実情に応じて創意工夫を図り、その機能及び質の向上を図らなければならないとされています。</a:t>
            </a:r>
            <a:endParaRPr lang="en-US" altLang="ja-JP" sz="1100" dirty="0"/>
          </a:p>
          <a:p>
            <a:endParaRPr lang="en-US" altLang="ja-JP" sz="1100" dirty="0"/>
          </a:p>
          <a:p>
            <a:pPr defTabSz="947958">
              <a:defRPr/>
            </a:pPr>
            <a:r>
              <a:rPr lang="ja-JP" altLang="en-US" sz="1100" dirty="0"/>
              <a:t>国の基準、関連通知等に加え、これらガイドラインの徹底による、よりよい事業所づくり、支援の質の向上を図っていただきますようお願いします。</a:t>
            </a:r>
            <a:endParaRPr lang="en-US" altLang="ja-JP" sz="1100" dirty="0"/>
          </a:p>
          <a:p>
            <a:pPr defTabSz="947958">
              <a:defRPr/>
            </a:pPr>
            <a:endParaRPr lang="en-US" altLang="ja-JP" sz="1100" dirty="0"/>
          </a:p>
          <a:p>
            <a:r>
              <a:rPr lang="ja-JP" altLang="en-US" sz="1100" dirty="0"/>
              <a:t>国の基準、通知およびガイドラインはこども家庭庁ホームページの以下のページにまとめて掲載されていますので、参照してください。</a:t>
            </a:r>
            <a:endParaRPr lang="en-US" altLang="ja-JP" sz="1100" dirty="0"/>
          </a:p>
          <a:p>
            <a:endParaRPr lang="en-US" altLang="ja-JP" sz="1100" dirty="0"/>
          </a:p>
          <a:p>
            <a:r>
              <a:rPr lang="en-US" altLang="ja-JP" sz="1100" dirty="0"/>
              <a:t>https://www.cfa.go.jp/policies/shougaijishien/shisaku/hoshukaitei</a:t>
            </a:r>
          </a:p>
          <a:p>
            <a:pPr defTabSz="947958">
              <a:defRPr/>
            </a:pPr>
            <a:endParaRPr lang="ja-JP" altLang="en-US" sz="1200" dirty="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pPr defTabSz="947958">
              <a:defRPr/>
            </a:pPr>
            <a:fld id="{B143584D-A7E2-43D6-905A-580B331C7D4C}" type="slidenum">
              <a:rPr lang="ja-JP" altLang="en-US">
                <a:solidFill>
                  <a:prstClr val="black"/>
                </a:solidFill>
                <a:latin typeface="Calibri"/>
                <a:ea typeface="ＭＳ Ｐゴシック" panose="020B0600070205080204" pitchFamily="50" charset="-128"/>
              </a:rPr>
              <a:pPr defTabSz="947958">
                <a:defRPr/>
              </a:pPr>
              <a:t>2</a:t>
            </a:fld>
            <a:endParaRPr lang="ja-JP" altLang="en-US">
              <a:solidFill>
                <a:prstClr val="black"/>
              </a:solidFill>
              <a:latin typeface="Calibri"/>
              <a:ea typeface="ＭＳ Ｐゴシック" panose="020B0600070205080204" pitchFamily="50" charset="-128"/>
            </a:endParaRPr>
          </a:p>
        </p:txBody>
      </p:sp>
      <p:sp>
        <p:nvSpPr>
          <p:cNvPr id="5" name="フッター プレースホルダー 4"/>
          <p:cNvSpPr>
            <a:spLocks noGrp="1"/>
          </p:cNvSpPr>
          <p:nvPr>
            <p:ph type="ftr" sz="quarter" idx="12"/>
          </p:nvPr>
        </p:nvSpPr>
        <p:spPr/>
        <p:txBody>
          <a:bodyPr/>
          <a:lstStyle/>
          <a:p>
            <a:pPr defTabSz="947958">
              <a:defRPr/>
            </a:pPr>
            <a:r>
              <a:rPr lang="zh-TW" altLang="en-US">
                <a:solidFill>
                  <a:prstClr val="black"/>
                </a:solidFill>
                <a:latin typeface="Calibri"/>
              </a:rPr>
              <a:t>令和</a:t>
            </a:r>
            <a:r>
              <a:rPr lang="en-US" altLang="zh-TW">
                <a:solidFill>
                  <a:prstClr val="black"/>
                </a:solidFill>
                <a:latin typeface="Calibri"/>
              </a:rPr>
              <a:t>6</a:t>
            </a:r>
            <a:r>
              <a:rPr lang="zh-TW" altLang="en-US">
                <a:solidFill>
                  <a:prstClr val="black"/>
                </a:solidFill>
                <a:latin typeface="Calibri"/>
              </a:rPr>
              <a:t>年度集団指導（障害児通所支援）</a:t>
            </a:r>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8072958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次に、児童指導員加配加算における配置形態（専従・換算）の考え方です。</a:t>
            </a:r>
            <a:endParaRPr kumimoji="1" lang="en-US" altLang="ja-JP" dirty="0"/>
          </a:p>
          <a:p>
            <a:endParaRPr kumimoji="1" lang="en-US" altLang="ja-JP" dirty="0"/>
          </a:p>
          <a:p>
            <a:r>
              <a:rPr lang="ja-JP" altLang="en-US" dirty="0"/>
              <a:t>加算の対象とする方が、「管理者」や「訪問支援員」と兼務している場合、</a:t>
            </a:r>
            <a:endParaRPr lang="en-US" altLang="ja-JP" dirty="0"/>
          </a:p>
          <a:p>
            <a:r>
              <a:rPr lang="ja-JP" altLang="en-US" dirty="0"/>
              <a:t>常勤の方であっても、「常勤専従」の区分では算定できず、「常勤換算」の区分となります。</a:t>
            </a:r>
            <a:endParaRPr lang="en-US" altLang="ja-JP" dirty="0"/>
          </a:p>
          <a:p>
            <a:endParaRPr kumimoji="1" lang="en-US" altLang="ja-JP" dirty="0"/>
          </a:p>
          <a:p>
            <a:r>
              <a:rPr lang="ja-JP" altLang="en-US" sz="1100" dirty="0"/>
              <a:t>なお、児童発達支援・放課後等デイサービスの多機能型事業所で、人員配置特例により</a:t>
            </a:r>
            <a:endParaRPr lang="en-US" altLang="ja-JP" sz="1100" dirty="0"/>
          </a:p>
          <a:p>
            <a:r>
              <a:rPr lang="ja-JP" altLang="en-US" sz="1100" dirty="0"/>
              <a:t>児発・放デイ両方のサービスを兼務する場合は、「常勤専従」とすることができます。</a:t>
            </a:r>
            <a:endParaRPr lang="en-US" altLang="ja-JP" sz="1100" dirty="0"/>
          </a:p>
          <a:p>
            <a:r>
              <a:rPr lang="ja-JP" altLang="en-US" sz="1500" dirty="0"/>
              <a:t>児童発達支援管理責任者基礎研修修了者で、２人目以降の児発管として児童指</a:t>
            </a:r>
            <a:endParaRPr lang="en-US" altLang="ja-JP" sz="1500" dirty="0"/>
          </a:p>
          <a:p>
            <a:r>
              <a:rPr lang="ja-JP" altLang="en-US" sz="1500" dirty="0"/>
              <a:t>導員等の職種と兼務を行う従業者も「常勤専従」とすることができます。</a:t>
            </a:r>
            <a:endParaRPr lang="ja-JP" altLang="en-US" sz="1100" dirty="0"/>
          </a:p>
          <a:p>
            <a:endParaRPr lang="en-US" altLang="ja-JP" sz="1100" dirty="0"/>
          </a:p>
          <a:p>
            <a:endParaRPr lang="en-US" altLang="ja-JP" sz="1100" dirty="0"/>
          </a:p>
          <a:p>
            <a:r>
              <a:rPr lang="ja-JP" altLang="en-US" sz="1100" dirty="0"/>
              <a:t>次に、児童指導員等加配加算における実務経験です。</a:t>
            </a:r>
            <a:endParaRPr lang="en-US" altLang="ja-JP" sz="1100" dirty="0"/>
          </a:p>
          <a:p>
            <a:r>
              <a:rPr lang="ja-JP" altLang="en-US" sz="1100" dirty="0"/>
              <a:t>この加算における児童福祉事業の実務経験には、幼稚園、特別支援学校、特別支援学級、　</a:t>
            </a:r>
            <a:endParaRPr lang="en-US" altLang="ja-JP" sz="1100" dirty="0"/>
          </a:p>
          <a:p>
            <a:r>
              <a:rPr lang="ja-JP" altLang="en-US" sz="1100" dirty="0"/>
              <a:t>　　通級による指導での教育を含めてよいこととされています。</a:t>
            </a:r>
          </a:p>
          <a:p>
            <a:endParaRPr kumimoji="1" lang="en-US" altLang="ja-JP" dirty="0"/>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20</a:t>
            </a:fld>
            <a:endParaRPr lang="ja-JP" altLang="en-US">
              <a:solidFill>
                <a:prstClr val="black"/>
              </a:solidFill>
            </a:endParaRPr>
          </a:p>
        </p:txBody>
      </p:sp>
      <p:sp>
        <p:nvSpPr>
          <p:cNvPr id="6" name="フッター プレースホルダー 5"/>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26958212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47958">
              <a:defRPr/>
            </a:pPr>
            <a:r>
              <a:rPr kumimoji="1" lang="ja-JP" altLang="en-US" dirty="0"/>
              <a:t>次に、専門的支援体制加算についてです。</a:t>
            </a:r>
            <a:endParaRPr kumimoji="1" lang="en-US" altLang="ja-JP" dirty="0"/>
          </a:p>
          <a:p>
            <a:pPr defTabSz="947958">
              <a:defRPr/>
            </a:pPr>
            <a:endParaRPr kumimoji="1" lang="en-US" altLang="ja-JP" dirty="0"/>
          </a:p>
          <a:p>
            <a:pPr defTabSz="947958">
              <a:defRPr/>
            </a:pPr>
            <a:r>
              <a:rPr kumimoji="1" lang="ja-JP" altLang="en-US" dirty="0"/>
              <a:t>要件は</a:t>
            </a:r>
            <a:r>
              <a:rPr lang="ja-JP" altLang="en-US" dirty="0">
                <a:latin typeface="+mj-ea"/>
                <a:ea typeface="+mj-ea"/>
              </a:rPr>
              <a:t>人員配置基準上必要となる従業者及び児童指導員等加配加算を算定している場合は</a:t>
            </a:r>
            <a:endParaRPr lang="en-US" altLang="ja-JP" dirty="0">
              <a:latin typeface="+mj-ea"/>
              <a:ea typeface="+mj-ea"/>
            </a:endParaRPr>
          </a:p>
          <a:p>
            <a:pPr defTabSz="947958">
              <a:defRPr/>
            </a:pPr>
            <a:r>
              <a:rPr lang="ja-JP" altLang="en-US" dirty="0">
                <a:latin typeface="+mj-ea"/>
                <a:ea typeface="+mj-ea"/>
              </a:rPr>
              <a:t>その加算対象の従業者の員数に加え、１人以上の専門職を配置することとなっています。</a:t>
            </a:r>
            <a:endParaRPr lang="en-US" altLang="ja-JP" dirty="0">
              <a:latin typeface="+mj-ea"/>
              <a:ea typeface="+mj-ea"/>
            </a:endParaRPr>
          </a:p>
          <a:p>
            <a:pPr defTabSz="947958">
              <a:defRPr/>
            </a:pPr>
            <a:endParaRPr lang="en-US" altLang="ja-JP" dirty="0">
              <a:latin typeface="+mj-ea"/>
              <a:ea typeface="+mj-ea"/>
            </a:endParaRPr>
          </a:p>
          <a:p>
            <a:pPr defTabSz="947958">
              <a:defRPr/>
            </a:pPr>
            <a:r>
              <a:rPr lang="ja-JP" altLang="en-US" dirty="0">
                <a:latin typeface="+mj-ea"/>
                <a:ea typeface="+mj-ea"/>
              </a:rPr>
              <a:t>対象となる専門職について、</a:t>
            </a:r>
            <a:endParaRPr lang="en-US" altLang="ja-JP" dirty="0">
              <a:latin typeface="+mj-ea"/>
              <a:ea typeface="+mj-ea"/>
            </a:endParaRPr>
          </a:p>
          <a:p>
            <a:pPr defTabSz="947958">
              <a:defRPr/>
            </a:pPr>
            <a:r>
              <a:rPr lang="ja-JP" altLang="en-US" dirty="0">
                <a:latin typeface="+mj-ea"/>
                <a:ea typeface="+mj-ea"/>
              </a:rPr>
              <a:t>令和６年４月の報酬改定により、放課後等デイサービスでも、５年以上保育士・児童指導員が対象として追加されております。</a:t>
            </a:r>
            <a:endParaRPr lang="en-US" altLang="ja-JP" dirty="0">
              <a:latin typeface="+mj-ea"/>
              <a:ea typeface="+mj-ea"/>
            </a:endParaRPr>
          </a:p>
          <a:p>
            <a:pPr defTabSz="947958">
              <a:defRPr/>
            </a:pPr>
            <a:endParaRPr lang="en-US" altLang="ja-JP" dirty="0">
              <a:latin typeface="+mj-ea"/>
              <a:ea typeface="+mj-ea"/>
            </a:endParaRPr>
          </a:p>
          <a:p>
            <a:pPr defTabSz="947958">
              <a:defRPr/>
            </a:pPr>
            <a:r>
              <a:rPr lang="ja-JP" altLang="en-US" dirty="0">
                <a:latin typeface="+mj-ea"/>
                <a:ea typeface="+mj-ea"/>
              </a:rPr>
              <a:t>５年以上保育士・児童指導員の実務経験は、</a:t>
            </a:r>
            <a:endParaRPr lang="en-US" altLang="ja-JP" dirty="0">
              <a:latin typeface="+mj-ea"/>
              <a:ea typeface="+mj-ea"/>
            </a:endParaRPr>
          </a:p>
          <a:p>
            <a:pPr defTabSz="947958">
              <a:defRPr/>
            </a:pPr>
            <a:r>
              <a:rPr lang="ja-JP" altLang="en-US" dirty="0">
                <a:latin typeface="+mj-ea"/>
                <a:ea typeface="+mj-ea"/>
              </a:rPr>
              <a:t>保育士・児童指導員の資格取得または任用後の実務経験で５年以上が求められます。</a:t>
            </a:r>
            <a:endParaRPr lang="en-US" altLang="ja-JP" dirty="0">
              <a:latin typeface="+mj-ea"/>
              <a:ea typeface="+mj-ea"/>
            </a:endParaRPr>
          </a:p>
          <a:p>
            <a:pPr defTabSz="947958">
              <a:defRPr/>
            </a:pPr>
            <a:r>
              <a:rPr lang="ja-JP" altLang="en-US" dirty="0">
                <a:latin typeface="+mj-ea"/>
                <a:ea typeface="+mj-ea"/>
              </a:rPr>
              <a:t>資格取得・任用前の実務経験を含めることはできませんのでご注意ください。</a:t>
            </a:r>
            <a:endParaRPr lang="en-US" altLang="ja-JP" dirty="0">
              <a:latin typeface="+mj-ea"/>
              <a:ea typeface="+mj-ea"/>
            </a:endParaRPr>
          </a:p>
          <a:p>
            <a:pPr defTabSz="947958">
              <a:defRPr/>
            </a:pPr>
            <a:endParaRPr lang="en-US" altLang="ja-JP" dirty="0">
              <a:latin typeface="+mj-ea"/>
              <a:ea typeface="+mj-ea"/>
            </a:endParaRPr>
          </a:p>
          <a:p>
            <a:pPr defTabSz="947958">
              <a:defRPr/>
            </a:pPr>
            <a:endParaRPr lang="ja-JP" altLang="en-US" dirty="0">
              <a:latin typeface="+mj-ea"/>
              <a:ea typeface="+mj-ea"/>
            </a:endParaRPr>
          </a:p>
          <a:p>
            <a:pPr defTabSz="947958">
              <a:defRPr/>
            </a:pPr>
            <a:endParaRPr kumimoji="1" lang="en-US" altLang="ja-JP" dirty="0"/>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21</a:t>
            </a:fld>
            <a:endParaRPr lang="ja-JP" altLang="en-US">
              <a:solidFill>
                <a:prstClr val="black"/>
              </a:solidFill>
            </a:endParaRPr>
          </a:p>
        </p:txBody>
      </p:sp>
      <p:sp>
        <p:nvSpPr>
          <p:cNvPr id="6" name="フッター プレースホルダー 5"/>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4593156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令和６年４月の報酬改定により減算制度が新設・変更されていますので運営基準等を確認の上、減算の適用とならないようにご対応をお願いします。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defTabSz="947958">
              <a:defRPr/>
            </a:pPr>
            <a:fld id="{B143584D-A7E2-43D6-905A-580B331C7D4C}" type="slidenum">
              <a:rPr lang="ja-JP" altLang="en-US">
                <a:solidFill>
                  <a:prstClr val="black"/>
                </a:solidFill>
                <a:latin typeface="Calibri"/>
                <a:ea typeface="ＭＳ Ｐゴシック" panose="020B0600070205080204" pitchFamily="50" charset="-128"/>
              </a:rPr>
              <a:pPr defTabSz="947958">
                <a:defRPr/>
              </a:pPr>
              <a:t>22</a:t>
            </a:fld>
            <a:endParaRPr lang="ja-JP" altLang="en-US">
              <a:solidFill>
                <a:prstClr val="black"/>
              </a:solidFill>
              <a:latin typeface="Calibri"/>
              <a:ea typeface="ＭＳ Ｐゴシック" panose="020B0600070205080204" pitchFamily="50" charset="-128"/>
            </a:endParaRPr>
          </a:p>
        </p:txBody>
      </p:sp>
      <p:sp>
        <p:nvSpPr>
          <p:cNvPr id="5" name="フッター プレースホルダー 4"/>
          <p:cNvSpPr>
            <a:spLocks noGrp="1"/>
          </p:cNvSpPr>
          <p:nvPr>
            <p:ph type="ftr" sz="quarter" idx="12"/>
          </p:nvPr>
        </p:nvSpPr>
        <p:spPr/>
        <p:txBody>
          <a:bodyPr/>
          <a:lstStyle/>
          <a:p>
            <a:pPr defTabSz="947958">
              <a:defRPr/>
            </a:pPr>
            <a:r>
              <a:rPr lang="zh-TW" altLang="en-US">
                <a:solidFill>
                  <a:prstClr val="black"/>
                </a:solidFill>
                <a:latin typeface="Calibri"/>
              </a:rPr>
              <a:t>令和</a:t>
            </a:r>
            <a:r>
              <a:rPr lang="en-US" altLang="zh-TW">
                <a:solidFill>
                  <a:prstClr val="black"/>
                </a:solidFill>
                <a:latin typeface="Calibri"/>
              </a:rPr>
              <a:t>6</a:t>
            </a:r>
            <a:r>
              <a:rPr lang="zh-TW" altLang="en-US">
                <a:solidFill>
                  <a:prstClr val="black"/>
                </a:solidFill>
                <a:latin typeface="Calibri"/>
              </a:rPr>
              <a:t>年度集団指導（障害児通所支援）</a:t>
            </a:r>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1579443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958933" y="4861728"/>
            <a:ext cx="5186199" cy="4859378"/>
          </a:xfrm>
        </p:spPr>
        <p:txBody>
          <a:bodyPr/>
          <a:lstStyle/>
          <a:p>
            <a:r>
              <a:rPr kumimoji="1" lang="ja-JP" altLang="en-US" dirty="0"/>
              <a:t>次に、福祉専門職員配置等加算についてです。</a:t>
            </a:r>
            <a:endParaRPr kumimoji="1" lang="en-US" altLang="ja-JP" dirty="0"/>
          </a:p>
          <a:p>
            <a:r>
              <a:rPr lang="ja-JP" altLang="en-US" dirty="0"/>
              <a:t>①は、多機能型事業所の場合、全てのサービスの直接処遇職員を合わせて要件を満たす必要があります。</a:t>
            </a:r>
            <a:endParaRPr lang="en-US" altLang="ja-JP" dirty="0"/>
          </a:p>
          <a:p>
            <a:r>
              <a:rPr lang="ja-JP" altLang="en-US" dirty="0"/>
              <a:t>「全てのサービスで算定できる」か「全てのサービスで算定できない」のどちらかであり、サービスごとに算定することはできません。</a:t>
            </a:r>
            <a:endParaRPr lang="en-US" altLang="ja-JP" dirty="0"/>
          </a:p>
          <a:p>
            <a:endParaRPr lang="en-US" altLang="ja-JP" dirty="0"/>
          </a:p>
          <a:p>
            <a:r>
              <a:rPr lang="ja-JP" altLang="en-US" dirty="0"/>
              <a:t>②は、「常勤」と「常勤換算」についてです。</a:t>
            </a:r>
            <a:endParaRPr lang="en-US" altLang="ja-JP" dirty="0"/>
          </a:p>
          <a:p>
            <a:r>
              <a:rPr lang="ja-JP" altLang="en-US" dirty="0"/>
              <a:t>「常勤」は直接処遇職員のうち常勤職員の人数、</a:t>
            </a:r>
            <a:endParaRPr lang="en-US" altLang="ja-JP" dirty="0"/>
          </a:p>
          <a:p>
            <a:r>
              <a:rPr lang="ja-JP" altLang="en-US" dirty="0"/>
              <a:t>「常勤換算」は全ての直接処遇職員を常勤換算した人数です。</a:t>
            </a:r>
            <a:endParaRPr lang="en-US" altLang="ja-JP" dirty="0"/>
          </a:p>
          <a:p>
            <a:r>
              <a:rPr lang="ja-JP" altLang="en-US" dirty="0"/>
              <a:t>要件の中でどちらが求められているのか、よく確認してください。</a:t>
            </a:r>
            <a:endParaRPr lang="en-US" altLang="ja-JP" dirty="0"/>
          </a:p>
          <a:p>
            <a:endParaRPr lang="en-US" altLang="ja-JP" dirty="0"/>
          </a:p>
          <a:p>
            <a:r>
              <a:rPr lang="ja-JP" altLang="en-US" dirty="0"/>
              <a:t>③は、常勤職員の考え方です。</a:t>
            </a:r>
            <a:endParaRPr lang="en-US" altLang="ja-JP" dirty="0"/>
          </a:p>
          <a:p>
            <a:r>
              <a:rPr lang="ja-JP" altLang="en-US" dirty="0"/>
              <a:t>通常は一つの事業所内での勤務時間で常勤非常勤を判断しますが、この福祉専門職員配置等加算の場合のみ、他の事業所で兼務した際の勤務時間も合わせて常勤とすることができます。</a:t>
            </a:r>
            <a:endParaRPr lang="en-US" altLang="ja-JP" dirty="0"/>
          </a:p>
          <a:p>
            <a:r>
              <a:rPr lang="ja-JP" altLang="en-US" dirty="0"/>
              <a:t>その場合、加算を算定できるのは、直接処遇職員としての勤務時間が２分の１を超えている方の事業所となります。</a:t>
            </a:r>
            <a:endParaRPr lang="en-US" altLang="ja-JP" dirty="0"/>
          </a:p>
          <a:p>
            <a:endParaRPr lang="en-US" altLang="ja-JP" dirty="0"/>
          </a:p>
          <a:p>
            <a:r>
              <a:rPr lang="ja-JP" altLang="en-US" dirty="0"/>
              <a:t>④は、算定対象者の生活支援員等についてです。</a:t>
            </a:r>
            <a:endParaRPr lang="en-US" altLang="ja-JP" dirty="0"/>
          </a:p>
          <a:p>
            <a:r>
              <a:rPr lang="ja-JP" altLang="en-US" dirty="0"/>
              <a:t>加算（</a:t>
            </a:r>
            <a:r>
              <a:rPr lang="en-US" altLang="ja-JP" dirty="0"/>
              <a:t>Ⅰ</a:t>
            </a:r>
            <a:r>
              <a:rPr lang="ja-JP" altLang="en-US" dirty="0"/>
              <a:t>）と（</a:t>
            </a:r>
            <a:r>
              <a:rPr lang="en-US" altLang="ja-JP" dirty="0"/>
              <a:t>Ⅱ</a:t>
            </a:r>
            <a:r>
              <a:rPr lang="ja-JP" altLang="en-US" dirty="0"/>
              <a:t>）の生活支援員等と、加算（</a:t>
            </a:r>
            <a:r>
              <a:rPr lang="en-US" altLang="ja-JP" dirty="0"/>
              <a:t>Ⅲ</a:t>
            </a:r>
            <a:r>
              <a:rPr lang="ja-JP" altLang="en-US" dirty="0"/>
              <a:t>）の生活支援員等の算定対象者が異なります。</a:t>
            </a:r>
            <a:endParaRPr lang="en-US" altLang="ja-JP" dirty="0"/>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23</a:t>
            </a:fld>
            <a:endParaRPr lang="ja-JP" altLang="en-US">
              <a:solidFill>
                <a:prstClr val="black"/>
              </a:solidFill>
            </a:endParaRPr>
          </a:p>
        </p:txBody>
      </p:sp>
      <p:sp>
        <p:nvSpPr>
          <p:cNvPr id="6" name="フッター プレースホルダー 5"/>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23557255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958933" y="4861729"/>
            <a:ext cx="5186199" cy="4932828"/>
          </a:xfrm>
        </p:spPr>
        <p:txBody>
          <a:bodyPr/>
          <a:lstStyle/>
          <a:p>
            <a:r>
              <a:rPr lang="ja-JP" altLang="en-US" sz="1200" dirty="0"/>
              <a:t>次に、福祉・介護職員等処遇改善加算について、</a:t>
            </a:r>
            <a:endParaRPr lang="en-US" altLang="ja-JP" sz="1200" dirty="0"/>
          </a:p>
          <a:p>
            <a:r>
              <a:rPr lang="ja-JP" altLang="en-US" sz="1200" dirty="0"/>
              <a:t>ご確認いただきたい点についてです。</a:t>
            </a:r>
            <a:endParaRPr lang="en-US" altLang="ja-JP" sz="1200" dirty="0"/>
          </a:p>
          <a:p>
            <a:endParaRPr lang="en-US" altLang="ja-JP" sz="1200" dirty="0"/>
          </a:p>
          <a:p>
            <a:pPr defTabSz="947958">
              <a:defRPr/>
            </a:pPr>
            <a:r>
              <a:rPr lang="ja-JP" altLang="en-US" sz="1200" dirty="0">
                <a:latin typeface="+mn-ea"/>
              </a:rPr>
              <a:t>一つ目は加算を用いて行う賃金改善における職種間の賃金配分について</a:t>
            </a:r>
            <a:endParaRPr lang="en-US" altLang="ja-JP" sz="1200" dirty="0">
              <a:latin typeface="+mn-ea"/>
            </a:endParaRPr>
          </a:p>
          <a:p>
            <a:pPr defTabSz="947958">
              <a:defRPr/>
            </a:pPr>
            <a:r>
              <a:rPr lang="ja-JP" altLang="en-US" sz="1200" dirty="0">
                <a:latin typeface="+mn-ea"/>
                <a:cs typeface="Times New Roman" panose="02020603050405020304" pitchFamily="18" charset="0"/>
              </a:rPr>
              <a:t>こちらは</a:t>
            </a:r>
            <a:r>
              <a:rPr lang="ja-JP" altLang="ja-JP" sz="1200" dirty="0">
                <a:latin typeface="+mn-ea"/>
                <a:cs typeface="Times New Roman" panose="02020603050405020304" pitchFamily="18" charset="0"/>
              </a:rPr>
              <a:t>福祉・介護職員への配分を基本</a:t>
            </a:r>
            <a:r>
              <a:rPr lang="ja-JP" altLang="en-US" sz="1200" dirty="0">
                <a:latin typeface="+mn-ea"/>
                <a:cs typeface="Times New Roman" panose="02020603050405020304" pitchFamily="18" charset="0"/>
              </a:rPr>
              <a:t>とし、</a:t>
            </a:r>
            <a:r>
              <a:rPr lang="ja-JP" altLang="ja-JP" sz="1200" dirty="0">
                <a:latin typeface="+mn-ea"/>
                <a:cs typeface="Times New Roman" panose="02020603050405020304" pitchFamily="18" charset="0"/>
              </a:rPr>
              <a:t>特に経験・技能のある障害福祉人材に重点的に配分することと</a:t>
            </a:r>
            <a:r>
              <a:rPr lang="ja-JP" altLang="en-US" sz="1200" dirty="0">
                <a:latin typeface="+mn-ea"/>
                <a:cs typeface="Times New Roman" panose="02020603050405020304" pitchFamily="18" charset="0"/>
              </a:rPr>
              <a:t>します</a:t>
            </a:r>
            <a:r>
              <a:rPr lang="ja-JP" altLang="ja-JP" sz="1200" dirty="0">
                <a:latin typeface="+mn-ea"/>
                <a:cs typeface="Times New Roman" panose="02020603050405020304" pitchFamily="18" charset="0"/>
              </a:rPr>
              <a:t>が、障害福祉サービス事業者等の判断により、福祉・介護職員以外の職種への配分も含め、事業所内で柔軟な配分を認め</a:t>
            </a:r>
            <a:r>
              <a:rPr lang="ja-JP" altLang="en-US" sz="1200" dirty="0">
                <a:latin typeface="+mn-ea"/>
                <a:cs typeface="Times New Roman" panose="02020603050405020304" pitchFamily="18" charset="0"/>
              </a:rPr>
              <a:t>ます。</a:t>
            </a:r>
            <a:endParaRPr lang="en-US" altLang="ja-JP" sz="1200" dirty="0">
              <a:solidFill>
                <a:prstClr val="black"/>
              </a:solidFill>
              <a:latin typeface="+mn-ea"/>
            </a:endParaRPr>
          </a:p>
          <a:p>
            <a:r>
              <a:rPr lang="ja-JP" altLang="en-US" sz="1200" dirty="0">
                <a:latin typeface="+mn-ea"/>
              </a:rPr>
              <a:t>ただし、</a:t>
            </a:r>
            <a:r>
              <a:rPr lang="ja-JP" altLang="ja-JP" sz="1200" dirty="0">
                <a:ea typeface="ＭＳ Ｐゴシック" panose="020B0600070205080204" pitchFamily="50" charset="-128"/>
                <a:cs typeface="Times New Roman" panose="02020603050405020304" pitchFamily="18" charset="0"/>
              </a:rPr>
              <a:t>一部の職員に賃金改善を集中させることや、同一法人内の一部の事業所のみに賃金改善を集中させることなど、職務の内容や勤務の実態に見合わない偏った配分は</a:t>
            </a:r>
            <a:r>
              <a:rPr lang="ja-JP" altLang="en-US" sz="1200" dirty="0">
                <a:ea typeface="ＭＳ Ｐゴシック" panose="020B0600070205080204" pitchFamily="50" charset="-128"/>
                <a:cs typeface="Times New Roman" panose="02020603050405020304" pitchFamily="18" charset="0"/>
              </a:rPr>
              <a:t>行ってはいけません</a:t>
            </a:r>
            <a:endParaRPr lang="en-US" altLang="ja-JP" sz="1200" dirty="0">
              <a:ea typeface="ＭＳ Ｐゴシック" panose="020B0600070205080204" pitchFamily="50" charset="-128"/>
              <a:cs typeface="Times New Roman" panose="02020603050405020304" pitchFamily="18" charset="0"/>
            </a:endParaRPr>
          </a:p>
          <a:p>
            <a:endParaRPr lang="en-US" altLang="ja-JP" sz="1200" dirty="0"/>
          </a:p>
          <a:p>
            <a:r>
              <a:rPr lang="ja-JP" altLang="en-US" sz="1200" dirty="0"/>
              <a:t>二つ目は、キャリアパス要件や職場環境等要件の取り組みに要する費用を賃金改善額に含めていないかということです。</a:t>
            </a:r>
            <a:endParaRPr lang="en-US" altLang="ja-JP" sz="1200" dirty="0"/>
          </a:p>
          <a:p>
            <a:r>
              <a:rPr lang="ja-JP" altLang="en-US" sz="1200" dirty="0"/>
              <a:t>あくまでも賃金改善が対象ですのでご注意ください。</a:t>
            </a:r>
            <a:endParaRPr lang="en-US" altLang="ja-JP" sz="1200" dirty="0"/>
          </a:p>
          <a:p>
            <a:endParaRPr lang="en-US" altLang="ja-JP" sz="1200" dirty="0"/>
          </a:p>
          <a:p>
            <a:endParaRPr lang="en-US" altLang="ja-JP" sz="1200" dirty="0"/>
          </a:p>
          <a:p>
            <a:r>
              <a:rPr lang="ja-JP" altLang="en-US" sz="1200" dirty="0"/>
              <a:t>次に令和６年度報酬改定による処遇改善加算等の一本化の中で</a:t>
            </a:r>
            <a:endParaRPr lang="en-US" altLang="ja-JP" sz="1200" dirty="0"/>
          </a:p>
          <a:p>
            <a:r>
              <a:rPr lang="ja-JP" altLang="en-US" sz="1200" dirty="0"/>
              <a:t>特に注意いただきたい点です。</a:t>
            </a:r>
            <a:endParaRPr lang="en-US" altLang="ja-JP" sz="1200" dirty="0"/>
          </a:p>
          <a:p>
            <a:r>
              <a:rPr lang="ja-JP" altLang="en-US" sz="1200" dirty="0"/>
              <a:t>表はわかりやすいように令和７年度の要件を載せたものです。</a:t>
            </a:r>
            <a:endParaRPr lang="en-US" altLang="ja-JP" sz="1200" dirty="0"/>
          </a:p>
        </p:txBody>
      </p:sp>
      <p:sp>
        <p:nvSpPr>
          <p:cNvPr id="4" name="スライド番号プレースホルダー 3"/>
          <p:cNvSpPr>
            <a:spLocks noGrp="1"/>
          </p:cNvSpPr>
          <p:nvPr>
            <p:ph type="sldNum" sz="quarter" idx="10"/>
          </p:nvPr>
        </p:nvSpPr>
        <p:spPr/>
        <p:txBody>
          <a:bodyPr/>
          <a:lstStyle/>
          <a:p>
            <a:pPr defTabSz="947958">
              <a:defRPr/>
            </a:pPr>
            <a:fld id="{B143584D-A7E2-43D6-905A-580B331C7D4C}" type="slidenum">
              <a:rPr lang="ja-JP" altLang="en-US">
                <a:solidFill>
                  <a:prstClr val="black"/>
                </a:solidFill>
                <a:latin typeface="Calibri"/>
                <a:ea typeface="ＭＳ Ｐゴシック" panose="020B0600070205080204" pitchFamily="50" charset="-128"/>
              </a:rPr>
              <a:pPr defTabSz="947958">
                <a:defRPr/>
              </a:pPr>
              <a:t>24</a:t>
            </a:fld>
            <a:endParaRPr lang="ja-JP" altLang="en-US">
              <a:solidFill>
                <a:prstClr val="black"/>
              </a:solidFill>
              <a:latin typeface="Calibri"/>
              <a:ea typeface="ＭＳ Ｐゴシック" panose="020B0600070205080204" pitchFamily="50" charset="-128"/>
            </a:endParaRPr>
          </a:p>
        </p:txBody>
      </p:sp>
      <p:sp>
        <p:nvSpPr>
          <p:cNvPr id="6" name="フッター プレースホルダー 5"/>
          <p:cNvSpPr>
            <a:spLocks noGrp="1"/>
          </p:cNvSpPr>
          <p:nvPr>
            <p:ph type="ftr" sz="quarter" idx="12"/>
          </p:nvPr>
        </p:nvSpPr>
        <p:spPr/>
        <p:txBody>
          <a:bodyPr/>
          <a:lstStyle/>
          <a:p>
            <a:r>
              <a:rPr kumimoji="1" lang="zh-TW" altLang="en-US"/>
              <a:t>令和５年度集団指導（障害児通所支援）</a:t>
            </a:r>
            <a:endParaRPr kumimoji="1" lang="ja-JP" altLang="en-US"/>
          </a:p>
        </p:txBody>
      </p:sp>
    </p:spTree>
    <p:extLst>
      <p:ext uri="{BB962C8B-B14F-4D97-AF65-F5344CB8AC3E}">
        <p14:creationId xmlns:p14="http://schemas.microsoft.com/office/powerpoint/2010/main" val="25310572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キャリアパス要件</a:t>
            </a:r>
            <a:r>
              <a:rPr lang="en-US" altLang="ja-JP" dirty="0"/>
              <a:t>Ⅰ</a:t>
            </a:r>
            <a:r>
              <a:rPr lang="ja-JP" altLang="en-US" dirty="0"/>
              <a:t>～</a:t>
            </a:r>
            <a:r>
              <a:rPr lang="en-US" altLang="ja-JP" dirty="0"/>
              <a:t>Ⅲ</a:t>
            </a:r>
            <a:r>
              <a:rPr lang="ja-JP" altLang="en-US" dirty="0"/>
              <a:t>について令和６年度中の整備・実施を誓約し、</a:t>
            </a:r>
            <a:endParaRPr lang="en-US" altLang="ja-JP" dirty="0"/>
          </a:p>
          <a:p>
            <a:r>
              <a:rPr lang="ja-JP" altLang="en-US" dirty="0"/>
              <a:t>算定当初から各種要件を満たすとして取り扱った事業所</a:t>
            </a:r>
            <a:endParaRPr lang="en-US" altLang="ja-JP" dirty="0"/>
          </a:p>
          <a:p>
            <a:r>
              <a:rPr lang="ja-JP" altLang="en-US" dirty="0"/>
              <a:t>もあったかと思いますが</a:t>
            </a:r>
            <a:endParaRPr lang="en-US" altLang="ja-JP" dirty="0"/>
          </a:p>
          <a:p>
            <a:pPr defTabSz="947958">
              <a:defRPr/>
            </a:pPr>
            <a:r>
              <a:rPr lang="en-US" altLang="ja-JP" sz="1200" b="1" dirty="0">
                <a:solidFill>
                  <a:prstClr val="black"/>
                </a:solidFill>
                <a:latin typeface="+mn-ea"/>
              </a:rPr>
              <a:t>Ⅰ</a:t>
            </a:r>
            <a:r>
              <a:rPr lang="ja-JP" altLang="en-US" sz="1200" b="1" dirty="0">
                <a:solidFill>
                  <a:prstClr val="black"/>
                </a:solidFill>
                <a:latin typeface="+mn-ea"/>
              </a:rPr>
              <a:t>（任用要件・賃金体系の整備）</a:t>
            </a:r>
            <a:r>
              <a:rPr lang="en-US" altLang="ja-JP" sz="1200" b="1" dirty="0">
                <a:solidFill>
                  <a:prstClr val="black"/>
                </a:solidFill>
                <a:latin typeface="+mn-ea"/>
              </a:rPr>
              <a:t>Ⅱ</a:t>
            </a:r>
            <a:r>
              <a:rPr lang="ja-JP" altLang="en-US" sz="1200" b="1" dirty="0">
                <a:solidFill>
                  <a:prstClr val="black"/>
                </a:solidFill>
                <a:latin typeface="+mn-ea"/>
              </a:rPr>
              <a:t>（研修の実施等）</a:t>
            </a:r>
            <a:r>
              <a:rPr lang="en-US" altLang="ja-JP" sz="1200" b="1" dirty="0">
                <a:solidFill>
                  <a:prstClr val="black"/>
                </a:solidFill>
                <a:latin typeface="+mn-ea"/>
              </a:rPr>
              <a:t>Ⅲ</a:t>
            </a:r>
            <a:r>
              <a:rPr lang="ja-JP" altLang="en-US" sz="1200" b="1" dirty="0">
                <a:solidFill>
                  <a:prstClr val="black"/>
                </a:solidFill>
                <a:latin typeface="+mn-ea"/>
              </a:rPr>
              <a:t>（昇給の仕組みの整備）</a:t>
            </a:r>
            <a:endParaRPr lang="en-US" altLang="ja-JP" dirty="0"/>
          </a:p>
          <a:p>
            <a:r>
              <a:rPr lang="ja-JP" altLang="en-US" dirty="0"/>
              <a:t>令和６年度の実績報告書において</a:t>
            </a:r>
            <a:endParaRPr lang="en-US" altLang="ja-JP" dirty="0"/>
          </a:p>
          <a:p>
            <a:r>
              <a:rPr lang="ja-JP" altLang="en-US" dirty="0"/>
              <a:t>報告が必要ですので、適切な整備・実施を行ってください。</a:t>
            </a:r>
            <a:endParaRPr lang="en-US" altLang="ja-JP" dirty="0"/>
          </a:p>
          <a:p>
            <a:endParaRPr lang="en-US" altLang="ja-JP" dirty="0"/>
          </a:p>
          <a:p>
            <a:r>
              <a:rPr lang="ja-JP" altLang="en-US" dirty="0"/>
              <a:t>キャリアパス要件</a:t>
            </a:r>
            <a:r>
              <a:rPr lang="en-US" altLang="ja-JP" dirty="0"/>
              <a:t>Ⅳ</a:t>
            </a:r>
            <a:r>
              <a:rPr lang="ja-JP" altLang="en-US" dirty="0"/>
              <a:t>「経験・技能のある障害福祉人材」のうち１人以上は</a:t>
            </a:r>
            <a:endParaRPr lang="en-US" altLang="ja-JP" dirty="0"/>
          </a:p>
          <a:p>
            <a:r>
              <a:rPr lang="ja-JP" altLang="en-US" dirty="0"/>
              <a:t>年収４４０万円の賃金引き上げができているかということです。</a:t>
            </a:r>
            <a:endParaRPr lang="en-US" altLang="ja-JP" dirty="0"/>
          </a:p>
          <a:p>
            <a:r>
              <a:rPr lang="ja-JP" altLang="en-US" sz="1200" dirty="0"/>
              <a:t>賃金改善前の賃金がすでに年額４４０</a:t>
            </a:r>
            <a:r>
              <a:rPr lang="en-US" altLang="ja-JP" sz="1200" dirty="0"/>
              <a:t> </a:t>
            </a:r>
            <a:r>
              <a:rPr lang="ja-JP" altLang="en-US" sz="1200" dirty="0"/>
              <a:t>万円以上で</a:t>
            </a:r>
            <a:endParaRPr lang="en-US" altLang="ja-JP" sz="1200" dirty="0"/>
          </a:p>
          <a:p>
            <a:r>
              <a:rPr lang="ja-JP" altLang="en-US" sz="1200" dirty="0"/>
              <a:t>ある者は除きます。</a:t>
            </a:r>
            <a:endParaRPr lang="en-US" altLang="ja-JP" dirty="0"/>
          </a:p>
          <a:p>
            <a:r>
              <a:rPr lang="ja-JP" altLang="en-US" dirty="0"/>
              <a:t>こちらは例外の適用があります。</a:t>
            </a:r>
            <a:endParaRPr lang="en-US" altLang="ja-JP" dirty="0"/>
          </a:p>
          <a:p>
            <a:r>
              <a:rPr lang="ja-JP" altLang="en-US" sz="1200" b="1" dirty="0"/>
              <a:t>経験・技能のある障害福祉人材</a:t>
            </a:r>
            <a:r>
              <a:rPr lang="ja-JP" altLang="en-US" sz="1200" dirty="0"/>
              <a:t>の定義を掲載しています。</a:t>
            </a:r>
            <a:endParaRPr lang="en-US" altLang="ja-JP" dirty="0"/>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25</a:t>
            </a:fld>
            <a:endParaRPr lang="ja-JP" altLang="en-US">
              <a:solidFill>
                <a:prstClr val="black"/>
              </a:solidFill>
            </a:endParaRPr>
          </a:p>
        </p:txBody>
      </p:sp>
      <p:sp>
        <p:nvSpPr>
          <p:cNvPr id="6" name="フッター プレースホルダー 5"/>
          <p:cNvSpPr>
            <a:spLocks noGrp="1"/>
          </p:cNvSpPr>
          <p:nvPr>
            <p:ph type="ftr" sz="quarter" idx="12"/>
          </p:nvPr>
        </p:nvSpPr>
        <p:spPr/>
        <p:txBody>
          <a:bodyPr/>
          <a:lstStyle/>
          <a:p>
            <a:r>
              <a:rPr kumimoji="1" lang="zh-TW" altLang="en-US"/>
              <a:t>令和５年度集団指導（障害児通所支援）</a:t>
            </a:r>
            <a:endParaRPr kumimoji="1" lang="ja-JP" altLang="en-US"/>
          </a:p>
        </p:txBody>
      </p:sp>
    </p:spTree>
    <p:extLst>
      <p:ext uri="{BB962C8B-B14F-4D97-AF65-F5344CB8AC3E}">
        <p14:creationId xmlns:p14="http://schemas.microsoft.com/office/powerpoint/2010/main" val="31429149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キャリアパス要件</a:t>
            </a:r>
            <a:r>
              <a:rPr lang="en-US" altLang="ja-JP" sz="1100" dirty="0"/>
              <a:t>Ⅴ</a:t>
            </a:r>
            <a:r>
              <a:rPr lang="ja-JP" altLang="en-US" sz="1100" dirty="0"/>
              <a:t>は</a:t>
            </a:r>
            <a:r>
              <a:rPr lang="zh-TW" altLang="en-US" sz="1100" dirty="0">
                <a:latin typeface="Generic2-Regular"/>
              </a:rPr>
              <a:t>福祉専門職員配置等加算</a:t>
            </a:r>
            <a:r>
              <a:rPr lang="ja-JP" altLang="en-US" sz="1100" dirty="0">
                <a:latin typeface="Generic2-Regular"/>
              </a:rPr>
              <a:t>の届出を行っていること。</a:t>
            </a:r>
          </a:p>
          <a:p>
            <a:pPr algn="l"/>
            <a:r>
              <a:rPr lang="en-US" altLang="ja-JP" sz="1100" dirty="0">
                <a:latin typeface="Generic2-Regular"/>
              </a:rPr>
              <a:t>※ </a:t>
            </a:r>
            <a:r>
              <a:rPr lang="ja-JP" altLang="en-US" sz="1100" dirty="0">
                <a:latin typeface="Generic2-Regular"/>
              </a:rPr>
              <a:t>配置等要件がないサービスは不要です。</a:t>
            </a:r>
            <a:endParaRPr lang="en-US" altLang="ja-JP" sz="1100" dirty="0">
              <a:latin typeface="Generic2-Regular"/>
            </a:endParaRPr>
          </a:p>
          <a:p>
            <a:pPr algn="just"/>
            <a:r>
              <a:rPr lang="en-US" altLang="ja-JP" sz="1100" kern="100" dirty="0">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1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1100" kern="100" dirty="0">
                <a:latin typeface="游明朝" panose="02020400000000000000" pitchFamily="18" charset="-128"/>
                <a:ea typeface="游明朝" panose="02020400000000000000" pitchFamily="18" charset="-128"/>
                <a:cs typeface="Times New Roman" panose="02020603050405020304" pitchFamily="18" charset="0"/>
              </a:rPr>
              <a:t>月額賃金改善要件Ⅰは月給による賃金改善です</a:t>
            </a:r>
          </a:p>
          <a:p>
            <a:pPr algn="just"/>
            <a:r>
              <a:rPr lang="ja-JP" altLang="ja-JP" sz="1100" kern="100" dirty="0">
                <a:latin typeface="游明朝" panose="02020400000000000000" pitchFamily="18" charset="-128"/>
                <a:ea typeface="游明朝" panose="02020400000000000000" pitchFamily="18" charset="-128"/>
                <a:cs typeface="Times New Roman" panose="02020603050405020304" pitchFamily="18" charset="0"/>
              </a:rPr>
              <a:t>新加算Ⅳの加算額の２分の１以上を基本給等で配分。</a:t>
            </a:r>
          </a:p>
          <a:p>
            <a:pPr algn="just"/>
            <a:r>
              <a:rPr lang="ja-JP" altLang="ja-JP" sz="1100" kern="100" dirty="0">
                <a:latin typeface="游明朝" panose="02020400000000000000" pitchFamily="18" charset="-128"/>
                <a:ea typeface="游明朝" panose="02020400000000000000" pitchFamily="18" charset="-128"/>
                <a:cs typeface="Times New Roman" panose="02020603050405020304" pitchFamily="18" charset="0"/>
              </a:rPr>
              <a:t>既に本要件を満たしている事業所等においては、新規の取組を行う必要はありませんが、この要件を満たすために、新規の基本給等の引上げを行う場合、当該基本給等の引上げはベースアップにより行うことを基本とします。</a:t>
            </a:r>
            <a:endParaRPr lang="en-US" altLang="ja-JP" sz="1100" kern="100" dirty="0">
              <a:latin typeface="游明朝" panose="02020400000000000000" pitchFamily="18" charset="-128"/>
              <a:ea typeface="游明朝" panose="02020400000000000000" pitchFamily="18" charset="-128"/>
              <a:cs typeface="Times New Roman" panose="02020603050405020304" pitchFamily="18" charset="0"/>
            </a:endParaRPr>
          </a:p>
          <a:p>
            <a:pPr algn="just" defTabSz="947958">
              <a:defRPr/>
            </a:pPr>
            <a:r>
              <a:rPr lang="ja-JP" altLang="en-US" sz="1100" kern="100" dirty="0">
                <a:latin typeface="+mn-ea"/>
                <a:cs typeface="Times New Roman" panose="02020603050405020304" pitchFamily="18" charset="0"/>
              </a:rPr>
              <a:t>例えば</a:t>
            </a:r>
            <a:r>
              <a:rPr lang="ja-JP" altLang="ja-JP" sz="1100" kern="100" dirty="0">
                <a:latin typeface="+mn-ea"/>
                <a:cs typeface="Times New Roman" panose="02020603050405020304" pitchFamily="18" charset="0"/>
              </a:rPr>
              <a:t>新加算Ⅳの加算額が</a:t>
            </a:r>
            <a:r>
              <a:rPr lang="en-US" altLang="ja-JP" sz="1100" kern="100" dirty="0">
                <a:latin typeface="+mn-ea"/>
                <a:cs typeface="Times New Roman" panose="02020603050405020304" pitchFamily="18" charset="0"/>
              </a:rPr>
              <a:t>1,000</a:t>
            </a:r>
            <a:r>
              <a:rPr lang="ja-JP" altLang="ja-JP" sz="1100" kern="100" dirty="0">
                <a:latin typeface="+mn-ea"/>
                <a:cs typeface="Times New Roman" panose="02020603050405020304" pitchFamily="18" charset="0"/>
              </a:rPr>
              <a:t>万円の場合、</a:t>
            </a:r>
            <a:r>
              <a:rPr lang="en-US" altLang="ja-JP" sz="1100" kern="100" dirty="0">
                <a:latin typeface="+mn-ea"/>
                <a:cs typeface="Times New Roman" panose="02020603050405020304" pitchFamily="18" charset="0"/>
              </a:rPr>
              <a:t>500</a:t>
            </a:r>
            <a:r>
              <a:rPr lang="ja-JP" altLang="ja-JP" sz="1100" kern="100" dirty="0">
                <a:latin typeface="+mn-ea"/>
                <a:cs typeface="Times New Roman" panose="02020603050405020304" pitchFamily="18" charset="0"/>
              </a:rPr>
              <a:t>万円以上</a:t>
            </a:r>
            <a:r>
              <a:rPr lang="ja-JP" altLang="en-US" sz="1100" kern="100" dirty="0">
                <a:latin typeface="+mn-ea"/>
                <a:cs typeface="Times New Roman" panose="02020603050405020304" pitchFamily="18" charset="0"/>
              </a:rPr>
              <a:t>（</a:t>
            </a:r>
            <a:r>
              <a:rPr lang="ja-JP" altLang="ja-JP" sz="1100" kern="100" dirty="0">
                <a:latin typeface="+mn-ea"/>
                <a:cs typeface="Times New Roman" panose="02020603050405020304" pitchFamily="18" charset="0"/>
              </a:rPr>
              <a:t>新加算Ⅳの</a:t>
            </a:r>
            <a:r>
              <a:rPr lang="en-US" altLang="ja-JP" sz="1100" kern="100" dirty="0">
                <a:latin typeface="+mn-ea"/>
                <a:cs typeface="Times New Roman" panose="02020603050405020304" pitchFamily="18" charset="0"/>
              </a:rPr>
              <a:t>1/2</a:t>
            </a:r>
            <a:r>
              <a:rPr lang="ja-JP" altLang="ja-JP" sz="1100" kern="100" dirty="0">
                <a:latin typeface="+mn-ea"/>
                <a:cs typeface="Times New Roman" panose="02020603050405020304" pitchFamily="18" charset="0"/>
              </a:rPr>
              <a:t>以上）は基本給等での改善に充てる必要がある。</a:t>
            </a:r>
            <a:endParaRPr lang="en-US" altLang="ja-JP" sz="1100" kern="100" dirty="0">
              <a:latin typeface="+mn-ea"/>
              <a:cs typeface="Times New Roman" panose="02020603050405020304" pitchFamily="18" charset="0"/>
            </a:endParaRPr>
          </a:p>
          <a:p>
            <a:pPr algn="just" defTabSz="947958">
              <a:defRPr/>
            </a:pPr>
            <a:r>
              <a:rPr lang="ja-JP" altLang="ja-JP" sz="1100" kern="100" dirty="0">
                <a:latin typeface="+mn-ea"/>
                <a:cs typeface="Times New Roman" panose="02020603050405020304" pitchFamily="18" charset="0"/>
              </a:rPr>
              <a:t>たとえ新加算Ⅲ以上を取得していても、新加算Ⅳの</a:t>
            </a:r>
            <a:r>
              <a:rPr lang="en-US" altLang="ja-JP" sz="1100" kern="100" dirty="0">
                <a:latin typeface="+mn-ea"/>
                <a:cs typeface="Times New Roman" panose="02020603050405020304" pitchFamily="18" charset="0"/>
              </a:rPr>
              <a:t>1/2</a:t>
            </a:r>
            <a:r>
              <a:rPr lang="ja-JP" altLang="ja-JP" sz="1100" kern="100" dirty="0">
                <a:latin typeface="+mn-ea"/>
                <a:cs typeface="Times New Roman" panose="02020603050405020304" pitchFamily="18" charset="0"/>
              </a:rPr>
              <a:t>分以上（ここでは</a:t>
            </a:r>
            <a:r>
              <a:rPr lang="en-US" altLang="ja-JP" sz="1100" kern="100" dirty="0">
                <a:latin typeface="+mn-ea"/>
                <a:cs typeface="Times New Roman" panose="02020603050405020304" pitchFamily="18" charset="0"/>
              </a:rPr>
              <a:t>500</a:t>
            </a:r>
            <a:r>
              <a:rPr lang="ja-JP" altLang="ja-JP" sz="1100" kern="100" dirty="0">
                <a:latin typeface="+mn-ea"/>
                <a:cs typeface="Times New Roman" panose="02020603050405020304" pitchFamily="18" charset="0"/>
              </a:rPr>
              <a:t>万円以上）を基本給等の改善に充て</a:t>
            </a:r>
            <a:r>
              <a:rPr lang="ja-JP" altLang="en-US" sz="1100" kern="100" dirty="0">
                <a:latin typeface="+mn-ea"/>
                <a:cs typeface="Times New Roman" panose="02020603050405020304" pitchFamily="18" charset="0"/>
              </a:rPr>
              <a:t>る</a:t>
            </a:r>
            <a:r>
              <a:rPr lang="ja-JP" altLang="ja-JP" sz="1100" kern="100" dirty="0">
                <a:latin typeface="+mn-ea"/>
                <a:cs typeface="Times New Roman" panose="02020603050405020304" pitchFamily="18" charset="0"/>
              </a:rPr>
              <a:t>。</a:t>
            </a:r>
          </a:p>
          <a:p>
            <a:pPr algn="just"/>
            <a:r>
              <a:rPr lang="ja-JP" altLang="ja-JP" sz="1100" kern="100" dirty="0">
                <a:latin typeface="游明朝" panose="02020400000000000000" pitchFamily="18" charset="-128"/>
                <a:ea typeface="游明朝" panose="02020400000000000000" pitchFamily="18" charset="-128"/>
                <a:cs typeface="Times New Roman" panose="02020603050405020304" pitchFamily="18" charset="0"/>
              </a:rPr>
              <a:t>この要件は</a:t>
            </a:r>
            <a:r>
              <a:rPr lang="ja-JP" altLang="en-US" sz="1100" b="1" kern="100" dirty="0">
                <a:latin typeface="+mn-ea"/>
                <a:cs typeface="Times New Roman" panose="02020603050405020304" pitchFamily="18" charset="0"/>
              </a:rPr>
              <a:t>今年度中は適用を猶予されましたが、</a:t>
            </a:r>
            <a:r>
              <a:rPr lang="ja-JP" altLang="ja-JP" sz="1100" kern="100" dirty="0">
                <a:latin typeface="游明朝" panose="02020400000000000000" pitchFamily="18" charset="-128"/>
                <a:ea typeface="游明朝" panose="02020400000000000000" pitchFamily="18" charset="-128"/>
                <a:cs typeface="Times New Roman" panose="02020603050405020304" pitchFamily="18" charset="0"/>
              </a:rPr>
              <a:t>令和７年度からいづれの算定区分においても必須となります。計画的に準備をお願いします。</a:t>
            </a:r>
            <a:endParaRPr lang="en-US" altLang="ja-JP" sz="11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sz="11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en-US" sz="1100" dirty="0">
                <a:solidFill>
                  <a:srgbClr val="000000"/>
                </a:solidFill>
                <a:latin typeface="ＭＳ ゴシック" panose="020B0609070205080204" pitchFamily="49" charset="-128"/>
                <a:ea typeface="ＭＳ ゴシック" panose="020B0609070205080204" pitchFamily="49" charset="-128"/>
              </a:rPr>
              <a:t>福祉・介護職員の人材確保を更に推進のため、国が掲げる事業所・施設等で目指すべき目標は</a:t>
            </a:r>
            <a:r>
              <a:rPr lang="ja-JP" altLang="en-US" sz="1100" b="1" u="sng" kern="100" dirty="0">
                <a:latin typeface="+mn-ea"/>
                <a:cs typeface="Times New Roman" panose="02020603050405020304" pitchFamily="18" charset="0"/>
              </a:rPr>
              <a:t>令和６年度に</a:t>
            </a:r>
            <a:r>
              <a:rPr lang="en-US" altLang="ja-JP" sz="1100" b="1" u="sng" kern="100" dirty="0">
                <a:latin typeface="+mn-ea"/>
                <a:cs typeface="Times New Roman" panose="02020603050405020304" pitchFamily="18" charset="0"/>
              </a:rPr>
              <a:t>2.5</a:t>
            </a:r>
            <a:r>
              <a:rPr lang="ja-JP" altLang="en-US" sz="1100" b="1" u="sng" kern="100" dirty="0">
                <a:latin typeface="+mn-ea"/>
                <a:cs typeface="Times New Roman" panose="02020603050405020304" pitchFamily="18" charset="0"/>
              </a:rPr>
              <a:t>％、令和７年度に</a:t>
            </a:r>
            <a:r>
              <a:rPr lang="en-US" altLang="ja-JP" sz="1100" b="1" u="sng" kern="100" dirty="0">
                <a:latin typeface="+mn-ea"/>
                <a:cs typeface="Times New Roman" panose="02020603050405020304" pitchFamily="18" charset="0"/>
              </a:rPr>
              <a:t>2.0</a:t>
            </a:r>
            <a:r>
              <a:rPr lang="ja-JP" altLang="en-US" sz="1100" b="1" u="sng" kern="100" dirty="0">
                <a:latin typeface="+mn-ea"/>
                <a:cs typeface="Times New Roman" panose="02020603050405020304" pitchFamily="18" charset="0"/>
              </a:rPr>
              <a:t>％のベースアップです。</a:t>
            </a:r>
            <a:endParaRPr lang="en-US" altLang="ja-JP" sz="1100" dirty="0">
              <a:solidFill>
                <a:srgbClr val="000000"/>
              </a:solidFill>
              <a:latin typeface="ＭＳ ゴシック" panose="020B0609070205080204" pitchFamily="49" charset="-128"/>
              <a:ea typeface="ＭＳ ゴシック" panose="020B0609070205080204" pitchFamily="49" charset="-128"/>
            </a:endParaRPr>
          </a:p>
          <a:p>
            <a:pPr algn="just"/>
            <a:r>
              <a:rPr lang="ja-JP" altLang="en-US" sz="1100" dirty="0">
                <a:solidFill>
                  <a:srgbClr val="000000"/>
                </a:solidFill>
                <a:latin typeface="ＭＳ ゴシック" panose="020B0609070205080204" pitchFamily="49" charset="-128"/>
                <a:ea typeface="ＭＳ ゴシック" panose="020B0609070205080204" pitchFamily="49" charset="-128"/>
              </a:rPr>
              <a:t>処遇改善加算額は令和６年度に措置されている加算額に令和７年度のベースアップに充当する分の一部が含まれており、令和７年度分の一部を前倒しして本来の令和６年度分と併せて令和６年度の賃金改善に充てることや、令和６年度の加算額の一部を、令和７年度に繰り越して賃金改善に充てることも可能。</a:t>
            </a:r>
            <a:endParaRPr lang="ja-JP" altLang="ja-JP" sz="11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en-US" sz="1100" dirty="0">
                <a:solidFill>
                  <a:srgbClr val="000000"/>
                </a:solidFill>
                <a:latin typeface="ＭＳ ゴシック" panose="020B0609070205080204" pitchFamily="49" charset="-128"/>
                <a:ea typeface="ＭＳ ゴシック" panose="020B0609070205080204" pitchFamily="49" charset="-128"/>
              </a:rPr>
              <a:t>結果令和６・７年度の２か年で全額が賃金改善に充てられていればよいこととしています。</a:t>
            </a:r>
            <a:endParaRPr lang="en-US" altLang="ja-JP" sz="1100" dirty="0"/>
          </a:p>
          <a:p>
            <a:pPr algn="l"/>
            <a:endParaRPr lang="en-US" altLang="ja-JP" sz="1200" dirty="0"/>
          </a:p>
          <a:p>
            <a:endParaRPr lang="ja-JP" altLang="en-US" dirty="0"/>
          </a:p>
          <a:p>
            <a:endParaRPr kumimoji="1" lang="en-US" altLang="ja-JP" dirty="0"/>
          </a:p>
        </p:txBody>
      </p:sp>
      <p:sp>
        <p:nvSpPr>
          <p:cNvPr id="5" name="スライド番号プレースホルダー 4"/>
          <p:cNvSpPr>
            <a:spLocks noGrp="1"/>
          </p:cNvSpPr>
          <p:nvPr>
            <p:ph type="sldNum" sz="quarter" idx="11"/>
          </p:nvPr>
        </p:nvSpPr>
        <p:spPr/>
        <p:txBody>
          <a:bodyPr/>
          <a:lstStyle/>
          <a:p>
            <a:fld id="{E0865F56-9E28-40F7-BB34-D52E9ACC7998}" type="slidenum">
              <a:rPr kumimoji="1" lang="ja-JP" altLang="en-US" smtClean="0"/>
              <a:t>26</a:t>
            </a:fld>
            <a:endParaRPr kumimoji="1" lang="ja-JP" altLang="en-US"/>
          </a:p>
        </p:txBody>
      </p:sp>
      <p:sp>
        <p:nvSpPr>
          <p:cNvPr id="6" name="フッター プレースホルダー 5"/>
          <p:cNvSpPr>
            <a:spLocks noGrp="1"/>
          </p:cNvSpPr>
          <p:nvPr>
            <p:ph type="ftr" sz="quarter" idx="12"/>
          </p:nvPr>
        </p:nvSpPr>
        <p:spPr/>
        <p:txBody>
          <a:bodyPr/>
          <a:lstStyle/>
          <a:p>
            <a:r>
              <a:rPr kumimoji="1" lang="zh-TW" altLang="en-US"/>
              <a:t>令和５年度集団指導（障害児通所支援）</a:t>
            </a:r>
            <a:endParaRPr kumimoji="1" lang="ja-JP" altLang="en-US"/>
          </a:p>
        </p:txBody>
      </p:sp>
    </p:spTree>
    <p:extLst>
      <p:ext uri="{BB962C8B-B14F-4D97-AF65-F5344CB8AC3E}">
        <p14:creationId xmlns:p14="http://schemas.microsoft.com/office/powerpoint/2010/main" val="17994270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次に、</a:t>
            </a:r>
            <a:r>
              <a:rPr lang="ja-JP" altLang="en-US" sz="1100" dirty="0">
                <a:solidFill>
                  <a:prstClr val="black"/>
                </a:solidFill>
              </a:rPr>
              <a:t>障害福祉サービス等処遇改善計画書の作成にあたり、</a:t>
            </a:r>
            <a:endParaRPr lang="en-US" altLang="ja-JP" sz="1100" dirty="0">
              <a:solidFill>
                <a:prstClr val="black"/>
              </a:solidFill>
            </a:endParaRPr>
          </a:p>
          <a:p>
            <a:r>
              <a:rPr lang="ja-JP" altLang="en-US" sz="1100" dirty="0"/>
              <a:t>再度ご確認いただきたい点についてです。</a:t>
            </a:r>
            <a:endParaRPr lang="en-US" altLang="ja-JP" sz="1100" dirty="0"/>
          </a:p>
          <a:p>
            <a:pPr defTabSz="947958">
              <a:defRPr/>
            </a:pPr>
            <a:r>
              <a:rPr lang="ja-JP" altLang="en-US" sz="1100" dirty="0"/>
              <a:t>一つ目は、事業所における賃金改善の内容の根拠となる</a:t>
            </a:r>
            <a:endParaRPr lang="en-US" altLang="ja-JP" sz="1100" dirty="0"/>
          </a:p>
          <a:p>
            <a:pPr defTabSz="947958">
              <a:defRPr/>
            </a:pPr>
            <a:r>
              <a:rPr lang="ja-JP" altLang="en-US" sz="1100" dirty="0"/>
              <a:t>規則・規程（就業規則等）がきちんと整備できているかということです。</a:t>
            </a:r>
            <a:endParaRPr lang="en-US" altLang="ja-JP" sz="1100" dirty="0"/>
          </a:p>
          <a:p>
            <a:pPr defTabSz="947958">
              <a:defRPr/>
            </a:pPr>
            <a:r>
              <a:rPr lang="ja-JP" altLang="en-US" sz="1100" dirty="0"/>
              <a:t>処遇改善加算を算定される際は、加算相当額を適切に配分するための賃金改善ルールを定める必要があります。</a:t>
            </a:r>
            <a:endParaRPr lang="en-US" altLang="ja-JP" sz="1100" dirty="0"/>
          </a:p>
          <a:p>
            <a:pPr defTabSz="947958">
              <a:defRPr/>
            </a:pPr>
            <a:endParaRPr lang="en-US" altLang="ja-JP" sz="1100" dirty="0"/>
          </a:p>
          <a:p>
            <a:pPr algn="just"/>
            <a:r>
              <a:rPr lang="ja-JP" altLang="en-US" sz="1100" dirty="0"/>
              <a:t>二つ目は、</a:t>
            </a:r>
            <a:r>
              <a:rPr lang="ja-JP" altLang="ja-JP" sz="1100" kern="100" dirty="0">
                <a:latin typeface="游明朝" panose="02020400000000000000" pitchFamily="18" charset="-128"/>
                <a:ea typeface="游明朝" panose="02020400000000000000" pitchFamily="18" charset="-128"/>
                <a:cs typeface="Times New Roman" panose="02020603050405020304" pitchFamily="18" charset="0"/>
              </a:rPr>
              <a:t>処遇改善計画書を用いて</a:t>
            </a:r>
            <a:r>
              <a:rPr lang="ja-JP" altLang="en-US" sz="1100" kern="100" dirty="0">
                <a:latin typeface="游明朝" panose="02020400000000000000" pitchFamily="18" charset="-128"/>
                <a:ea typeface="游明朝" panose="02020400000000000000" pitchFamily="18" charset="-128"/>
                <a:cs typeface="Times New Roman" panose="02020603050405020304" pitchFamily="18" charset="0"/>
              </a:rPr>
              <a:t>事業所における</a:t>
            </a:r>
            <a:r>
              <a:rPr lang="ja-JP" altLang="ja-JP" sz="1100" kern="100" dirty="0">
                <a:latin typeface="游明朝" panose="02020400000000000000" pitchFamily="18" charset="-128"/>
                <a:ea typeface="游明朝" panose="02020400000000000000" pitchFamily="18" charset="-128"/>
                <a:cs typeface="Times New Roman" panose="02020603050405020304" pitchFamily="18" charset="0"/>
              </a:rPr>
              <a:t>賃金改善を行う方法等について職員に周知するとともに、就業規則等の内容についても福祉・介護職員等に周知し</a:t>
            </a:r>
            <a:r>
              <a:rPr lang="ja-JP" altLang="en-US" sz="1100" kern="100" dirty="0">
                <a:latin typeface="游明朝" panose="02020400000000000000" pitchFamily="18" charset="-128"/>
                <a:ea typeface="游明朝" panose="02020400000000000000" pitchFamily="18" charset="-128"/>
                <a:cs typeface="Times New Roman" panose="02020603050405020304" pitchFamily="18" charset="0"/>
              </a:rPr>
              <a:t>ているかということです。</a:t>
            </a:r>
            <a:endParaRPr lang="en-US" altLang="ja-JP" sz="1100" kern="100" dirty="0">
              <a:latin typeface="游明朝" panose="02020400000000000000" pitchFamily="18" charset="-128"/>
              <a:ea typeface="游明朝" panose="02020400000000000000" pitchFamily="18" charset="-128"/>
              <a:cs typeface="Times New Roman" panose="02020603050405020304" pitchFamily="18" charset="0"/>
            </a:endParaRPr>
          </a:p>
          <a:p>
            <a:r>
              <a:rPr lang="ja-JP" altLang="en-US" sz="1100" dirty="0"/>
              <a:t>加算を算定する要件でもありますので、必ず</a:t>
            </a:r>
            <a:r>
              <a:rPr lang="ja-JP" altLang="en-US" sz="1100" u="sng" dirty="0"/>
              <a:t>雇用する全ての職員へ</a:t>
            </a:r>
            <a:r>
              <a:rPr lang="ja-JP" altLang="en-US" sz="1100" dirty="0"/>
              <a:t>周知してください。</a:t>
            </a:r>
            <a:endParaRPr lang="en-US" altLang="ja-JP" sz="1100" dirty="0"/>
          </a:p>
          <a:p>
            <a:pPr defTabSz="947958">
              <a:defRPr/>
            </a:pPr>
            <a:r>
              <a:rPr lang="ja-JP" altLang="en-US" sz="1100" dirty="0"/>
              <a:t>全ての職員に対し周知した後、「賃金改善確認書」に、職員の自署で署名を受けて保管しなければなりません。</a:t>
            </a:r>
            <a:endParaRPr lang="en-US" altLang="ja-JP" sz="1100" dirty="0"/>
          </a:p>
          <a:p>
            <a:pPr defTabSz="947958">
              <a:defRPr/>
            </a:pPr>
            <a:r>
              <a:rPr lang="ja-JP" altLang="en-US" sz="1100" dirty="0"/>
              <a:t>実績報告時には、賃金改善計画に基づき、賃金改善が行われたことの確認を受け、署名を受ける必要があります。</a:t>
            </a:r>
            <a:endParaRPr lang="en-US" altLang="ja-JP" sz="1100" dirty="0"/>
          </a:p>
          <a:p>
            <a:endParaRPr lang="en-US" altLang="ja-JP" sz="1100" dirty="0"/>
          </a:p>
          <a:p>
            <a:r>
              <a:rPr lang="ja-JP" altLang="en-US" sz="1100" dirty="0"/>
              <a:t>また、職員から賃金改善についての質問を受けた場合は、書面を用いるなどして、分かりやすいように説明を行ってください。</a:t>
            </a:r>
            <a:endParaRPr lang="en-US" altLang="ja-JP" sz="1100" dirty="0"/>
          </a:p>
          <a:p>
            <a:pPr defTabSz="947958">
              <a:defRPr/>
            </a:pPr>
            <a:endParaRPr lang="en-US" altLang="ja-JP" sz="1100" dirty="0"/>
          </a:p>
          <a:p>
            <a:pPr defTabSz="947958">
              <a:defRPr/>
            </a:pPr>
            <a:r>
              <a:rPr lang="ja-JP" altLang="en-US" sz="1100" dirty="0"/>
              <a:t>三つ目は、</a:t>
            </a:r>
            <a:r>
              <a:rPr lang="ja-JP" altLang="en-US" sz="1100" dirty="0">
                <a:solidFill>
                  <a:prstClr val="black"/>
                </a:solidFill>
              </a:rPr>
              <a:t>計画書の記載内容の根拠となる資料等を適切に保管し、指定権者から求めがあった場合に速やかに提出できるようにしているかということです。</a:t>
            </a:r>
            <a:endParaRPr lang="en-US" altLang="ja-JP" sz="1100" dirty="0">
              <a:solidFill>
                <a:prstClr val="black"/>
              </a:solidFill>
            </a:endParaRPr>
          </a:p>
          <a:p>
            <a:r>
              <a:rPr lang="ja-JP" altLang="en-US" sz="1100" dirty="0"/>
              <a:t>処遇改善加算等を取得しようとする障害福祉サービス事業者等は、計画書の提出に当たり、計画書のチェックリストを確認するとともに、記載内容の根拠となる資料及び以下の書類を適切に保管し、都道府県知事等から求めがあった場合には速やかに提示しなければなりません。</a:t>
            </a:r>
            <a:endParaRPr lang="en-US" altLang="ja-JP" sz="1100" dirty="0"/>
          </a:p>
          <a:p>
            <a:pPr defTabSz="947958">
              <a:defRPr/>
            </a:pPr>
            <a:r>
              <a:rPr lang="ja-JP" altLang="en-US" sz="1100" dirty="0"/>
              <a:t>詳しくは、本市ホームページ（厚生労働省通知）をご参照ください。</a:t>
            </a:r>
            <a:endParaRPr lang="en-US" altLang="ja-JP" sz="1100" dirty="0"/>
          </a:p>
          <a:p>
            <a:endParaRPr lang="en-US" altLang="ja-JP" sz="1200" b="1" u="sng" dirty="0"/>
          </a:p>
          <a:p>
            <a:pPr defTabSz="947958">
              <a:defRPr/>
            </a:pPr>
            <a:endParaRPr lang="en-US" altLang="ja-JP" sz="1200" dirty="0"/>
          </a:p>
        </p:txBody>
      </p:sp>
      <p:sp>
        <p:nvSpPr>
          <p:cNvPr id="5" name="スライド番号プレースホルダー 4"/>
          <p:cNvSpPr>
            <a:spLocks noGrp="1"/>
          </p:cNvSpPr>
          <p:nvPr>
            <p:ph type="sldNum" sz="quarter" idx="11"/>
          </p:nvPr>
        </p:nvSpPr>
        <p:spPr/>
        <p:txBody>
          <a:bodyPr/>
          <a:lstStyle/>
          <a:p>
            <a:fld id="{E0865F56-9E28-40F7-BB34-D52E9ACC7998}" type="slidenum">
              <a:rPr kumimoji="1" lang="ja-JP" altLang="en-US" smtClean="0"/>
              <a:t>27</a:t>
            </a:fld>
            <a:endParaRPr kumimoji="1" lang="ja-JP" altLang="en-US"/>
          </a:p>
        </p:txBody>
      </p:sp>
      <p:sp>
        <p:nvSpPr>
          <p:cNvPr id="6" name="フッター プレースホルダー 5"/>
          <p:cNvSpPr>
            <a:spLocks noGrp="1"/>
          </p:cNvSpPr>
          <p:nvPr>
            <p:ph type="ftr" sz="quarter" idx="12"/>
          </p:nvPr>
        </p:nvSpPr>
        <p:spPr/>
        <p:txBody>
          <a:bodyPr/>
          <a:lstStyle/>
          <a:p>
            <a:r>
              <a:rPr kumimoji="1" lang="zh-TW" altLang="en-US"/>
              <a:t>令和５年度集団指導（障害児通所支援）</a:t>
            </a:r>
            <a:endParaRPr kumimoji="1" lang="ja-JP" altLang="en-US"/>
          </a:p>
        </p:txBody>
      </p:sp>
    </p:spTree>
    <p:extLst>
      <p:ext uri="{BB962C8B-B14F-4D97-AF65-F5344CB8AC3E}">
        <p14:creationId xmlns:p14="http://schemas.microsoft.com/office/powerpoint/2010/main" val="22208966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958933" y="4861728"/>
            <a:ext cx="5186199" cy="4859378"/>
          </a:xfrm>
        </p:spPr>
        <p:txBody>
          <a:bodyPr/>
          <a:lstStyle/>
          <a:p>
            <a:r>
              <a:rPr kumimoji="1" lang="ja-JP" altLang="en-US" dirty="0"/>
              <a:t>次に、多機能型事業所における定員規模別単価の取扱いについてです。</a:t>
            </a:r>
            <a:endParaRPr kumimoji="1" lang="en-US" altLang="ja-JP" dirty="0"/>
          </a:p>
          <a:p>
            <a:endParaRPr kumimoji="1" lang="en-US" altLang="ja-JP" dirty="0"/>
          </a:p>
          <a:p>
            <a:r>
              <a:rPr kumimoji="1" lang="ja-JP" altLang="en-US" dirty="0"/>
              <a:t>留意事項通知の①、②、③のとおり、</a:t>
            </a:r>
            <a:endParaRPr kumimoji="1" lang="en-US" altLang="ja-JP" dirty="0"/>
          </a:p>
          <a:p>
            <a:r>
              <a:rPr kumimoji="1" lang="ja-JP" altLang="en-US" dirty="0"/>
              <a:t>通常は多機能型事業所として行う複数のサービスの利用定員の合計で報酬区分が決まりますが、</a:t>
            </a:r>
            <a:endParaRPr kumimoji="1" lang="en-US" altLang="ja-JP" dirty="0"/>
          </a:p>
          <a:p>
            <a:r>
              <a:rPr kumimoji="1" lang="ja-JP" altLang="en-US" dirty="0"/>
              <a:t>多機能型事業所における従業員の員数等に関する特例によらず、</a:t>
            </a:r>
            <a:endParaRPr kumimoji="1" lang="en-US" altLang="ja-JP" dirty="0"/>
          </a:p>
          <a:p>
            <a:r>
              <a:rPr kumimoji="1" lang="ja-JP" altLang="en-US" dirty="0"/>
              <a:t>通常の児童発達支援と放課後等デイサービスにおいて、必要としている職員を</a:t>
            </a:r>
            <a:endParaRPr kumimoji="1" lang="en-US" altLang="ja-JP" dirty="0"/>
          </a:p>
          <a:p>
            <a:r>
              <a:rPr kumimoji="1" lang="ja-JP" altLang="en-US" dirty="0"/>
              <a:t>それぞれ配置している事業所においては、それぞれの規模に応じて報酬を算定するものとします。</a:t>
            </a:r>
            <a:endParaRPr kumimoji="1" lang="en-US" altLang="ja-JP" dirty="0"/>
          </a:p>
          <a:p>
            <a:r>
              <a:rPr kumimoji="1" lang="ja-JP" altLang="en-US" dirty="0"/>
              <a:t>なお、必要としている職員に管理者は含まれません。</a:t>
            </a:r>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28</a:t>
            </a:fld>
            <a:endParaRPr lang="ja-JP" altLang="en-US">
              <a:solidFill>
                <a:prstClr val="black"/>
              </a:solidFill>
            </a:endParaRPr>
          </a:p>
        </p:txBody>
      </p:sp>
      <p:sp>
        <p:nvSpPr>
          <p:cNvPr id="6" name="フッター プレースホルダー 5"/>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6969374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958933" y="4861728"/>
            <a:ext cx="5186199" cy="4859378"/>
          </a:xfrm>
        </p:spPr>
        <p:txBody>
          <a:bodyPr/>
          <a:lstStyle/>
          <a:p>
            <a:r>
              <a:rPr kumimoji="1" lang="ja-JP" altLang="en-US" dirty="0"/>
              <a:t>適用例を記載していますので、再度ご確認をお願いいたします。</a:t>
            </a:r>
            <a:endParaRPr lang="en-US" altLang="ja-JP" dirty="0"/>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29</a:t>
            </a:fld>
            <a:endParaRPr lang="ja-JP" altLang="en-US">
              <a:solidFill>
                <a:prstClr val="black"/>
              </a:solidFill>
            </a:endParaRPr>
          </a:p>
        </p:txBody>
      </p:sp>
      <p:sp>
        <p:nvSpPr>
          <p:cNvPr id="6" name="フッター プレースホルダー 5"/>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2684435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令和６年度報酬改定により、４月１日より加算の新設、変更等が生じていますので、最新の国の報酬告示や解釈通知、</a:t>
            </a:r>
            <a:r>
              <a:rPr lang="en-US" altLang="ja-JP" sz="1100" dirty="0"/>
              <a:t>Q&amp;A</a:t>
            </a:r>
            <a:r>
              <a:rPr lang="ja-JP" altLang="en-US" sz="1100" dirty="0"/>
              <a:t>を熟読の上ご対応ください。</a:t>
            </a:r>
            <a:endParaRPr lang="en-US" altLang="ja-JP" sz="1100" dirty="0"/>
          </a:p>
          <a:p>
            <a:endParaRPr lang="en-US" altLang="ja-JP" sz="1100" dirty="0"/>
          </a:p>
          <a:p>
            <a:r>
              <a:rPr lang="ja-JP" altLang="en-US" sz="1100" dirty="0"/>
              <a:t>国の令和６年度報酬改定に関する関係通知はこども家庭庁ホームページの以下の箇所に集約されています。</a:t>
            </a:r>
            <a:endParaRPr lang="en-US" altLang="ja-JP" sz="1100" dirty="0"/>
          </a:p>
          <a:p>
            <a:r>
              <a:rPr lang="en-US" altLang="ja-JP" sz="1100" dirty="0">
                <a:hlinkClick r:id="rId3"/>
              </a:rPr>
              <a:t>https://www.cfa.go.jp/policies/shougaijishien/shisaku/hoshukaitei</a:t>
            </a:r>
            <a:endParaRPr lang="en-US" altLang="ja-JP" sz="1100" dirty="0"/>
          </a:p>
          <a:p>
            <a:endParaRPr lang="en-US" altLang="ja-JP" sz="1100" dirty="0"/>
          </a:p>
          <a:p>
            <a:r>
              <a:rPr lang="ja-JP" altLang="en-US" sz="1100" dirty="0"/>
              <a:t>なお、特にご注意いただきたい点などを、当資料の「７　加算を算定する際の注意点」にまとめておりますので参考にご確認ください。</a:t>
            </a:r>
            <a:endParaRPr lang="en-US" altLang="ja-JP" sz="1100" dirty="0"/>
          </a:p>
          <a:p>
            <a:endParaRPr kumimoji="1" lang="ja-JP" altLang="en-US" dirty="0"/>
          </a:p>
        </p:txBody>
      </p:sp>
      <p:sp>
        <p:nvSpPr>
          <p:cNvPr id="4" name="スライド番号プレースホルダー 3"/>
          <p:cNvSpPr>
            <a:spLocks noGrp="1"/>
          </p:cNvSpPr>
          <p:nvPr>
            <p:ph type="sldNum" sz="quarter" idx="10"/>
          </p:nvPr>
        </p:nvSpPr>
        <p:spPr/>
        <p:txBody>
          <a:bodyPr/>
          <a:lstStyle/>
          <a:p>
            <a:pPr defTabSz="947958">
              <a:defRPr/>
            </a:pPr>
            <a:fld id="{B143584D-A7E2-43D6-905A-580B331C7D4C}" type="slidenum">
              <a:rPr lang="ja-JP" altLang="en-US">
                <a:solidFill>
                  <a:prstClr val="black"/>
                </a:solidFill>
                <a:latin typeface="Calibri"/>
                <a:ea typeface="ＭＳ Ｐゴシック" panose="020B0600070205080204" pitchFamily="50" charset="-128"/>
              </a:rPr>
              <a:pPr defTabSz="947958">
                <a:defRPr/>
              </a:pPr>
              <a:t>3</a:t>
            </a:fld>
            <a:endParaRPr lang="ja-JP" altLang="en-US">
              <a:solidFill>
                <a:prstClr val="black"/>
              </a:solidFill>
              <a:latin typeface="Calibri"/>
              <a:ea typeface="ＭＳ Ｐゴシック" panose="020B0600070205080204" pitchFamily="50" charset="-128"/>
            </a:endParaRPr>
          </a:p>
        </p:txBody>
      </p:sp>
      <p:sp>
        <p:nvSpPr>
          <p:cNvPr id="5" name="フッター プレースホルダー 4"/>
          <p:cNvSpPr>
            <a:spLocks noGrp="1"/>
          </p:cNvSpPr>
          <p:nvPr>
            <p:ph type="ftr" sz="quarter" idx="12"/>
          </p:nvPr>
        </p:nvSpPr>
        <p:spPr/>
        <p:txBody>
          <a:bodyPr/>
          <a:lstStyle/>
          <a:p>
            <a:pPr defTabSz="947958">
              <a:defRPr/>
            </a:pPr>
            <a:r>
              <a:rPr lang="zh-TW" altLang="en-US">
                <a:solidFill>
                  <a:prstClr val="black"/>
                </a:solidFill>
                <a:latin typeface="Calibri"/>
              </a:rPr>
              <a:t>令和</a:t>
            </a:r>
            <a:r>
              <a:rPr lang="en-US" altLang="zh-TW">
                <a:solidFill>
                  <a:prstClr val="black"/>
                </a:solidFill>
                <a:latin typeface="Calibri"/>
              </a:rPr>
              <a:t>6</a:t>
            </a:r>
            <a:r>
              <a:rPr lang="zh-TW" altLang="en-US">
                <a:solidFill>
                  <a:prstClr val="black"/>
                </a:solidFill>
                <a:latin typeface="Calibri"/>
              </a:rPr>
              <a:t>年度集団指導（障害児通所支援）</a:t>
            </a:r>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9130211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次に、障害児通所支援事業に係る自己評価について説明します。</a:t>
            </a:r>
            <a:endParaRPr kumimoji="1" lang="en-US" altLang="ja-JP" dirty="0"/>
          </a:p>
          <a:p>
            <a:endParaRPr kumimoji="1" lang="en-US" altLang="ja-JP" dirty="0"/>
          </a:p>
          <a:p>
            <a:r>
              <a:rPr lang="ja-JP" altLang="en-US" sz="1200" dirty="0"/>
              <a:t>対象事業は、児童発達支援、放課後等デイサービス及び保育所等訪問支援で、</a:t>
            </a:r>
            <a:endParaRPr lang="en-US" altLang="ja-JP" sz="1200" dirty="0"/>
          </a:p>
          <a:p>
            <a:r>
              <a:rPr lang="ja-JP" altLang="en-US" sz="1200" dirty="0"/>
              <a:t>保育所等訪問支援は令和６年度から新たに対象となりました。</a:t>
            </a:r>
            <a:endParaRPr kumimoji="1" lang="en-US" altLang="ja-JP" dirty="0"/>
          </a:p>
          <a:p>
            <a:endParaRPr lang="en-US" altLang="ja-JP" dirty="0"/>
          </a:p>
          <a:p>
            <a:pPr defTabSz="947958">
              <a:defRPr/>
            </a:pPr>
            <a:r>
              <a:rPr lang="ja-JP" altLang="en-US" dirty="0"/>
              <a:t>自己評価の趣旨については、</a:t>
            </a:r>
            <a:r>
              <a:rPr lang="ja-JP" altLang="en-US" sz="1200" dirty="0"/>
              <a:t>効果的なサービスの質の</a:t>
            </a:r>
            <a:endParaRPr lang="en-US" altLang="ja-JP" sz="1200" dirty="0"/>
          </a:p>
          <a:p>
            <a:pPr defTabSz="947958">
              <a:defRPr/>
            </a:pPr>
            <a:r>
              <a:rPr lang="ja-JP" altLang="en-US" sz="1200" dirty="0"/>
              <a:t>向上を図る観点から、自己評価及び保護者評価を行うとともに、</a:t>
            </a:r>
            <a:endParaRPr lang="en-US" altLang="ja-JP" sz="1200" dirty="0"/>
          </a:p>
          <a:p>
            <a:pPr defTabSz="947958">
              <a:defRPr/>
            </a:pPr>
            <a:r>
              <a:rPr lang="ja-JP" altLang="en-US" sz="1200" dirty="0"/>
              <a:t>その評価並びに評価を受けて図った改善の内容を公表しなければならない旨が規定されています。</a:t>
            </a:r>
            <a:endParaRPr lang="en-US" altLang="ja-JP" sz="1200" dirty="0"/>
          </a:p>
          <a:p>
            <a:pPr defTabSz="947958">
              <a:defRPr/>
            </a:pPr>
            <a:r>
              <a:rPr lang="ja-JP" altLang="en-US" sz="1200" dirty="0"/>
              <a:t>保育所等訪問支援は訪問先評価も必要です。詳しくは保育所等訪問支援ガイドライン等でご確認ください。</a:t>
            </a:r>
            <a:endParaRPr lang="en-US" altLang="ja-JP" sz="1200" dirty="0"/>
          </a:p>
          <a:p>
            <a:pPr defTabSz="947958">
              <a:defRPr/>
            </a:pPr>
            <a:endParaRPr lang="en-US" altLang="ja-JP" sz="1200" dirty="0"/>
          </a:p>
          <a:p>
            <a:r>
              <a:rPr lang="ja-JP" altLang="en-US" sz="1200" dirty="0"/>
              <a:t>インターネットの利用その他の方法により広く公表することとされており、</a:t>
            </a:r>
            <a:endParaRPr lang="en-US" altLang="ja-JP" sz="1200" dirty="0"/>
          </a:p>
          <a:p>
            <a:r>
              <a:rPr lang="ja-JP" altLang="en-US" sz="1200" dirty="0"/>
              <a:t>その公表方法及び公表内容については指定権者へ届出が必要です。</a:t>
            </a:r>
            <a:endParaRPr lang="en-US" altLang="ja-JP" sz="1200" dirty="0"/>
          </a:p>
          <a:p>
            <a:pPr defTabSz="947958">
              <a:defRPr/>
            </a:pPr>
            <a:endParaRPr lang="en-US" altLang="ja-JP" sz="1200" dirty="0"/>
          </a:p>
          <a:p>
            <a:pPr defTabSz="947958">
              <a:defRPr/>
            </a:pPr>
            <a:r>
              <a:rPr lang="ja-JP" altLang="en-US" sz="1200" dirty="0"/>
              <a:t>令和６年度はガイドラインの改訂等により、新たに自己評価の総括表が追加されるなど変更がありますので、新たな様式にて実施していただきますようお願いいます。</a:t>
            </a:r>
            <a:endParaRPr lang="en-US" altLang="ja-JP" sz="1200" dirty="0"/>
          </a:p>
          <a:p>
            <a:pPr defTabSz="947958">
              <a:defRPr/>
            </a:pPr>
            <a:endParaRPr lang="en-US" altLang="ja-JP" sz="1200" dirty="0"/>
          </a:p>
        </p:txBody>
      </p:sp>
      <p:sp>
        <p:nvSpPr>
          <p:cNvPr id="4" name="スライド番号プレースホルダー 3"/>
          <p:cNvSpPr>
            <a:spLocks noGrp="1"/>
          </p:cNvSpPr>
          <p:nvPr>
            <p:ph type="sldNum" sz="quarter" idx="10"/>
          </p:nvPr>
        </p:nvSpPr>
        <p:spPr/>
        <p:txBody>
          <a:bodyPr/>
          <a:lstStyle/>
          <a:p>
            <a:pPr defTabSz="947958">
              <a:defRPr/>
            </a:pPr>
            <a:fld id="{B143584D-A7E2-43D6-905A-580B331C7D4C}" type="slidenum">
              <a:rPr lang="ja-JP" altLang="en-US">
                <a:solidFill>
                  <a:prstClr val="black"/>
                </a:solidFill>
                <a:latin typeface="Calibri"/>
                <a:ea typeface="ＭＳ Ｐゴシック" panose="020B0600070205080204" pitchFamily="50" charset="-128"/>
              </a:rPr>
              <a:pPr defTabSz="947958">
                <a:defRPr/>
              </a:pPr>
              <a:t>30</a:t>
            </a:fld>
            <a:endParaRPr lang="ja-JP" altLang="en-US">
              <a:solidFill>
                <a:prstClr val="black"/>
              </a:solidFill>
              <a:latin typeface="Calibri"/>
              <a:ea typeface="ＭＳ Ｐゴシック" panose="020B0600070205080204" pitchFamily="50" charset="-128"/>
            </a:endParaRPr>
          </a:p>
        </p:txBody>
      </p:sp>
      <p:sp>
        <p:nvSpPr>
          <p:cNvPr id="6" name="フッター プレースホルダー 5"/>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3103300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この指定権者への届出がなされていない場合は、</a:t>
            </a:r>
            <a:endParaRPr kumimoji="1" lang="en-US" altLang="ja-JP" dirty="0"/>
          </a:p>
          <a:p>
            <a:r>
              <a:rPr kumimoji="1" lang="ja-JP" altLang="en-US" dirty="0"/>
              <a:t>基本報酬のみの単位数から減算が適用されることとなります。</a:t>
            </a:r>
            <a:endParaRPr kumimoji="1" lang="en-US" altLang="ja-JP" dirty="0"/>
          </a:p>
          <a:p>
            <a:r>
              <a:rPr lang="ja-JP" altLang="en-US" sz="1200" dirty="0"/>
              <a:t>減算適用期間は、届出がなされていない月から、</a:t>
            </a:r>
            <a:endParaRPr lang="en-US" altLang="ja-JP" sz="1200" dirty="0"/>
          </a:p>
          <a:p>
            <a:r>
              <a:rPr lang="ja-JP" altLang="en-US" sz="1200" dirty="0"/>
              <a:t>当該状態が解消されるに至った月までで、</a:t>
            </a:r>
            <a:endParaRPr lang="en-US" altLang="ja-JP" sz="1200" dirty="0"/>
          </a:p>
          <a:p>
            <a:r>
              <a:rPr lang="ja-JP" altLang="en-US" sz="1200" dirty="0"/>
              <a:t>障害児全員について減算されることとなります。</a:t>
            </a:r>
            <a:endParaRPr lang="en-US" altLang="ja-JP" sz="1200" dirty="0"/>
          </a:p>
          <a:p>
            <a:endParaRPr lang="en-US" altLang="ja-JP" sz="1200" dirty="0"/>
          </a:p>
          <a:p>
            <a:r>
              <a:rPr lang="ja-JP" altLang="en-US" dirty="0"/>
              <a:t>提出期限等の詳細については、障害福祉課より別途通知しますが、</a:t>
            </a:r>
            <a:endParaRPr lang="en-US" altLang="ja-JP" dirty="0"/>
          </a:p>
          <a:p>
            <a:r>
              <a:rPr lang="ja-JP" altLang="en-US" dirty="0"/>
              <a:t>現在指定を受けている事業所と</a:t>
            </a:r>
            <a:r>
              <a:rPr lang="ja-JP" altLang="en-US" sz="1200" dirty="0"/>
              <a:t>令和６年１１月までに新規指定を受ける予定の事業所については、</a:t>
            </a:r>
            <a:endParaRPr lang="en-US" altLang="ja-JP" sz="1200" dirty="0"/>
          </a:p>
          <a:p>
            <a:pPr defTabSz="947958">
              <a:defRPr/>
            </a:pPr>
            <a:r>
              <a:rPr lang="ja-JP" altLang="en-US" dirty="0"/>
              <a:t>２月末までの提出となりますので、お忘れないようお願いします。</a:t>
            </a:r>
            <a:endParaRPr lang="en-US" altLang="ja-JP" dirty="0"/>
          </a:p>
          <a:p>
            <a:pPr defTabSz="947958">
              <a:defRPr/>
            </a:pPr>
            <a:endParaRPr lang="en-US" altLang="ja-JP" dirty="0"/>
          </a:p>
        </p:txBody>
      </p:sp>
      <p:sp>
        <p:nvSpPr>
          <p:cNvPr id="4" name="スライド番号プレースホルダー 3"/>
          <p:cNvSpPr>
            <a:spLocks noGrp="1"/>
          </p:cNvSpPr>
          <p:nvPr>
            <p:ph type="sldNum" sz="quarter" idx="10"/>
          </p:nvPr>
        </p:nvSpPr>
        <p:spPr/>
        <p:txBody>
          <a:bodyPr/>
          <a:lstStyle/>
          <a:p>
            <a:pPr defTabSz="947958">
              <a:defRPr/>
            </a:pPr>
            <a:fld id="{B143584D-A7E2-43D6-905A-580B331C7D4C}" type="slidenum">
              <a:rPr lang="ja-JP" altLang="en-US">
                <a:solidFill>
                  <a:prstClr val="black"/>
                </a:solidFill>
                <a:latin typeface="Calibri"/>
                <a:ea typeface="ＭＳ Ｐゴシック" panose="020B0600070205080204" pitchFamily="50" charset="-128"/>
              </a:rPr>
              <a:pPr defTabSz="947958">
                <a:defRPr/>
              </a:pPr>
              <a:t>31</a:t>
            </a:fld>
            <a:endParaRPr lang="ja-JP" altLang="en-US">
              <a:solidFill>
                <a:prstClr val="black"/>
              </a:solidFill>
              <a:latin typeface="Calibri"/>
              <a:ea typeface="ＭＳ Ｐゴシック" panose="020B0600070205080204" pitchFamily="50" charset="-128"/>
            </a:endParaRPr>
          </a:p>
        </p:txBody>
      </p:sp>
      <p:sp>
        <p:nvSpPr>
          <p:cNvPr id="6" name="フッター プレースホルダー 5"/>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25781158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自己評価の効果的な活用についてお願いです。</a:t>
            </a:r>
            <a:endParaRPr kumimoji="1" lang="en-US" altLang="ja-JP" dirty="0"/>
          </a:p>
          <a:p>
            <a:endParaRPr kumimoji="1" lang="en-US" altLang="ja-JP" dirty="0"/>
          </a:p>
          <a:p>
            <a:r>
              <a:rPr kumimoji="1" lang="ja-JP" altLang="en-US" dirty="0"/>
              <a:t>自己評価の関係様式には障害児通所支援に求められる観点、項目が集約されています。</a:t>
            </a:r>
            <a:endParaRPr kumimoji="1" lang="en-US" altLang="ja-JP" dirty="0"/>
          </a:p>
          <a:p>
            <a:r>
              <a:rPr kumimoji="1" lang="ja-JP" altLang="en-US" dirty="0"/>
              <a:t>様式に基づき自己評価を行うことで、今後の改善につなげることができる重要な手段です。</a:t>
            </a:r>
            <a:endParaRPr kumimoji="1" lang="en-US" altLang="ja-JP" dirty="0"/>
          </a:p>
          <a:p>
            <a:endParaRPr kumimoji="1" lang="en-US" altLang="ja-JP" dirty="0"/>
          </a:p>
          <a:p>
            <a:r>
              <a:rPr kumimoji="1" lang="ja-JP" altLang="en-US" dirty="0"/>
              <a:t>公表した情報は利用時の保護者や利用希望者の事業所利用の判断資料にもなりますので</a:t>
            </a:r>
            <a:endParaRPr kumimoji="1" lang="en-US" altLang="ja-JP" dirty="0"/>
          </a:p>
          <a:p>
            <a:r>
              <a:rPr kumimoji="1" lang="ja-JP" altLang="en-US" dirty="0"/>
              <a:t>丁寧な実施をお願いします。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defTabSz="947958">
              <a:defRPr/>
            </a:pPr>
            <a:fld id="{B143584D-A7E2-43D6-905A-580B331C7D4C}" type="slidenum">
              <a:rPr lang="ja-JP" altLang="en-US">
                <a:solidFill>
                  <a:prstClr val="black"/>
                </a:solidFill>
                <a:latin typeface="Calibri"/>
                <a:ea typeface="ＭＳ Ｐゴシック" panose="020B0600070205080204" pitchFamily="50" charset="-128"/>
              </a:rPr>
              <a:pPr defTabSz="947958">
                <a:defRPr/>
              </a:pPr>
              <a:t>32</a:t>
            </a:fld>
            <a:endParaRPr lang="ja-JP" altLang="en-US">
              <a:solidFill>
                <a:prstClr val="black"/>
              </a:solidFill>
              <a:latin typeface="Calibri"/>
              <a:ea typeface="ＭＳ Ｐゴシック" panose="020B0600070205080204" pitchFamily="50" charset="-128"/>
            </a:endParaRPr>
          </a:p>
        </p:txBody>
      </p:sp>
      <p:sp>
        <p:nvSpPr>
          <p:cNvPr id="5" name="フッター プレースホルダー 4"/>
          <p:cNvSpPr>
            <a:spLocks noGrp="1"/>
          </p:cNvSpPr>
          <p:nvPr>
            <p:ph type="ftr" sz="quarter" idx="12"/>
          </p:nvPr>
        </p:nvSpPr>
        <p:spPr/>
        <p:txBody>
          <a:bodyPr/>
          <a:lstStyle/>
          <a:p>
            <a:pPr defTabSz="947958">
              <a:defRPr/>
            </a:pPr>
            <a:r>
              <a:rPr lang="zh-TW" altLang="en-US">
                <a:solidFill>
                  <a:prstClr val="black"/>
                </a:solidFill>
                <a:latin typeface="Calibri"/>
              </a:rPr>
              <a:t>令和</a:t>
            </a:r>
            <a:r>
              <a:rPr lang="en-US" altLang="zh-TW">
                <a:solidFill>
                  <a:prstClr val="black"/>
                </a:solidFill>
                <a:latin typeface="Calibri"/>
              </a:rPr>
              <a:t>6</a:t>
            </a:r>
            <a:r>
              <a:rPr lang="zh-TW" altLang="en-US">
                <a:solidFill>
                  <a:prstClr val="black"/>
                </a:solidFill>
                <a:latin typeface="Calibri"/>
              </a:rPr>
              <a:t>年度集団指導（障害児通所支援）</a:t>
            </a:r>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3396161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このスライドでは、令和５年度の事業所の自己評価の公表内容から、</a:t>
            </a:r>
            <a:endParaRPr kumimoji="1" lang="en-US" altLang="ja-JP" dirty="0"/>
          </a:p>
          <a:p>
            <a:r>
              <a:rPr kumimoji="1" lang="ja-JP" altLang="en-US" dirty="0"/>
              <a:t>いくつかの意見を紹介しています。</a:t>
            </a:r>
          </a:p>
        </p:txBody>
      </p:sp>
      <p:sp>
        <p:nvSpPr>
          <p:cNvPr id="4" name="スライド番号プレースホルダー 3"/>
          <p:cNvSpPr>
            <a:spLocks noGrp="1"/>
          </p:cNvSpPr>
          <p:nvPr>
            <p:ph type="sldNum" sz="quarter" idx="10"/>
          </p:nvPr>
        </p:nvSpPr>
        <p:spPr/>
        <p:txBody>
          <a:bodyPr/>
          <a:lstStyle/>
          <a:p>
            <a:pPr defTabSz="947958">
              <a:defRPr/>
            </a:pPr>
            <a:fld id="{B143584D-A7E2-43D6-905A-580B331C7D4C}" type="slidenum">
              <a:rPr lang="ja-JP" altLang="en-US">
                <a:solidFill>
                  <a:prstClr val="black"/>
                </a:solidFill>
                <a:latin typeface="Calibri"/>
                <a:ea typeface="ＭＳ Ｐゴシック" panose="020B0600070205080204" pitchFamily="50" charset="-128"/>
              </a:rPr>
              <a:pPr defTabSz="947958">
                <a:defRPr/>
              </a:pPr>
              <a:t>33</a:t>
            </a:fld>
            <a:endParaRPr lang="ja-JP" altLang="en-US">
              <a:solidFill>
                <a:prstClr val="black"/>
              </a:solidFill>
              <a:latin typeface="Calibri"/>
              <a:ea typeface="ＭＳ Ｐゴシック" panose="020B0600070205080204" pitchFamily="50" charset="-128"/>
            </a:endParaRPr>
          </a:p>
        </p:txBody>
      </p:sp>
      <p:sp>
        <p:nvSpPr>
          <p:cNvPr id="5" name="フッター プレースホルダー 4"/>
          <p:cNvSpPr>
            <a:spLocks noGrp="1"/>
          </p:cNvSpPr>
          <p:nvPr>
            <p:ph type="ftr" sz="quarter" idx="12"/>
          </p:nvPr>
        </p:nvSpPr>
        <p:spPr/>
        <p:txBody>
          <a:bodyPr/>
          <a:lstStyle/>
          <a:p>
            <a:pPr defTabSz="947958">
              <a:defRPr/>
            </a:pPr>
            <a:r>
              <a:rPr lang="zh-TW" altLang="en-US">
                <a:solidFill>
                  <a:prstClr val="black"/>
                </a:solidFill>
                <a:latin typeface="Calibri"/>
              </a:rPr>
              <a:t>令和</a:t>
            </a:r>
            <a:r>
              <a:rPr lang="en-US" altLang="zh-TW">
                <a:solidFill>
                  <a:prstClr val="black"/>
                </a:solidFill>
                <a:latin typeface="Calibri"/>
              </a:rPr>
              <a:t>6</a:t>
            </a:r>
            <a:r>
              <a:rPr lang="zh-TW" altLang="en-US">
                <a:solidFill>
                  <a:prstClr val="black"/>
                </a:solidFill>
                <a:latin typeface="Calibri"/>
              </a:rPr>
              <a:t>年度集団指導（障害児通所支援）</a:t>
            </a:r>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3951659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次に、児童発達支援管理責任者研修の有効期限等についてです、</a:t>
            </a:r>
          </a:p>
          <a:p>
            <a:endParaRPr lang="ja-JP" altLang="en-US" sz="1100" dirty="0"/>
          </a:p>
          <a:p>
            <a:r>
              <a:rPr lang="ja-JP" altLang="en-US" sz="1100" dirty="0"/>
              <a:t>一点目は、令和４年４月１日以降に基礎研修を修了した方は、基礎研修修了後、実践研修受講開始日前５年間に通算して２年以上の実務経験を満たしたうえで</a:t>
            </a:r>
          </a:p>
          <a:p>
            <a:r>
              <a:rPr lang="ja-JP" altLang="en-US" sz="1100" dirty="0"/>
              <a:t>実践研修を修了する必要があります。</a:t>
            </a:r>
            <a:endParaRPr lang="en-US" altLang="ja-JP" sz="1100" dirty="0"/>
          </a:p>
          <a:p>
            <a:endParaRPr lang="en-US" altLang="ja-JP" sz="1100" dirty="0"/>
          </a:p>
          <a:p>
            <a:r>
              <a:rPr lang="ja-JP" altLang="en-US" sz="1100" dirty="0"/>
              <a:t>・なお、実践研修修了後は、</a:t>
            </a:r>
            <a:r>
              <a:rPr lang="en-US" altLang="ja-JP" sz="1100" dirty="0"/>
              <a:t>5</a:t>
            </a:r>
            <a:r>
              <a:rPr lang="ja-JP" altLang="en-US" sz="1100" dirty="0"/>
              <a:t>年ごとに更新研修を修了する必要があります。</a:t>
            </a:r>
          </a:p>
          <a:p>
            <a:endParaRPr lang="ja-JP" altLang="en-US" sz="1100" dirty="0"/>
          </a:p>
          <a:p>
            <a:r>
              <a:rPr lang="ja-JP" altLang="en-US" sz="1100" dirty="0"/>
              <a:t>二点目は、経過措置として、平成３１年４月１日～令和４年３月３１日までに基礎研修を修了した方で実践研修修了者としてみなし配置をされている方は、基礎研修終了後、３年間（</a:t>
            </a:r>
            <a:r>
              <a:rPr lang="en-US" altLang="ja-JP" sz="1100" dirty="0"/>
              <a:t>※</a:t>
            </a:r>
            <a:r>
              <a:rPr lang="ja-JP" altLang="en-US" sz="1100" dirty="0"/>
              <a:t>年度ではありません）を経過する日までの間に実践研修を修了しなければ、児童発達支援管理責任者等の資格要件を失うということです。</a:t>
            </a:r>
          </a:p>
          <a:p>
            <a:endParaRPr lang="ja-JP" altLang="en-US" sz="1100" dirty="0"/>
          </a:p>
          <a:p>
            <a:r>
              <a:rPr lang="ja-JP" altLang="en-US" sz="1100" dirty="0"/>
              <a:t>各自、基礎研修修了年月日や有効期限等を確認のうえ、研修の受講をしていただきますよう、よろしくお願いいたします。</a:t>
            </a:r>
          </a:p>
          <a:p>
            <a:endParaRPr lang="ja-JP" altLang="en-US" sz="1100" dirty="0"/>
          </a:p>
          <a:p>
            <a:r>
              <a:rPr lang="ja-JP" altLang="en-US" sz="1100" dirty="0"/>
              <a:t>また、児童発達支援管理責任者として、配置の届出を提出される際は、指定内容変更届、付表、経歴書、研修修了の写し、実務経験証明書、資格等の写し、勤務形態一覧表をご提出ください。</a:t>
            </a:r>
          </a:p>
          <a:p>
            <a:endParaRPr lang="en-US" altLang="ja-JP" sz="1500" dirty="0"/>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34</a:t>
            </a:fld>
            <a:endParaRPr lang="ja-JP" altLang="en-US">
              <a:solidFill>
                <a:prstClr val="black"/>
              </a:solidFill>
            </a:endParaRPr>
          </a:p>
        </p:txBody>
      </p:sp>
      <p:sp>
        <p:nvSpPr>
          <p:cNvPr id="6" name="フッター プレースホルダー 5"/>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311778417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次に、サービス管理責任者等実践研修の実務経験特例について説明します。</a:t>
            </a:r>
            <a:endParaRPr lang="en-US" altLang="ja-JP" sz="1100" dirty="0"/>
          </a:p>
          <a:p>
            <a:endParaRPr lang="en-US" altLang="ja-JP" sz="1100" dirty="0"/>
          </a:p>
          <a:p>
            <a:r>
              <a:rPr lang="ja-JP" altLang="en-US" sz="1100" dirty="0">
                <a:solidFill>
                  <a:prstClr val="black"/>
                </a:solidFill>
              </a:rPr>
              <a:t>改正内容としましては、サービス管理責任者等の実践研修の受講に必要な実務経験は、これまで「</a:t>
            </a:r>
            <a:r>
              <a:rPr lang="en-US" altLang="ja-JP" sz="1100" dirty="0">
                <a:solidFill>
                  <a:prstClr val="black"/>
                </a:solidFill>
              </a:rPr>
              <a:t>2</a:t>
            </a:r>
            <a:r>
              <a:rPr lang="ja-JP" altLang="en-US" sz="1100" dirty="0">
                <a:solidFill>
                  <a:prstClr val="black"/>
                </a:solidFill>
              </a:rPr>
              <a:t>年以上」とされておりましたが、以下の要件を満たす場合に限り、例外的に「</a:t>
            </a:r>
            <a:r>
              <a:rPr lang="en-US" altLang="ja-JP" sz="1100" dirty="0">
                <a:solidFill>
                  <a:prstClr val="black"/>
                </a:solidFill>
              </a:rPr>
              <a:t>6</a:t>
            </a:r>
            <a:r>
              <a:rPr lang="ja-JP" altLang="en-US" sz="1100" dirty="0">
                <a:solidFill>
                  <a:prstClr val="black"/>
                </a:solidFill>
              </a:rPr>
              <a:t>月以上」の期間で実践研修の受講が可能とするものとなっております。</a:t>
            </a:r>
            <a:endParaRPr lang="en-US" altLang="ja-JP" sz="1100" dirty="0"/>
          </a:p>
          <a:p>
            <a:endParaRPr lang="en-US" altLang="ja-JP" sz="1100" dirty="0"/>
          </a:p>
          <a:p>
            <a:r>
              <a:rPr lang="ja-JP" altLang="en-US" sz="1100" dirty="0"/>
              <a:t>その要件としては、</a:t>
            </a:r>
            <a:endParaRPr lang="en-US" altLang="ja-JP" sz="1100" dirty="0"/>
          </a:p>
          <a:p>
            <a:r>
              <a:rPr lang="ja-JP" altLang="en-US" sz="1100" dirty="0"/>
              <a:t>・基礎研修受講時に既にサービス管理責任者等の配置に係る実務要件（３～８年）を満たしている</a:t>
            </a:r>
            <a:endParaRPr lang="en-US" altLang="ja-JP" sz="1100" dirty="0"/>
          </a:p>
          <a:p>
            <a:r>
              <a:rPr lang="ja-JP" altLang="en-US" sz="1100" dirty="0"/>
              <a:t>・サービス管理責任者等が配置の障害福祉サービス事業所等で個別支援計画の作成の業務に従事（少なくとも概ね</a:t>
            </a:r>
            <a:r>
              <a:rPr lang="en-US" altLang="ja-JP" sz="1100" dirty="0"/>
              <a:t>10</a:t>
            </a:r>
            <a:r>
              <a:rPr lang="ja-JP" altLang="en-US" sz="1100" dirty="0"/>
              <a:t>回以上）</a:t>
            </a:r>
            <a:endParaRPr lang="en-US" altLang="ja-JP" sz="1100" dirty="0"/>
          </a:p>
          <a:p>
            <a:pPr defTabSz="947958">
              <a:defRPr/>
            </a:pPr>
            <a:r>
              <a:rPr lang="ja-JP" altLang="en-US" sz="1100" dirty="0"/>
              <a:t>・上記業務に従事することについて、指定権者である鹿児島市に届け出ている。</a:t>
            </a:r>
            <a:endParaRPr lang="en-US" altLang="ja-JP" sz="1100" dirty="0"/>
          </a:p>
          <a:p>
            <a:r>
              <a:rPr lang="ja-JP" altLang="en-US" sz="1100" dirty="0"/>
              <a:t>となっております。</a:t>
            </a:r>
            <a:endParaRPr lang="en-US" altLang="ja-JP" sz="1100" dirty="0"/>
          </a:p>
          <a:p>
            <a:endParaRPr lang="en-US" altLang="ja-JP" sz="1100" dirty="0"/>
          </a:p>
          <a:p>
            <a:r>
              <a:rPr lang="ja-JP" altLang="en-US" sz="1100" dirty="0"/>
              <a:t>鹿児島市で指定を受けている場合、この特例による実践研修を受講される方は、以下</a:t>
            </a:r>
            <a:r>
              <a:rPr lang="en-US" altLang="ja-JP" sz="1100" dirty="0"/>
              <a:t>2</a:t>
            </a:r>
            <a:r>
              <a:rPr lang="ja-JP" altLang="en-US" sz="1100" dirty="0"/>
              <a:t>種類の届け出が必要となります。</a:t>
            </a:r>
            <a:endParaRPr lang="en-US" altLang="ja-JP" sz="1100" dirty="0"/>
          </a:p>
          <a:p>
            <a:r>
              <a:rPr lang="en-US" altLang="ja-JP" sz="1100" dirty="0"/>
              <a:t>(1)</a:t>
            </a:r>
            <a:r>
              <a:rPr lang="ja-JP" altLang="en-US" sz="1100" dirty="0"/>
              <a:t>実務経験証明書（サービス管理責任者等実践研修６か月短縮用）</a:t>
            </a:r>
          </a:p>
          <a:p>
            <a:r>
              <a:rPr lang="en-US" altLang="ja-JP" sz="1100" dirty="0"/>
              <a:t>(2)</a:t>
            </a:r>
            <a:r>
              <a:rPr lang="ja-JP" altLang="en-US" sz="1100" dirty="0"/>
              <a:t>指定内容変更届による、児発管（</a:t>
            </a:r>
            <a:r>
              <a:rPr lang="en-US" altLang="ja-JP" sz="1100" dirty="0"/>
              <a:t>OJT</a:t>
            </a:r>
            <a:r>
              <a:rPr lang="ja-JP" altLang="en-US" sz="1100" dirty="0"/>
              <a:t>）の配置の届出</a:t>
            </a:r>
            <a:r>
              <a:rPr lang="en-US" altLang="ja-JP" sz="1100" dirty="0"/>
              <a:t>※</a:t>
            </a:r>
            <a:r>
              <a:rPr lang="ja-JP" altLang="en-US" sz="1100" dirty="0"/>
              <a:t>資格確認資料等添付</a:t>
            </a:r>
          </a:p>
          <a:p>
            <a:r>
              <a:rPr lang="en-US" altLang="ja-JP" sz="1100" dirty="0"/>
              <a:t>※</a:t>
            </a:r>
            <a:r>
              <a:rPr lang="ja-JP" altLang="en-US" sz="1100" dirty="0"/>
              <a:t>（</a:t>
            </a:r>
            <a:r>
              <a:rPr lang="en-US" altLang="ja-JP" sz="1100" dirty="0"/>
              <a:t>1</a:t>
            </a:r>
            <a:r>
              <a:rPr lang="ja-JP" altLang="en-US" sz="1100" dirty="0"/>
              <a:t>）の届出様式は鹿児島県障害福祉課のホームページに掲載されております。</a:t>
            </a:r>
            <a:endParaRPr lang="en-US" altLang="ja-JP" sz="1100" dirty="0"/>
          </a:p>
        </p:txBody>
      </p:sp>
      <p:sp>
        <p:nvSpPr>
          <p:cNvPr id="4" name="スライド番号プレースホルダー 3"/>
          <p:cNvSpPr>
            <a:spLocks noGrp="1"/>
          </p:cNvSpPr>
          <p:nvPr>
            <p:ph type="sldNum" sz="quarter" idx="10"/>
          </p:nvPr>
        </p:nvSpPr>
        <p:spPr/>
        <p:txBody>
          <a:bodyPr/>
          <a:lstStyle/>
          <a:p>
            <a:pPr defTabSz="947958">
              <a:defRPr/>
            </a:pPr>
            <a:fld id="{B143584D-A7E2-43D6-905A-580B331C7D4C}" type="slidenum">
              <a:rPr lang="ja-JP" altLang="en-US">
                <a:solidFill>
                  <a:prstClr val="black"/>
                </a:solidFill>
                <a:latin typeface="Calibri"/>
                <a:ea typeface="ＭＳ Ｐゴシック" panose="020B0600070205080204" pitchFamily="50" charset="-128"/>
              </a:rPr>
              <a:pPr defTabSz="947958">
                <a:defRPr/>
              </a:pPr>
              <a:t>35</a:t>
            </a:fld>
            <a:endParaRPr lang="ja-JP" altLang="en-US">
              <a:solidFill>
                <a:prstClr val="black"/>
              </a:solidFill>
              <a:latin typeface="Calibri"/>
              <a:ea typeface="ＭＳ Ｐゴシック" panose="020B0600070205080204" pitchFamily="50" charset="-128"/>
            </a:endParaRPr>
          </a:p>
        </p:txBody>
      </p:sp>
      <p:sp>
        <p:nvSpPr>
          <p:cNvPr id="6" name="フッター プレースホルダー 5"/>
          <p:cNvSpPr>
            <a:spLocks noGrp="1"/>
          </p:cNvSpPr>
          <p:nvPr>
            <p:ph type="ftr" sz="quarter" idx="11"/>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33782896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500" dirty="0"/>
              <a:t>次に、サービス提供拒否の禁止について説明します。</a:t>
            </a:r>
          </a:p>
          <a:p>
            <a:endParaRPr lang="ja-JP" altLang="en-US" sz="1500" dirty="0"/>
          </a:p>
          <a:p>
            <a:r>
              <a:rPr lang="ja-JP" altLang="en-US" sz="1500" dirty="0"/>
              <a:t>事業者は、原則として利用申込みに対して応じなければならず、</a:t>
            </a:r>
            <a:endParaRPr lang="en-US" altLang="ja-JP" sz="1500" dirty="0"/>
          </a:p>
          <a:p>
            <a:r>
              <a:rPr lang="ja-JP" altLang="en-US" sz="1500" dirty="0"/>
              <a:t>特に障害の程度等を理由にしたサービス提供の拒否を禁止しているものになります。</a:t>
            </a:r>
            <a:endParaRPr lang="en-US" altLang="ja-JP" sz="1500" dirty="0"/>
          </a:p>
          <a:p>
            <a:r>
              <a:rPr lang="ja-JP" altLang="en-US" sz="1500" dirty="0"/>
              <a:t>提供を拒む正当な理由としては、</a:t>
            </a:r>
            <a:endParaRPr lang="en-US" altLang="ja-JP" sz="1500" dirty="0"/>
          </a:p>
          <a:p>
            <a:r>
              <a:rPr lang="ja-JP" altLang="en-US" sz="1500" dirty="0"/>
              <a:t>・当該事業所の利用定員を超える利用申込みがあった場合、</a:t>
            </a:r>
            <a:endParaRPr lang="en-US" altLang="ja-JP" sz="1500" dirty="0"/>
          </a:p>
          <a:p>
            <a:pPr defTabSz="947958">
              <a:defRPr/>
            </a:pPr>
            <a:r>
              <a:rPr lang="ja-JP" altLang="en-US" sz="1500" dirty="0"/>
              <a:t>・</a:t>
            </a:r>
            <a:r>
              <a:rPr lang="ja-JP" altLang="en-US" sz="1500" dirty="0">
                <a:solidFill>
                  <a:prstClr val="black"/>
                </a:solidFill>
              </a:rPr>
              <a:t>当該事業所の主たる対象とする障害の種類が異なる場合、その他障害児に対し自ら適切な指定通所支援を提供することが困難な場合</a:t>
            </a:r>
            <a:endParaRPr lang="en-US" altLang="ja-JP" sz="1500" dirty="0">
              <a:solidFill>
                <a:prstClr val="black"/>
              </a:solidFill>
            </a:endParaRPr>
          </a:p>
          <a:p>
            <a:r>
              <a:rPr lang="ja-JP" altLang="en-US" sz="1500" dirty="0"/>
              <a:t>・入院治療が必要な場合、</a:t>
            </a:r>
            <a:endParaRPr lang="en-US" altLang="ja-JP" sz="1500" dirty="0"/>
          </a:p>
          <a:p>
            <a:r>
              <a:rPr lang="ja-JP" altLang="en-US" sz="1500" dirty="0"/>
              <a:t>となっております。</a:t>
            </a:r>
            <a:endParaRPr lang="en-US" altLang="ja-JP" sz="1500" dirty="0"/>
          </a:p>
          <a:p>
            <a:endParaRPr lang="en-US" altLang="ja-JP" sz="1500" dirty="0"/>
          </a:p>
          <a:p>
            <a:r>
              <a:rPr lang="ja-JP" altLang="en-US" sz="1500" dirty="0"/>
              <a:t>また、正当な理由がある場合でも、</a:t>
            </a:r>
            <a:endParaRPr lang="en-US" altLang="ja-JP" sz="1500" dirty="0"/>
          </a:p>
          <a:p>
            <a:r>
              <a:rPr lang="ja-JP" altLang="en-US" sz="1500" dirty="0"/>
              <a:t>利用者に対して十分に説明を行った上で、他のサービス事業者等の紹介などの対応をとっていただくこととなります。</a:t>
            </a:r>
            <a:endParaRPr lang="en-US" altLang="ja-JP" sz="1500" dirty="0"/>
          </a:p>
        </p:txBody>
      </p:sp>
      <p:sp>
        <p:nvSpPr>
          <p:cNvPr id="4" name="スライド番号プレースホルダー 3"/>
          <p:cNvSpPr>
            <a:spLocks noGrp="1"/>
          </p:cNvSpPr>
          <p:nvPr>
            <p:ph type="sldNum" sz="quarter" idx="10"/>
          </p:nvPr>
        </p:nvSpPr>
        <p:spPr/>
        <p:txBody>
          <a:bodyPr/>
          <a:lstStyle/>
          <a:p>
            <a:pPr defTabSz="947958">
              <a:defRPr/>
            </a:pPr>
            <a:fld id="{B143584D-A7E2-43D6-905A-580B331C7D4C}" type="slidenum">
              <a:rPr lang="ja-JP" altLang="en-US">
                <a:solidFill>
                  <a:prstClr val="black"/>
                </a:solidFill>
                <a:latin typeface="Calibri"/>
                <a:ea typeface="ＭＳ Ｐゴシック" panose="020B0600070205080204" pitchFamily="50" charset="-128"/>
              </a:rPr>
              <a:pPr defTabSz="947958">
                <a:defRPr/>
              </a:pPr>
              <a:t>36</a:t>
            </a:fld>
            <a:endParaRPr lang="ja-JP" altLang="en-US">
              <a:solidFill>
                <a:prstClr val="black"/>
              </a:solidFill>
              <a:latin typeface="Calibri"/>
              <a:ea typeface="ＭＳ Ｐゴシック" panose="020B0600070205080204" pitchFamily="50" charset="-128"/>
            </a:endParaRPr>
          </a:p>
        </p:txBody>
      </p:sp>
      <p:sp>
        <p:nvSpPr>
          <p:cNvPr id="5" name="フッター プレースホルダー 4"/>
          <p:cNvSpPr>
            <a:spLocks noGrp="1"/>
          </p:cNvSpPr>
          <p:nvPr>
            <p:ph type="ftr" sz="quarter" idx="11"/>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18876042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j-ea"/>
                <a:ea typeface="+mj-ea"/>
              </a:rPr>
              <a:t>次に、本市独自の補助制度について説明いたします。</a:t>
            </a:r>
            <a:endParaRPr kumimoji="1" lang="en-US" altLang="ja-JP" dirty="0">
              <a:latin typeface="+mj-ea"/>
              <a:ea typeface="+mj-ea"/>
            </a:endParaRPr>
          </a:p>
          <a:p>
            <a:endParaRPr kumimoji="1" lang="en-US" altLang="ja-JP" dirty="0">
              <a:latin typeface="+mj-ea"/>
              <a:ea typeface="+mj-ea"/>
            </a:endParaRPr>
          </a:p>
          <a:p>
            <a:pPr latinLnBrk="1"/>
            <a:r>
              <a:rPr kumimoji="1" lang="ja-JP" altLang="en-US" dirty="0">
                <a:latin typeface="+mj-ea"/>
                <a:ea typeface="+mj-ea"/>
              </a:rPr>
              <a:t>本市では、</a:t>
            </a:r>
            <a:r>
              <a:rPr lang="ja-JP" altLang="ja-JP" sz="1200" dirty="0">
                <a:latin typeface="+mj-ea"/>
                <a:ea typeface="+mj-ea"/>
              </a:rPr>
              <a:t>障害児通所支援</a:t>
            </a:r>
            <a:r>
              <a:rPr lang="ja-JP" altLang="en-US" sz="1200" dirty="0">
                <a:latin typeface="+mj-ea"/>
                <a:ea typeface="+mj-ea"/>
              </a:rPr>
              <a:t>事業所において、</a:t>
            </a:r>
            <a:endParaRPr lang="en-US" altLang="ja-JP" sz="1200" dirty="0">
              <a:latin typeface="+mj-ea"/>
              <a:ea typeface="+mj-ea"/>
            </a:endParaRPr>
          </a:p>
          <a:p>
            <a:pPr latinLnBrk="1"/>
            <a:r>
              <a:rPr lang="ja-JP" altLang="ja-JP" sz="1200" dirty="0">
                <a:latin typeface="+mj-ea"/>
                <a:ea typeface="+mj-ea"/>
              </a:rPr>
              <a:t>より質の高い療育や支援を行うため、通常の配置基準</a:t>
            </a:r>
            <a:r>
              <a:rPr lang="ja-JP" altLang="en-US" sz="1200" dirty="0">
                <a:latin typeface="+mj-ea"/>
                <a:ea typeface="+mj-ea"/>
              </a:rPr>
              <a:t>等</a:t>
            </a:r>
            <a:r>
              <a:rPr lang="ja-JP" altLang="ja-JP" sz="1200" dirty="0">
                <a:latin typeface="+mj-ea"/>
                <a:ea typeface="+mj-ea"/>
              </a:rPr>
              <a:t>を超えて</a:t>
            </a:r>
            <a:endParaRPr lang="en-US" altLang="ja-JP" sz="1200" dirty="0">
              <a:latin typeface="+mj-ea"/>
              <a:ea typeface="+mj-ea"/>
            </a:endParaRPr>
          </a:p>
          <a:p>
            <a:pPr latinLnBrk="1"/>
            <a:r>
              <a:rPr lang="ja-JP" altLang="ja-JP" sz="1200" dirty="0">
                <a:latin typeface="+mj-ea"/>
                <a:ea typeface="+mj-ea"/>
              </a:rPr>
              <a:t>保育士や理学療法士などの専門員を配置した場合に</a:t>
            </a:r>
            <a:endParaRPr lang="en-US" altLang="ja-JP" sz="1200" dirty="0">
              <a:latin typeface="+mj-ea"/>
              <a:ea typeface="+mj-ea"/>
            </a:endParaRPr>
          </a:p>
          <a:p>
            <a:pPr latinLnBrk="1"/>
            <a:r>
              <a:rPr lang="ja-JP" altLang="ja-JP" sz="1200" dirty="0">
                <a:latin typeface="+mj-ea"/>
                <a:ea typeface="+mj-ea"/>
              </a:rPr>
              <a:t>経費の一部を助成</a:t>
            </a:r>
            <a:r>
              <a:rPr lang="ja-JP" altLang="en-US" sz="1200" dirty="0">
                <a:latin typeface="+mj-ea"/>
                <a:ea typeface="+mj-ea"/>
              </a:rPr>
              <a:t>する</a:t>
            </a:r>
            <a:r>
              <a:rPr lang="ja-JP" altLang="ja-JP" sz="1200" dirty="0">
                <a:latin typeface="ＭＳ Ｐゴシック" panose="020B0600070205080204" pitchFamily="50" charset="-128"/>
                <a:ea typeface="ＭＳ Ｐゴシック" panose="020B0600070205080204" pitchFamily="50" charset="-128"/>
              </a:rPr>
              <a:t>、</a:t>
            </a:r>
            <a:r>
              <a:rPr lang="zh-TW" altLang="en-US" sz="1200" dirty="0">
                <a:latin typeface="ＭＳ Ｐゴシック" panose="020B0600070205080204" pitchFamily="50" charset="-128"/>
                <a:ea typeface="ＭＳ Ｐゴシック" panose="020B0600070205080204" pitchFamily="50" charset="-128"/>
              </a:rPr>
              <a:t>児童発達支援事業専門員加算等補助金</a:t>
            </a:r>
            <a:r>
              <a:rPr lang="ja-JP" altLang="en-US" sz="1200" dirty="0">
                <a:latin typeface="ＭＳ Ｐゴシック" panose="020B0600070205080204" pitchFamily="50" charset="-128"/>
                <a:ea typeface="ＭＳ Ｐゴシック" panose="020B0600070205080204" pitchFamily="50" charset="-128"/>
              </a:rPr>
              <a:t>や</a:t>
            </a:r>
            <a:endParaRPr lang="en-US" altLang="ja-JP" sz="1200" dirty="0">
              <a:latin typeface="ＭＳ Ｐゴシック" panose="020B0600070205080204" pitchFamily="50" charset="-128"/>
              <a:ea typeface="ＭＳ Ｐゴシック" panose="020B0600070205080204" pitchFamily="50" charset="-128"/>
            </a:endParaRPr>
          </a:p>
          <a:p>
            <a:pPr latinLnBrk="1"/>
            <a:r>
              <a:rPr lang="ja-JP" altLang="ja-JP" sz="1200" dirty="0">
                <a:latin typeface="ＭＳ Ｐゴシック" panose="020B0600070205080204" pitchFamily="50" charset="-128"/>
                <a:ea typeface="ＭＳ Ｐゴシック" panose="020B0600070205080204" pitchFamily="50" charset="-128"/>
              </a:rPr>
              <a:t>通所している障害児等の保護者に、グループ講習等の集団支援を事業所が実施した場合に、</a:t>
            </a:r>
            <a:endParaRPr lang="en-US" altLang="ja-JP" sz="1200" dirty="0">
              <a:latin typeface="ＭＳ Ｐゴシック" panose="020B0600070205080204" pitchFamily="50" charset="-128"/>
              <a:ea typeface="ＭＳ Ｐゴシック" panose="020B0600070205080204" pitchFamily="50" charset="-128"/>
            </a:endParaRPr>
          </a:p>
          <a:p>
            <a:pPr latinLnBrk="1"/>
            <a:r>
              <a:rPr lang="ja-JP" altLang="ja-JP" sz="1200" dirty="0">
                <a:latin typeface="ＭＳ Ｐゴシック" panose="020B0600070205080204" pitchFamily="50" charset="-128"/>
                <a:ea typeface="ＭＳ Ｐゴシック" panose="020B0600070205080204" pitchFamily="50" charset="-128"/>
              </a:rPr>
              <a:t>経費の一部を助成する</a:t>
            </a:r>
            <a:r>
              <a:rPr lang="ja-JP" altLang="en-US" sz="1200" dirty="0">
                <a:latin typeface="ＭＳ Ｐゴシック" panose="020B0600070205080204" pitchFamily="50" charset="-128"/>
                <a:ea typeface="ＭＳ Ｐゴシック" panose="020B0600070205080204" pitchFamily="50" charset="-128"/>
              </a:rPr>
              <a:t>、</a:t>
            </a:r>
            <a:r>
              <a:rPr lang="zh-TW" altLang="en-US" sz="1200" dirty="0">
                <a:latin typeface="ＭＳ Ｐゴシック" panose="020B0600070205080204" pitchFamily="50" charset="-128"/>
                <a:ea typeface="ＭＳ Ｐゴシック" panose="020B0600070205080204" pitchFamily="50" charset="-128"/>
              </a:rPr>
              <a:t>発達障害児等家族支援補助金</a:t>
            </a:r>
            <a:r>
              <a:rPr lang="ja-JP" altLang="en-US" sz="1200" dirty="0">
                <a:latin typeface="ＭＳ Ｐゴシック" panose="020B0600070205080204" pitchFamily="50" charset="-128"/>
                <a:ea typeface="ＭＳ Ｐゴシック" panose="020B0600070205080204" pitchFamily="50" charset="-128"/>
              </a:rPr>
              <a:t>があり、</a:t>
            </a:r>
            <a:endParaRPr lang="en-US" altLang="ja-JP" sz="1200" dirty="0">
              <a:latin typeface="ＭＳ Ｐゴシック" panose="020B0600070205080204" pitchFamily="50" charset="-128"/>
              <a:ea typeface="ＭＳ Ｐゴシック" panose="020B0600070205080204" pitchFamily="50" charset="-128"/>
            </a:endParaRPr>
          </a:p>
          <a:p>
            <a:pPr latinLnBrk="1"/>
            <a:r>
              <a:rPr lang="ja-JP" altLang="en-US" sz="1200" dirty="0">
                <a:latin typeface="ＭＳ Ｐゴシック" panose="020B0600070205080204" pitchFamily="50" charset="-128"/>
                <a:ea typeface="ＭＳ Ｐゴシック" panose="020B0600070205080204" pitchFamily="50" charset="-128"/>
              </a:rPr>
              <a:t>事業所への支援に取り組んでいるところです。</a:t>
            </a:r>
            <a:endParaRPr lang="en-US" altLang="ja-JP" sz="1200" dirty="0">
              <a:latin typeface="ＭＳ Ｐゴシック" panose="020B0600070205080204" pitchFamily="50" charset="-128"/>
              <a:ea typeface="ＭＳ Ｐゴシック" panose="020B0600070205080204" pitchFamily="50" charset="-128"/>
            </a:endParaRPr>
          </a:p>
          <a:p>
            <a:endParaRPr lang="en-US" altLang="ja-JP" sz="1200" dirty="0">
              <a:latin typeface="+mj-ea"/>
              <a:ea typeface="+mj-ea"/>
            </a:endParaRPr>
          </a:p>
          <a:p>
            <a:r>
              <a:rPr lang="ja-JP" altLang="en-US" sz="1200" dirty="0">
                <a:latin typeface="+mj-ea"/>
                <a:ea typeface="+mj-ea"/>
              </a:rPr>
              <a:t>各事業所におかれましては、令和</a:t>
            </a:r>
            <a:r>
              <a:rPr lang="en-US" altLang="ja-JP" sz="1200" dirty="0">
                <a:latin typeface="+mj-ea"/>
                <a:ea typeface="+mj-ea"/>
              </a:rPr>
              <a:t>6</a:t>
            </a:r>
            <a:r>
              <a:rPr lang="ja-JP" altLang="en-US" sz="1200" dirty="0">
                <a:latin typeface="+mj-ea"/>
                <a:ea typeface="+mj-ea"/>
              </a:rPr>
              <a:t>年度の補助金要綱を参考に添付いたしますので、</a:t>
            </a:r>
            <a:endParaRPr lang="en-US" altLang="ja-JP" sz="1200" dirty="0">
              <a:latin typeface="+mj-ea"/>
              <a:ea typeface="+mj-ea"/>
            </a:endParaRPr>
          </a:p>
          <a:p>
            <a:r>
              <a:rPr lang="ja-JP" altLang="en-US" sz="1200" dirty="0">
                <a:latin typeface="+mj-ea"/>
                <a:ea typeface="+mj-ea"/>
              </a:rPr>
              <a:t>積極的な活用をご検討くださるようお願いいたします。</a:t>
            </a:r>
            <a:endParaRPr lang="en-US" altLang="ja-JP" sz="1200" dirty="0">
              <a:latin typeface="+mj-ea"/>
              <a:ea typeface="+mj-ea"/>
            </a:endParaRPr>
          </a:p>
          <a:p>
            <a:endParaRPr lang="en-US" altLang="ja-JP" sz="1200" dirty="0">
              <a:latin typeface="+mj-ea"/>
              <a:ea typeface="+mj-ea"/>
            </a:endParaRPr>
          </a:p>
          <a:p>
            <a:r>
              <a:rPr lang="ja-JP" altLang="en-US" sz="1200" dirty="0">
                <a:latin typeface="+mj-ea"/>
                <a:ea typeface="+mj-ea"/>
              </a:rPr>
              <a:t>令和</a:t>
            </a:r>
            <a:r>
              <a:rPr lang="en-US" altLang="ja-JP" sz="1200" dirty="0">
                <a:latin typeface="+mj-ea"/>
                <a:ea typeface="+mj-ea"/>
              </a:rPr>
              <a:t>7</a:t>
            </a:r>
            <a:r>
              <a:rPr lang="ja-JP" altLang="en-US" sz="1200" dirty="0">
                <a:latin typeface="+mj-ea"/>
                <a:ea typeface="+mj-ea"/>
              </a:rPr>
              <a:t>年度の実施内容等については、今後決まり次第ご案内いたします。</a:t>
            </a:r>
            <a:endParaRPr lang="en-US" altLang="ja-JP" sz="1200" dirty="0">
              <a:latin typeface="+mj-ea"/>
              <a:ea typeface="+mj-ea"/>
            </a:endParaRPr>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37</a:t>
            </a:fld>
            <a:endParaRPr lang="ja-JP" altLang="en-US">
              <a:solidFill>
                <a:prstClr val="black"/>
              </a:solidFill>
            </a:endParaRPr>
          </a:p>
        </p:txBody>
      </p:sp>
      <p:sp>
        <p:nvSpPr>
          <p:cNvPr id="6" name="フッター プレースホルダー 5"/>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25326773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次に、情報公表制度について説明します。</a:t>
            </a:r>
          </a:p>
          <a:p>
            <a:endParaRPr kumimoji="1" lang="ja-JP" altLang="en-US" dirty="0"/>
          </a:p>
          <a:p>
            <a:r>
              <a:rPr kumimoji="1" lang="ja-JP" altLang="en-US" dirty="0"/>
              <a:t>情報公表制度の主旨・目的については、</a:t>
            </a:r>
          </a:p>
          <a:p>
            <a:r>
              <a:rPr kumimoji="1" lang="ja-JP" altLang="en-US" dirty="0"/>
              <a:t>障害福祉サービス等を提供する事業所数が大幅に増加する中で、</a:t>
            </a:r>
          </a:p>
          <a:p>
            <a:r>
              <a:rPr kumimoji="1" lang="ja-JP" altLang="en-US" dirty="0"/>
              <a:t>事業者によるサービスの質の向上が重要な課題となっていることなどを踏まえ、</a:t>
            </a:r>
          </a:p>
          <a:p>
            <a:r>
              <a:rPr kumimoji="1" lang="ja-JP" altLang="en-US" dirty="0"/>
              <a:t>平成３０年４月から施行された法律において、事業者に対して</a:t>
            </a:r>
          </a:p>
          <a:p>
            <a:r>
              <a:rPr kumimoji="1" lang="ja-JP" altLang="en-US" dirty="0"/>
              <a:t>障害福祉サービスの内容等を報告することを求めるとともに、</a:t>
            </a:r>
          </a:p>
          <a:p>
            <a:r>
              <a:rPr kumimoji="1" lang="ja-JP" altLang="en-US" dirty="0"/>
              <a:t>内容を公表する仕組みを創設し、</a:t>
            </a:r>
          </a:p>
          <a:p>
            <a:r>
              <a:rPr kumimoji="1" lang="ja-JP" altLang="en-US" dirty="0"/>
              <a:t>利用者による個々のニーズに応じた</a:t>
            </a:r>
          </a:p>
          <a:p>
            <a:r>
              <a:rPr kumimoji="1" lang="ja-JP" altLang="en-US" dirty="0"/>
              <a:t>良質なサービスの選択に資すること等を目的としています。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38</a:t>
            </a:fld>
            <a:endParaRPr lang="ja-JP" altLang="en-US">
              <a:solidFill>
                <a:prstClr val="black"/>
              </a:solidFill>
            </a:endParaRPr>
          </a:p>
        </p:txBody>
      </p:sp>
      <p:sp>
        <p:nvSpPr>
          <p:cNvPr id="6" name="フッター プレースホルダー 5"/>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320393370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公表の方法については、ワムネットの</a:t>
            </a:r>
          </a:p>
          <a:p>
            <a:r>
              <a:rPr kumimoji="1" lang="ja-JP" altLang="en-US" dirty="0"/>
              <a:t>「障害福祉サービス等情報公表システム」において公表しています。</a:t>
            </a:r>
          </a:p>
          <a:p>
            <a:endParaRPr kumimoji="1" lang="ja-JP" altLang="en-US" dirty="0"/>
          </a:p>
          <a:p>
            <a:r>
              <a:rPr kumimoji="1" lang="ja-JP" altLang="en-US" dirty="0"/>
              <a:t>報告の方法については、</a:t>
            </a:r>
          </a:p>
          <a:p>
            <a:r>
              <a:rPr kumimoji="1" lang="ja-JP" altLang="en-US" dirty="0"/>
              <a:t>事業所が直接システムにログインし入力することとなっており、</a:t>
            </a:r>
          </a:p>
          <a:p>
            <a:r>
              <a:rPr kumimoji="1" lang="ja-JP" altLang="en-US" dirty="0"/>
              <a:t>ログインに必要なＩＤ・パスワードについては法人に</a:t>
            </a:r>
            <a:r>
              <a:rPr kumimoji="1" lang="en-US" altLang="ja-JP" dirty="0"/>
              <a:t>1</a:t>
            </a:r>
            <a:r>
              <a:rPr kumimoji="1" lang="ja-JP" altLang="en-US" dirty="0"/>
              <a:t>つ付与しているので、</a:t>
            </a:r>
          </a:p>
          <a:p>
            <a:r>
              <a:rPr kumimoji="1" lang="ja-JP" altLang="en-US" dirty="0"/>
              <a:t>法人内で共有をお願いします。</a:t>
            </a:r>
          </a:p>
          <a:p>
            <a:r>
              <a:rPr kumimoji="1" lang="ja-JP" altLang="en-US" dirty="0"/>
              <a:t>ＩＤ・パスワードがわからなくなった場合は、</a:t>
            </a:r>
          </a:p>
          <a:p>
            <a:r>
              <a:rPr kumimoji="1" lang="ja-JP" altLang="en-US" dirty="0"/>
              <a:t>障害福祉課障害施設係へご連絡ください。</a:t>
            </a:r>
          </a:p>
          <a:p>
            <a:endParaRPr kumimoji="1" lang="ja-JP" altLang="en-US" dirty="0"/>
          </a:p>
          <a:p>
            <a:r>
              <a:rPr kumimoji="1" lang="ja-JP" altLang="en-US" dirty="0"/>
              <a:t>報告時期につきましては、</a:t>
            </a:r>
            <a:endParaRPr kumimoji="1" lang="en-US" altLang="ja-JP" dirty="0"/>
          </a:p>
          <a:p>
            <a:r>
              <a:rPr kumimoji="1" lang="ja-JP" altLang="en-US" dirty="0"/>
              <a:t>毎年５月に公表内容を見直していただき、更新を行ってください。</a:t>
            </a:r>
            <a:endParaRPr kumimoji="1" lang="en-US" altLang="ja-JP" dirty="0"/>
          </a:p>
          <a:p>
            <a:r>
              <a:rPr kumimoji="1" lang="ja-JP" altLang="en-US" dirty="0"/>
              <a:t>今年度更新をしていない事業所につきましては、減算の適用となります。</a:t>
            </a:r>
            <a:endParaRPr kumimoji="1" lang="en-US" altLang="ja-JP" dirty="0"/>
          </a:p>
          <a:p>
            <a:endParaRPr kumimoji="1" lang="en-US" altLang="ja-JP" dirty="0"/>
          </a:p>
          <a:p>
            <a:r>
              <a:rPr kumimoji="1" lang="ja-JP" altLang="en-US" dirty="0"/>
              <a:t>また、更新を行った後に公表内容の変更があった場合は、</a:t>
            </a:r>
            <a:endParaRPr kumimoji="1" lang="en-US" altLang="ja-JP" dirty="0"/>
          </a:p>
          <a:p>
            <a:r>
              <a:rPr kumimoji="1" lang="ja-JP" altLang="en-US" dirty="0"/>
              <a:t>随時システムから報告を行ってください。</a:t>
            </a:r>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39</a:t>
            </a:fld>
            <a:endParaRPr lang="ja-JP" altLang="en-US">
              <a:solidFill>
                <a:prstClr val="black"/>
              </a:solidFill>
            </a:endParaRPr>
          </a:p>
        </p:txBody>
      </p:sp>
      <p:sp>
        <p:nvSpPr>
          <p:cNvPr id="6" name="フッター プレースホルダー 5"/>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3791883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始めに、定員の遵守について説明します。</a:t>
            </a:r>
            <a:endParaRPr lang="en-US" altLang="ja-JP" sz="1100" dirty="0"/>
          </a:p>
          <a:p>
            <a:endParaRPr lang="en-US" altLang="ja-JP" sz="1100" dirty="0"/>
          </a:p>
          <a:p>
            <a:r>
              <a:rPr lang="ja-JP" altLang="en-US" sz="1100" dirty="0"/>
              <a:t>基準省令等では、</a:t>
            </a:r>
            <a:endParaRPr lang="en-US" altLang="ja-JP" sz="1100" dirty="0"/>
          </a:p>
          <a:p>
            <a:r>
              <a:rPr lang="ja-JP" altLang="en-US" sz="1100" dirty="0"/>
              <a:t>利用定員を超えてサービスの提供を行ってはならない。</a:t>
            </a:r>
            <a:endParaRPr lang="en-US" altLang="ja-JP" sz="1100" dirty="0"/>
          </a:p>
          <a:p>
            <a:r>
              <a:rPr lang="ja-JP" altLang="en-US" sz="1100" dirty="0"/>
              <a:t>ただし、災害、虐待その他のやむを得ない事情がある場合は、この限りでない。</a:t>
            </a:r>
            <a:endParaRPr lang="en-US" altLang="ja-JP" sz="1100" dirty="0"/>
          </a:p>
          <a:p>
            <a:r>
              <a:rPr lang="ja-JP" altLang="en-US" sz="1100" dirty="0"/>
              <a:t>とされています。</a:t>
            </a:r>
            <a:endParaRPr lang="en-US" altLang="ja-JP" sz="1100" dirty="0"/>
          </a:p>
          <a:p>
            <a:endParaRPr lang="en-US" altLang="ja-JP" sz="1100" dirty="0"/>
          </a:p>
          <a:p>
            <a:pPr defTabSz="947958">
              <a:defRPr/>
            </a:pPr>
            <a:r>
              <a:rPr lang="ja-JP" altLang="en-US" sz="1100" dirty="0"/>
              <a:t>また、留意事項通知では、</a:t>
            </a:r>
            <a:endParaRPr lang="en-US" altLang="ja-JP" sz="1100" dirty="0"/>
          </a:p>
          <a:p>
            <a:pPr defTabSz="947958">
              <a:defRPr/>
            </a:pPr>
            <a:r>
              <a:rPr lang="ja-JP" altLang="en-US" sz="1100" dirty="0"/>
              <a:t>定員超過利用について、適正なサービスの提供が確保されることを前提に可能とする一方、これを超える定員超過利用については、規定に基づき介護給付費等の減額を行うこととしていますが、これは、適正なサービスの提供を確保するための規定であり、指定障害児通所支援事業所等は、当該範囲を超える過剰な定員超過利用の未然防止を図るよう努めるものとされています。</a:t>
            </a:r>
            <a:endParaRPr lang="en-US" altLang="ja-JP" sz="1100" dirty="0"/>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4</a:t>
            </a:fld>
            <a:endParaRPr lang="ja-JP" altLang="en-US">
              <a:solidFill>
                <a:prstClr val="black"/>
              </a:solidFill>
            </a:endParaRPr>
          </a:p>
        </p:txBody>
      </p:sp>
      <p:sp>
        <p:nvSpPr>
          <p:cNvPr id="6" name="フッター プレースホルダー 5"/>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196370922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500" dirty="0"/>
              <a:t>次に、秘密保持について説明します。</a:t>
            </a:r>
          </a:p>
          <a:p>
            <a:endParaRPr lang="ja-JP" altLang="en-US" sz="1500" dirty="0"/>
          </a:p>
          <a:p>
            <a:r>
              <a:rPr lang="ja-JP" altLang="en-US" sz="1500" dirty="0"/>
              <a:t>秘密保持は、事業所の従業者及び管理者に、</a:t>
            </a:r>
            <a:endParaRPr lang="en-US" altLang="ja-JP" sz="1500" dirty="0"/>
          </a:p>
          <a:p>
            <a:r>
              <a:rPr lang="ja-JP" altLang="en-US" sz="1500" dirty="0"/>
              <a:t>その業務上知り得た利用者又はその家族の秘密の保持を</a:t>
            </a:r>
            <a:endParaRPr lang="en-US" altLang="ja-JP" sz="1500" dirty="0"/>
          </a:p>
          <a:p>
            <a:r>
              <a:rPr lang="ja-JP" altLang="en-US" sz="1500" dirty="0"/>
              <a:t>義務付けたものになります。</a:t>
            </a:r>
            <a:endParaRPr lang="en-US" altLang="ja-JP" sz="1500" dirty="0"/>
          </a:p>
          <a:p>
            <a:endParaRPr lang="en-US" altLang="ja-JP" sz="1500" dirty="0"/>
          </a:p>
          <a:p>
            <a:r>
              <a:rPr lang="ja-JP" altLang="en-US" sz="1500" dirty="0"/>
              <a:t>他の事業所へ利用者等の有する問題点や解決すべき課題等の</a:t>
            </a:r>
            <a:endParaRPr lang="en-US" altLang="ja-JP" sz="1500" dirty="0"/>
          </a:p>
          <a:p>
            <a:r>
              <a:rPr lang="ja-JP" altLang="en-US" sz="1500" dirty="0"/>
              <a:t>個人情報を提供する際は、あらかじめ文書により利用者等の同意を</a:t>
            </a:r>
            <a:endParaRPr lang="en-US" altLang="ja-JP" sz="1500" dirty="0"/>
          </a:p>
          <a:p>
            <a:r>
              <a:rPr lang="ja-JP" altLang="en-US" sz="1500" dirty="0"/>
              <a:t>得ておかなければならない。</a:t>
            </a:r>
          </a:p>
          <a:p>
            <a:endParaRPr lang="en-US" altLang="ja-JP" sz="1500" dirty="0"/>
          </a:p>
          <a:p>
            <a:pPr defTabSz="947958">
              <a:defRPr/>
            </a:pPr>
            <a:r>
              <a:rPr lang="ja-JP" altLang="en-US" sz="1500" dirty="0"/>
              <a:t>従業者の秘密保持義務について、在職中及び退職後における秘密</a:t>
            </a:r>
            <a:endParaRPr lang="en-US" altLang="ja-JP" sz="1500" dirty="0"/>
          </a:p>
          <a:p>
            <a:pPr defTabSz="947958">
              <a:defRPr/>
            </a:pPr>
            <a:r>
              <a:rPr lang="ja-JP" altLang="en-US" sz="1500" dirty="0"/>
              <a:t>保持義務を職業規則又は雇用契約書、誓約書等に明記すること。</a:t>
            </a:r>
            <a:endParaRPr lang="en-US" altLang="ja-JP" sz="1500" dirty="0"/>
          </a:p>
          <a:p>
            <a:endParaRPr lang="en-US" altLang="ja-JP" sz="1500" dirty="0"/>
          </a:p>
          <a:p>
            <a:pPr defTabSz="947958">
              <a:defRPr/>
            </a:pPr>
            <a:r>
              <a:rPr lang="ja-JP" altLang="en-US" sz="1500" dirty="0"/>
              <a:t>利用者及びその家族から個人情報の利用について同意を得ておくこと。</a:t>
            </a:r>
            <a:endParaRPr lang="en-US" altLang="ja-JP" sz="1500" dirty="0"/>
          </a:p>
        </p:txBody>
      </p:sp>
      <p:sp>
        <p:nvSpPr>
          <p:cNvPr id="4" name="スライド番号プレースホルダー 3"/>
          <p:cNvSpPr>
            <a:spLocks noGrp="1"/>
          </p:cNvSpPr>
          <p:nvPr>
            <p:ph type="sldNum" sz="quarter" idx="10"/>
          </p:nvPr>
        </p:nvSpPr>
        <p:spPr/>
        <p:txBody>
          <a:bodyPr/>
          <a:lstStyle/>
          <a:p>
            <a:pPr defTabSz="947958">
              <a:defRPr/>
            </a:pPr>
            <a:fld id="{B143584D-A7E2-43D6-905A-580B331C7D4C}" type="slidenum">
              <a:rPr lang="ja-JP" altLang="en-US">
                <a:solidFill>
                  <a:prstClr val="black"/>
                </a:solidFill>
                <a:latin typeface="Calibri"/>
                <a:ea typeface="ＭＳ Ｐゴシック" panose="020B0600070205080204" pitchFamily="50" charset="-128"/>
              </a:rPr>
              <a:pPr defTabSz="947958">
                <a:defRPr/>
              </a:pPr>
              <a:t>40</a:t>
            </a:fld>
            <a:endParaRPr lang="ja-JP" altLang="en-US">
              <a:solidFill>
                <a:prstClr val="black"/>
              </a:solidFill>
              <a:latin typeface="Calibri"/>
              <a:ea typeface="ＭＳ Ｐゴシック" panose="020B0600070205080204" pitchFamily="50" charset="-128"/>
            </a:endParaRPr>
          </a:p>
        </p:txBody>
      </p:sp>
      <p:sp>
        <p:nvSpPr>
          <p:cNvPr id="5" name="フッター プレースホルダー 4"/>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273872107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次に、業務管理体制の整備について説明します。</a:t>
            </a:r>
          </a:p>
          <a:p>
            <a:endParaRPr kumimoji="1" lang="ja-JP" altLang="en-US" dirty="0"/>
          </a:p>
          <a:p>
            <a:r>
              <a:rPr kumimoji="1" lang="ja-JP" altLang="en-US" dirty="0"/>
              <a:t>事業者等は、事業の適正な運営を確保するため、</a:t>
            </a:r>
            <a:endParaRPr kumimoji="1" lang="en-US" altLang="ja-JP" dirty="0"/>
          </a:p>
          <a:p>
            <a:r>
              <a:rPr kumimoji="1" lang="ja-JP" altLang="en-US" dirty="0"/>
              <a:t>法令順守等の業務管理体制を整備し、</a:t>
            </a:r>
            <a:endParaRPr kumimoji="1" lang="en-US" altLang="ja-JP" dirty="0"/>
          </a:p>
          <a:p>
            <a:r>
              <a:rPr kumimoji="1" lang="ja-JP" altLang="en-US" dirty="0"/>
              <a:t>関係行政機関に届け出ることになっています。</a:t>
            </a:r>
          </a:p>
          <a:p>
            <a:endParaRPr kumimoji="1" lang="en-US" altLang="ja-JP" dirty="0"/>
          </a:p>
          <a:p>
            <a:r>
              <a:rPr kumimoji="1" lang="ja-JP" altLang="en-US" dirty="0"/>
              <a:t>まだ提出していない法人、</a:t>
            </a:r>
            <a:endParaRPr kumimoji="1" lang="en-US" altLang="ja-JP" dirty="0"/>
          </a:p>
          <a:p>
            <a:r>
              <a:rPr kumimoji="1" lang="ja-JP" altLang="en-US" dirty="0"/>
              <a:t>または届出内容に変更のあった法人は</a:t>
            </a:r>
            <a:endParaRPr kumimoji="1" lang="en-US" altLang="ja-JP" dirty="0"/>
          </a:p>
          <a:p>
            <a:r>
              <a:rPr kumimoji="1" lang="ja-JP" altLang="en-US" dirty="0"/>
              <a:t>すみやかに届出を行ってください。</a:t>
            </a:r>
            <a:endParaRPr kumimoji="1" lang="en-US" altLang="ja-JP" dirty="0"/>
          </a:p>
          <a:p>
            <a:endParaRPr kumimoji="1" lang="ja-JP" altLang="en-US" dirty="0"/>
          </a:p>
          <a:p>
            <a:r>
              <a:rPr kumimoji="1" lang="ja-JP" altLang="en-US" dirty="0"/>
              <a:t>詳しくは、本市ホームページをご参照ください。</a:t>
            </a:r>
          </a:p>
          <a:p>
            <a:endParaRPr kumimoji="1" lang="ja-JP" altLang="en-US" dirty="0"/>
          </a:p>
        </p:txBody>
      </p:sp>
      <p:sp>
        <p:nvSpPr>
          <p:cNvPr id="5" name="スライド番号プレースホルダー 4"/>
          <p:cNvSpPr>
            <a:spLocks noGrp="1"/>
          </p:cNvSpPr>
          <p:nvPr>
            <p:ph type="sldNum" sz="quarter" idx="11"/>
          </p:nvPr>
        </p:nvSpPr>
        <p:spPr/>
        <p:txBody>
          <a:bodyPr/>
          <a:lstStyle/>
          <a:p>
            <a:fld id="{E0865F56-9E28-40F7-BB34-D52E9ACC7998}" type="slidenum">
              <a:rPr kumimoji="1" lang="ja-JP" altLang="en-US" smtClean="0"/>
              <a:t>41</a:t>
            </a:fld>
            <a:endParaRPr kumimoji="1" lang="ja-JP" altLang="en-US"/>
          </a:p>
        </p:txBody>
      </p:sp>
      <p:sp>
        <p:nvSpPr>
          <p:cNvPr id="6" name="フッター プレースホルダー 5"/>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358512906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次に、事故報告書の提出について説明します。</a:t>
            </a:r>
            <a:endParaRPr kumimoji="1" lang="en-US" altLang="ja-JP" dirty="0"/>
          </a:p>
          <a:p>
            <a:r>
              <a:rPr kumimoji="1" lang="ja-JP" altLang="en-US" dirty="0"/>
              <a:t>指定障害福祉サービス等において、</a:t>
            </a:r>
            <a:endParaRPr kumimoji="1" lang="en-US" altLang="ja-JP" dirty="0"/>
          </a:p>
          <a:p>
            <a:r>
              <a:rPr kumimoji="1" lang="ja-JP" altLang="en-US" dirty="0"/>
              <a:t>利用者に対するサービスの提供により事故が発生した場合は、</a:t>
            </a:r>
            <a:endParaRPr kumimoji="1" lang="en-US" altLang="ja-JP" dirty="0"/>
          </a:p>
          <a:p>
            <a:r>
              <a:rPr kumimoji="1" lang="ja-JP" altLang="en-US" dirty="0"/>
              <a:t>鹿児島市、支給決定を受けた市町村及び</a:t>
            </a:r>
            <a:endParaRPr kumimoji="1" lang="en-US" altLang="ja-JP" dirty="0"/>
          </a:p>
          <a:p>
            <a:r>
              <a:rPr kumimoji="1" lang="ja-JP" altLang="en-US" dirty="0"/>
              <a:t>当該利用者の家族等に連絡を行うとともに、</a:t>
            </a:r>
            <a:endParaRPr kumimoji="1" lang="en-US" altLang="ja-JP" dirty="0"/>
          </a:p>
          <a:p>
            <a:r>
              <a:rPr kumimoji="1" lang="ja-JP" altLang="en-US" dirty="0"/>
              <a:t>必要な措置を講じなければなりません。</a:t>
            </a:r>
            <a:endParaRPr kumimoji="1" lang="en-US" altLang="ja-JP" dirty="0"/>
          </a:p>
          <a:p>
            <a:endParaRPr lang="en-US" altLang="ja-JP" sz="1200" dirty="0">
              <a:latin typeface="ＭＳ Ｐゴシック 本文"/>
            </a:endParaRPr>
          </a:p>
          <a:p>
            <a:r>
              <a:rPr lang="ja-JP" altLang="en-US" sz="1200" dirty="0">
                <a:latin typeface="ＭＳ Ｐゴシック 本文"/>
              </a:rPr>
              <a:t>感染症若しくは食中毒の発生等又はそれが疑われる状況の場合は、</a:t>
            </a:r>
            <a:endParaRPr lang="en-US" altLang="ja-JP" sz="1200" dirty="0">
              <a:latin typeface="ＭＳ Ｐゴシック 本文"/>
            </a:endParaRPr>
          </a:p>
          <a:p>
            <a:r>
              <a:rPr lang="ja-JP" altLang="en-US" sz="1200" dirty="0">
                <a:latin typeface="ＭＳ Ｐゴシック 本文"/>
              </a:rPr>
              <a:t>以下の鹿児島市ホームページの保健所のページをご確認の上対応ください。</a:t>
            </a:r>
            <a:endParaRPr lang="en-US" altLang="ja-JP" sz="1200" dirty="0">
              <a:latin typeface="ＭＳ Ｐゴシック 本文"/>
            </a:endParaRPr>
          </a:p>
          <a:p>
            <a:r>
              <a:rPr lang="en-US" altLang="ja-JP" sz="1200" dirty="0">
                <a:latin typeface="ＭＳ Ｐゴシック 本文"/>
              </a:rPr>
              <a:t>https://www.city.kagoshima.lg.jp/kenkofukushi/hokenjo/hoyobo-kan/kenko/kenko/ryuko/kansen/kansensho.html</a:t>
            </a:r>
          </a:p>
        </p:txBody>
      </p:sp>
      <p:sp>
        <p:nvSpPr>
          <p:cNvPr id="5" name="スライド番号プレースホルダー 4"/>
          <p:cNvSpPr>
            <a:spLocks noGrp="1"/>
          </p:cNvSpPr>
          <p:nvPr>
            <p:ph type="sldNum" sz="quarter" idx="11"/>
          </p:nvPr>
        </p:nvSpPr>
        <p:spPr/>
        <p:txBody>
          <a:bodyPr/>
          <a:lstStyle/>
          <a:p>
            <a:pPr defTabSz="947958">
              <a:defRPr/>
            </a:pPr>
            <a:fld id="{E0865F56-9E28-40F7-BB34-D52E9ACC7998}" type="slidenum">
              <a:rPr lang="ja-JP" altLang="en-US">
                <a:solidFill>
                  <a:prstClr val="black"/>
                </a:solidFill>
                <a:latin typeface="Calibri"/>
                <a:ea typeface="ＭＳ Ｐゴシック" panose="020B0600070205080204" pitchFamily="50" charset="-128"/>
              </a:rPr>
              <a:pPr defTabSz="947958">
                <a:defRPr/>
              </a:pPr>
              <a:t>42</a:t>
            </a:fld>
            <a:endParaRPr lang="ja-JP" altLang="en-US">
              <a:solidFill>
                <a:prstClr val="black"/>
              </a:solidFill>
              <a:latin typeface="Calibri"/>
              <a:ea typeface="ＭＳ Ｐゴシック" panose="020B0600070205080204" pitchFamily="50" charset="-128"/>
            </a:endParaRPr>
          </a:p>
        </p:txBody>
      </p:sp>
      <p:sp>
        <p:nvSpPr>
          <p:cNvPr id="6" name="フッター プレースホルダー 5"/>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115194802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次に、利用者の送迎にあたっての安全管理の徹底について説明します。</a:t>
            </a:r>
            <a:endParaRPr kumimoji="1" lang="en-US" altLang="ja-JP" dirty="0"/>
          </a:p>
          <a:p>
            <a:endParaRPr kumimoji="1" lang="en-US" altLang="ja-JP" dirty="0"/>
          </a:p>
          <a:p>
            <a:r>
              <a:rPr kumimoji="1" lang="ja-JP" altLang="en-US" dirty="0"/>
              <a:t>令和４年</a:t>
            </a:r>
            <a:r>
              <a:rPr kumimoji="1" lang="en-US" altLang="ja-JP" dirty="0"/>
              <a:t>9</a:t>
            </a:r>
            <a:r>
              <a:rPr kumimoji="1" lang="ja-JP" altLang="en-US" dirty="0"/>
              <a:t>月に静岡県で起きた、送迎バスに置き去りにされたこどもが死亡するという事案を受けて、</a:t>
            </a:r>
            <a:endParaRPr kumimoji="1" lang="en-US" altLang="ja-JP" dirty="0"/>
          </a:p>
          <a:p>
            <a:r>
              <a:rPr kumimoji="1" lang="ja-JP" altLang="en-US" dirty="0"/>
              <a:t>障害児通所支援事業所における送迎に当たって、安全管理の徹底に関する義務付けがなされました。</a:t>
            </a:r>
            <a:endParaRPr kumimoji="1" lang="en-US" altLang="ja-JP" dirty="0"/>
          </a:p>
          <a:p>
            <a:endParaRPr kumimoji="1" lang="en-US" altLang="ja-JP" dirty="0"/>
          </a:p>
          <a:p>
            <a:r>
              <a:rPr kumimoji="1" lang="ja-JP" altLang="en-US" dirty="0"/>
              <a:t>義務化の内容は主に２つあり、</a:t>
            </a:r>
            <a:endParaRPr kumimoji="1" lang="en-US" altLang="ja-JP" dirty="0"/>
          </a:p>
          <a:p>
            <a:r>
              <a:rPr kumimoji="1" lang="en-US" altLang="ja-JP" dirty="0"/>
              <a:t>1</a:t>
            </a:r>
            <a:r>
              <a:rPr kumimoji="1" lang="ja-JP" altLang="en-US" dirty="0"/>
              <a:t>つが、送迎バスの乗降の際に点呼等の方法により園児等の所在を確認すること。</a:t>
            </a:r>
            <a:endParaRPr kumimoji="1" lang="en-US" altLang="ja-JP" dirty="0"/>
          </a:p>
          <a:p>
            <a:r>
              <a:rPr kumimoji="1" lang="ja-JP" altLang="en-US" dirty="0"/>
              <a:t>もう１つが、送迎用バス等の車両に安全装置を装備し、その装置を用いて降車時の安全確認を行うことです。</a:t>
            </a:r>
            <a:endParaRPr kumimoji="1" lang="en-US" altLang="ja-JP" dirty="0"/>
          </a:p>
          <a:p>
            <a:endParaRPr kumimoji="1" lang="en-US" altLang="ja-JP" dirty="0"/>
          </a:p>
          <a:p>
            <a:r>
              <a:rPr kumimoji="1" lang="ja-JP" altLang="en-US" dirty="0"/>
              <a:t>安全装置の装備義務は、座席</a:t>
            </a:r>
            <a:r>
              <a:rPr kumimoji="1" lang="en-US" altLang="ja-JP" dirty="0"/>
              <a:t>3</a:t>
            </a:r>
            <a:r>
              <a:rPr kumimoji="1" lang="ja-JP" altLang="en-US" dirty="0"/>
              <a:t>列以上の車両が原則対象となっており、ミニバンなども対象となります。</a:t>
            </a:r>
            <a:endParaRPr kumimoji="1" lang="en-US" altLang="ja-JP" dirty="0"/>
          </a:p>
          <a:p>
            <a:endParaRPr kumimoji="1" lang="en-US" altLang="ja-JP" dirty="0"/>
          </a:p>
          <a:p>
            <a:r>
              <a:rPr kumimoji="1" lang="ja-JP" altLang="en-US" dirty="0"/>
              <a:t>適用時期は令和</a:t>
            </a:r>
            <a:r>
              <a:rPr kumimoji="1" lang="en-US" altLang="ja-JP" dirty="0"/>
              <a:t>5</a:t>
            </a:r>
            <a:r>
              <a:rPr kumimoji="1" lang="ja-JP" altLang="en-US" dirty="0"/>
              <a:t>年</a:t>
            </a:r>
            <a:r>
              <a:rPr kumimoji="1" lang="en-US" altLang="ja-JP" dirty="0"/>
              <a:t>4</a:t>
            </a:r>
            <a:r>
              <a:rPr kumimoji="1" lang="ja-JP" altLang="en-US" dirty="0"/>
              <a:t>月</a:t>
            </a:r>
            <a:r>
              <a:rPr kumimoji="1" lang="en-US" altLang="ja-JP" dirty="0"/>
              <a:t>1</a:t>
            </a:r>
            <a:r>
              <a:rPr kumimoji="1" lang="ja-JP" altLang="en-US" dirty="0"/>
              <a:t>日からで、令和</a:t>
            </a:r>
            <a:r>
              <a:rPr kumimoji="1" lang="en-US" altLang="ja-JP" dirty="0"/>
              <a:t>6</a:t>
            </a:r>
            <a:r>
              <a:rPr kumimoji="1" lang="ja-JP" altLang="en-US" dirty="0"/>
              <a:t>年</a:t>
            </a:r>
            <a:r>
              <a:rPr kumimoji="1" lang="en-US" altLang="ja-JP" dirty="0"/>
              <a:t>3</a:t>
            </a:r>
            <a:r>
              <a:rPr kumimoji="1" lang="ja-JP" altLang="en-US" dirty="0"/>
              <a:t>月</a:t>
            </a:r>
            <a:r>
              <a:rPr kumimoji="1" lang="en-US" altLang="ja-JP" dirty="0"/>
              <a:t>31</a:t>
            </a:r>
            <a:r>
              <a:rPr kumimoji="1" lang="ja-JP" altLang="en-US" dirty="0"/>
              <a:t>日までの経過措置期間も終了しています。</a:t>
            </a:r>
            <a:endParaRPr kumimoji="1" lang="en-US" altLang="ja-JP" dirty="0"/>
          </a:p>
          <a:p>
            <a:r>
              <a:rPr kumimoji="1" lang="ja-JP" altLang="en-US" dirty="0"/>
              <a:t>鹿児島市ホームページに関連情報等をまとめたページを作成しておりますので、詳細はそちらでご確認ください。</a:t>
            </a:r>
          </a:p>
        </p:txBody>
      </p:sp>
      <p:sp>
        <p:nvSpPr>
          <p:cNvPr id="4" name="スライド番号プレースホルダー 3"/>
          <p:cNvSpPr>
            <a:spLocks noGrp="1"/>
          </p:cNvSpPr>
          <p:nvPr>
            <p:ph type="sldNum" sz="quarter" idx="10"/>
          </p:nvPr>
        </p:nvSpPr>
        <p:spPr/>
        <p:txBody>
          <a:bodyPr/>
          <a:lstStyle/>
          <a:p>
            <a:pPr defTabSz="947958">
              <a:defRPr/>
            </a:pPr>
            <a:fld id="{B143584D-A7E2-43D6-905A-580B331C7D4C}" type="slidenum">
              <a:rPr lang="ja-JP" altLang="en-US">
                <a:solidFill>
                  <a:prstClr val="black"/>
                </a:solidFill>
                <a:latin typeface="Calibri"/>
                <a:ea typeface="ＭＳ Ｐゴシック" panose="020B0600070205080204" pitchFamily="50" charset="-128"/>
              </a:rPr>
              <a:pPr defTabSz="947958">
                <a:defRPr/>
              </a:pPr>
              <a:t>43</a:t>
            </a:fld>
            <a:endParaRPr lang="ja-JP" altLang="en-US">
              <a:solidFill>
                <a:prstClr val="black"/>
              </a:solidFill>
              <a:latin typeface="Calibri"/>
              <a:ea typeface="ＭＳ Ｐゴシック" panose="020B0600070205080204" pitchFamily="50" charset="-128"/>
            </a:endParaRPr>
          </a:p>
        </p:txBody>
      </p:sp>
      <p:sp>
        <p:nvSpPr>
          <p:cNvPr id="5" name="フッター プレースホルダー 4"/>
          <p:cNvSpPr>
            <a:spLocks noGrp="1"/>
          </p:cNvSpPr>
          <p:nvPr>
            <p:ph type="ftr" sz="quarter" idx="12"/>
          </p:nvPr>
        </p:nvSpPr>
        <p:spPr/>
        <p:txBody>
          <a:bodyPr/>
          <a:lstStyle/>
          <a:p>
            <a:pPr defTabSz="947958">
              <a:defRPr/>
            </a:pPr>
            <a:r>
              <a:rPr lang="zh-TW" altLang="en-US">
                <a:solidFill>
                  <a:prstClr val="black"/>
                </a:solidFill>
                <a:latin typeface="Calibri"/>
              </a:rPr>
              <a:t>令和</a:t>
            </a:r>
            <a:r>
              <a:rPr lang="en-US" altLang="zh-TW">
                <a:solidFill>
                  <a:prstClr val="black"/>
                </a:solidFill>
                <a:latin typeface="Calibri"/>
              </a:rPr>
              <a:t>6</a:t>
            </a:r>
            <a:r>
              <a:rPr lang="zh-TW" altLang="en-US">
                <a:solidFill>
                  <a:prstClr val="black"/>
                </a:solidFill>
                <a:latin typeface="Calibri"/>
              </a:rPr>
              <a:t>年度集団指導（障害児通所支援）</a:t>
            </a:r>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17648218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次に、障害児通所支援等における防犯対策について説明します。</a:t>
            </a:r>
            <a:endParaRPr lang="en-US" altLang="ja-JP" sz="1200" dirty="0"/>
          </a:p>
          <a:p>
            <a:endParaRPr kumimoji="1" lang="en-US" altLang="ja-JP" dirty="0"/>
          </a:p>
          <a:p>
            <a:r>
              <a:rPr kumimoji="1" lang="ja-JP" altLang="en-US" dirty="0"/>
              <a:t>平成２８年に、障害者支援施設の入所者が殺傷される</a:t>
            </a:r>
            <a:endParaRPr kumimoji="1" lang="en-US" altLang="ja-JP" dirty="0"/>
          </a:p>
          <a:p>
            <a:r>
              <a:rPr kumimoji="1" lang="ja-JP" altLang="en-US" dirty="0"/>
              <a:t>痛ましい事件が発生したことを受け、</a:t>
            </a:r>
            <a:endParaRPr kumimoji="1" lang="en-US" altLang="ja-JP" dirty="0"/>
          </a:p>
          <a:p>
            <a:r>
              <a:rPr kumimoji="1" lang="ja-JP" altLang="en-US" dirty="0"/>
              <a:t>厚生労働省より防犯対策についての通知が発出されています。</a:t>
            </a:r>
            <a:endParaRPr kumimoji="1" lang="en-US" altLang="ja-JP" dirty="0"/>
          </a:p>
          <a:p>
            <a:endParaRPr kumimoji="1" lang="en-US" altLang="ja-JP" dirty="0"/>
          </a:p>
          <a:p>
            <a:r>
              <a:rPr kumimoji="1" lang="ja-JP" altLang="en-US" dirty="0"/>
              <a:t>地域に開かれた施設であること　と　外部からの不審者に対する</a:t>
            </a:r>
            <a:endParaRPr kumimoji="1" lang="en-US" altLang="ja-JP" dirty="0"/>
          </a:p>
          <a:p>
            <a:r>
              <a:rPr kumimoji="1" lang="ja-JP" altLang="en-US" dirty="0"/>
              <a:t>安全対策がなされた施設であること　の両立を図るために、</a:t>
            </a:r>
            <a:endParaRPr kumimoji="1" lang="en-US" altLang="ja-JP" dirty="0"/>
          </a:p>
          <a:p>
            <a:pPr defTabSz="947958">
              <a:defRPr/>
            </a:pPr>
            <a:r>
              <a:rPr lang="ja-JP" altLang="en-US" sz="1200" dirty="0"/>
              <a:t>設備の整備・点検、職員研修などの取り組みや関係機関や</a:t>
            </a:r>
            <a:endParaRPr lang="en-US" altLang="ja-JP" sz="1200" dirty="0"/>
          </a:p>
          <a:p>
            <a:pPr defTabSz="947958">
              <a:defRPr/>
            </a:pPr>
            <a:r>
              <a:rPr lang="ja-JP" altLang="en-US" sz="1200" dirty="0"/>
              <a:t>地域住民等多様な関係者との協力・連携体制の構築など、</a:t>
            </a:r>
            <a:endParaRPr lang="en-US" altLang="ja-JP" sz="1200" dirty="0"/>
          </a:p>
          <a:p>
            <a:pPr defTabSz="947958">
              <a:defRPr/>
            </a:pPr>
            <a:r>
              <a:rPr lang="ja-JP" altLang="en-US" sz="1200" dirty="0"/>
              <a:t>日頃の取り組みが重要となります。</a:t>
            </a:r>
            <a:endParaRPr lang="en-US" altLang="ja-JP" sz="1200" dirty="0"/>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44</a:t>
            </a:fld>
            <a:endParaRPr lang="ja-JP" altLang="en-US">
              <a:solidFill>
                <a:prstClr val="black"/>
              </a:solidFill>
            </a:endParaRPr>
          </a:p>
        </p:txBody>
      </p:sp>
      <p:sp>
        <p:nvSpPr>
          <p:cNvPr id="6" name="フッター プレースホルダー 5"/>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264269020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次に、防災対策について説明します。</a:t>
            </a:r>
            <a:endParaRPr lang="en-US" altLang="ja-JP" sz="1100" dirty="0"/>
          </a:p>
          <a:p>
            <a:endParaRPr lang="en-US" altLang="ja-JP" sz="1100" dirty="0"/>
          </a:p>
          <a:p>
            <a:r>
              <a:rPr lang="ja-JP" altLang="en-US" sz="1100" dirty="0"/>
              <a:t>平成２８年に、高齢者グループホームにおいて、台風により入居者が亡くなるという痛ましい被害が発生したことを受けて、</a:t>
            </a:r>
            <a:endParaRPr lang="en-US" altLang="ja-JP" sz="1100" dirty="0"/>
          </a:p>
          <a:p>
            <a:r>
              <a:rPr lang="ja-JP" altLang="en-US" sz="1100" dirty="0"/>
              <a:t>厚生労働省より通知が出され、利用者の安全確保に関しての留意事項が示されています。</a:t>
            </a:r>
            <a:endParaRPr lang="en-US" altLang="ja-JP" sz="1100" dirty="0"/>
          </a:p>
          <a:p>
            <a:endParaRPr lang="en-US" altLang="ja-JP" sz="1100" dirty="0"/>
          </a:p>
          <a:p>
            <a:r>
              <a:rPr lang="ja-JP" altLang="en-US" sz="1100" dirty="0"/>
              <a:t>一点目として、日頃から気象情報や避難情報などの情報把握に努め、その情報に基づき、</a:t>
            </a:r>
            <a:endParaRPr lang="en-US" altLang="ja-JP" sz="1100" dirty="0"/>
          </a:p>
          <a:p>
            <a:r>
              <a:rPr lang="ja-JP" altLang="en-US" sz="1100" dirty="0"/>
              <a:t>あらかじめ定めた避難場所に避難するなど適切な行動をとるようにしてください。</a:t>
            </a:r>
            <a:endParaRPr lang="en-US" altLang="ja-JP" sz="1100" dirty="0"/>
          </a:p>
          <a:p>
            <a:endParaRPr lang="en-US" altLang="ja-JP" sz="1100" dirty="0"/>
          </a:p>
          <a:p>
            <a:r>
              <a:rPr lang="ja-JP" altLang="en-US" sz="1100" dirty="0"/>
              <a:t>二点目として、施設において定めることとされている非常災害対策計画が火災だけでなく、</a:t>
            </a:r>
            <a:endParaRPr lang="en-US" altLang="ja-JP" sz="1100" dirty="0"/>
          </a:p>
          <a:p>
            <a:r>
              <a:rPr lang="ja-JP" altLang="en-US" sz="1100" dirty="0"/>
              <a:t>水害、地震、火山など地域の実情に応じた災害に対処するための計画となるようにしてください。</a:t>
            </a:r>
            <a:endParaRPr lang="en-US" altLang="ja-JP" sz="1100" dirty="0"/>
          </a:p>
          <a:p>
            <a:r>
              <a:rPr lang="ja-JP" altLang="en-US" sz="1100" dirty="0"/>
              <a:t>また、その計画の内容は職員間で共有を図り、定期的な避難訓練をお願いします。</a:t>
            </a:r>
            <a:endParaRPr lang="en-US" altLang="ja-JP" sz="1100" dirty="0"/>
          </a:p>
          <a:p>
            <a:endParaRPr lang="en-US" altLang="ja-JP" sz="1100" dirty="0"/>
          </a:p>
          <a:p>
            <a:r>
              <a:rPr lang="ja-JP" altLang="en-US" sz="1100" dirty="0"/>
              <a:t>本市ホームページに詳細を掲載していますので、ご参照ください。</a:t>
            </a:r>
            <a:endParaRPr lang="en-US" altLang="ja-JP" sz="1100" dirty="0"/>
          </a:p>
          <a:p>
            <a:endParaRPr lang="en-US" altLang="ja-JP" sz="1100" dirty="0"/>
          </a:p>
          <a:p>
            <a:pPr defTabSz="947958">
              <a:defRPr/>
            </a:pPr>
            <a:r>
              <a:rPr lang="ja-JP" altLang="en-US" sz="1100" dirty="0"/>
              <a:t>災害は身近に起きるものとして捉え、</a:t>
            </a:r>
            <a:endParaRPr lang="en-US" altLang="ja-JP" sz="1100" dirty="0"/>
          </a:p>
          <a:p>
            <a:pPr defTabSz="947958">
              <a:defRPr/>
            </a:pPr>
            <a:r>
              <a:rPr lang="ja-JP" altLang="en-US" sz="1100" dirty="0"/>
              <a:t>みなさんの事業所・施設におかれましても、避難訓練等の防災対策により一層取り組んでいただければと思います。</a:t>
            </a:r>
            <a:endParaRPr lang="en-US" altLang="ja-JP" sz="1100" dirty="0"/>
          </a:p>
          <a:p>
            <a:pPr defTabSz="947958">
              <a:defRPr/>
            </a:pPr>
            <a:endParaRPr lang="en-US" altLang="ja-JP" sz="1100" dirty="0"/>
          </a:p>
          <a:p>
            <a:pPr defTabSz="947958">
              <a:defRPr/>
            </a:pPr>
            <a:r>
              <a:rPr lang="ja-JP" altLang="en-US" sz="1100" dirty="0"/>
              <a:t>災害の発生により、人的また建物被害が発生した場合は障害福祉課までご報告くださいますようお願いします。</a:t>
            </a:r>
            <a:endParaRPr lang="en-US" altLang="ja-JP" sz="1100"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45</a:t>
            </a:fld>
            <a:endParaRPr kumimoji="1" lang="ja-JP" altLang="en-US"/>
          </a:p>
        </p:txBody>
      </p:sp>
      <p:sp>
        <p:nvSpPr>
          <p:cNvPr id="5" name="フッター プレースホルダー 4"/>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329452198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感染症や自然災害が発生した場合であっても、適切な対応を行い、</a:t>
            </a:r>
            <a:endParaRPr kumimoji="1" lang="en-US" altLang="ja-JP" dirty="0"/>
          </a:p>
          <a:p>
            <a:r>
              <a:rPr kumimoji="1" lang="ja-JP" altLang="en-US" dirty="0"/>
              <a:t>その後も利用者に対して必要なサービスを提供できる体制を構築することが重要です。</a:t>
            </a:r>
            <a:endParaRPr kumimoji="1" lang="en-US" altLang="ja-JP" dirty="0"/>
          </a:p>
          <a:p>
            <a:endParaRPr kumimoji="1" lang="en-US" altLang="ja-JP" dirty="0"/>
          </a:p>
          <a:p>
            <a:r>
              <a:rPr kumimoji="1" lang="ja-JP" altLang="en-US" dirty="0"/>
              <a:t>業務継続計画（</a:t>
            </a:r>
            <a:r>
              <a:rPr kumimoji="1" lang="en-US" altLang="ja-JP" dirty="0"/>
              <a:t>BCP</a:t>
            </a:r>
            <a:r>
              <a:rPr kumimoji="1" lang="ja-JP" altLang="en-US" dirty="0"/>
              <a:t>）の策定は義務となっており、</a:t>
            </a:r>
            <a:endParaRPr kumimoji="1" lang="en-US" altLang="ja-JP" dirty="0"/>
          </a:p>
          <a:p>
            <a:r>
              <a:rPr lang="ja-JP" altLang="en-US" sz="1200" dirty="0"/>
              <a:t>令和</a:t>
            </a:r>
            <a:r>
              <a:rPr lang="en-US" altLang="ja-JP" sz="1200" dirty="0"/>
              <a:t>6</a:t>
            </a:r>
            <a:r>
              <a:rPr lang="ja-JP" altLang="en-US" sz="1200" dirty="0"/>
              <a:t>年度報酬改定により、</a:t>
            </a:r>
            <a:r>
              <a:rPr lang="ja-JP" altLang="en-US" sz="1200" dirty="0">
                <a:solidFill>
                  <a:srgbClr val="FF0000"/>
                </a:solidFill>
              </a:rPr>
              <a:t>計画の未策定や当該計画に従い必要な措置が</a:t>
            </a:r>
            <a:endParaRPr lang="en-US" altLang="ja-JP" sz="1200" dirty="0">
              <a:solidFill>
                <a:srgbClr val="FF0000"/>
              </a:solidFill>
            </a:endParaRPr>
          </a:p>
          <a:p>
            <a:r>
              <a:rPr lang="ja-JP" altLang="en-US" sz="1200" dirty="0">
                <a:solidFill>
                  <a:srgbClr val="FF0000"/>
                </a:solidFill>
              </a:rPr>
              <a:t>講じられていない事実が生じた場合は</a:t>
            </a:r>
            <a:r>
              <a:rPr lang="ja-JP" altLang="en-US" sz="1200" u="sng" dirty="0">
                <a:solidFill>
                  <a:srgbClr val="FF0000"/>
                </a:solidFill>
              </a:rPr>
              <a:t>業務継続計画未策定減算</a:t>
            </a:r>
            <a:r>
              <a:rPr lang="ja-JP" altLang="en-US" sz="1200" dirty="0">
                <a:solidFill>
                  <a:srgbClr val="FF0000"/>
                </a:solidFill>
              </a:rPr>
              <a:t>が適用されることとなります。</a:t>
            </a:r>
            <a:endParaRPr lang="en-US" altLang="ja-JP" sz="1200" dirty="0">
              <a:solidFill>
                <a:srgbClr val="FF0000"/>
              </a:solidFill>
            </a:endParaRPr>
          </a:p>
          <a:p>
            <a:pPr indent="138219" algn="just"/>
            <a:endParaRPr lang="en-US" altLang="ja-JP" sz="1200" dirty="0">
              <a:solidFill>
                <a:srgbClr val="FF0000"/>
              </a:solidFill>
            </a:endParaRPr>
          </a:p>
          <a:p>
            <a:pPr indent="138219" algn="just"/>
            <a:r>
              <a:rPr lang="en-US" altLang="ja-JP" sz="1200" kern="100" dirty="0">
                <a:latin typeface="+mn-ea"/>
                <a:cs typeface="Times New Roman" panose="02020603050405020304" pitchFamily="18" charset="0"/>
              </a:rPr>
              <a:t>※</a:t>
            </a:r>
            <a:r>
              <a:rPr lang="ja-JP" altLang="en-US" sz="1200" kern="100" dirty="0">
                <a:latin typeface="+mn-ea"/>
                <a:cs typeface="Times New Roman" panose="02020603050405020304" pitchFamily="18" charset="0"/>
              </a:rPr>
              <a:t>今回の台風</a:t>
            </a:r>
            <a:r>
              <a:rPr lang="en-US" altLang="ja-JP" sz="1200" kern="100" dirty="0">
                <a:latin typeface="+mn-ea"/>
                <a:cs typeface="Times New Roman" panose="02020603050405020304" pitchFamily="18" charset="0"/>
              </a:rPr>
              <a:t>10</a:t>
            </a:r>
            <a:r>
              <a:rPr lang="ja-JP" altLang="en-US" sz="1200" kern="100" dirty="0">
                <a:latin typeface="+mn-ea"/>
                <a:cs typeface="Times New Roman" panose="02020603050405020304" pitchFamily="18" charset="0"/>
              </a:rPr>
              <a:t>号による影響も踏まえ、事業所等においては衛生物品の確保や</a:t>
            </a:r>
            <a:endParaRPr lang="en-US" altLang="ja-JP" sz="1200" kern="100" dirty="0">
              <a:latin typeface="+mn-ea"/>
              <a:cs typeface="Times New Roman" panose="02020603050405020304" pitchFamily="18" charset="0"/>
            </a:endParaRPr>
          </a:p>
          <a:p>
            <a:pPr indent="138219" algn="just"/>
            <a:r>
              <a:rPr lang="ja-JP" altLang="en-US" sz="1200" kern="100" dirty="0">
                <a:latin typeface="+mn-ea"/>
                <a:cs typeface="Times New Roman" panose="02020603050405020304" pitchFamily="18" charset="0"/>
              </a:rPr>
              <a:t>　停電時の対応などについても、鹿児島市のホームページ又は厚生労働省ホームページにある</a:t>
            </a:r>
            <a:endParaRPr lang="en-US" altLang="ja-JP" sz="1200" kern="100" dirty="0">
              <a:latin typeface="+mn-ea"/>
              <a:cs typeface="Times New Roman" panose="02020603050405020304" pitchFamily="18" charset="0"/>
            </a:endParaRPr>
          </a:p>
          <a:p>
            <a:pPr indent="138219" algn="just"/>
            <a:r>
              <a:rPr lang="ja-JP" altLang="en-US" sz="1200" kern="100" dirty="0">
                <a:latin typeface="+mn-ea"/>
                <a:cs typeface="Times New Roman" panose="02020603050405020304" pitchFamily="18" charset="0"/>
              </a:rPr>
              <a:t>　「障害福祉サービス事業所等における自然災害発生時の業務継続ガイドライン」をご参照の上、</a:t>
            </a:r>
            <a:endParaRPr lang="en-US" altLang="ja-JP" sz="1200" kern="100" dirty="0">
              <a:latin typeface="+mn-ea"/>
              <a:cs typeface="Times New Roman" panose="02020603050405020304" pitchFamily="18" charset="0"/>
            </a:endParaRPr>
          </a:p>
          <a:p>
            <a:pPr indent="138219" algn="just"/>
            <a:r>
              <a:rPr lang="ja-JP" altLang="en-US" sz="1200" kern="100" dirty="0">
                <a:latin typeface="+mn-ea"/>
                <a:cs typeface="Times New Roman" panose="02020603050405020304" pitchFamily="18" charset="0"/>
              </a:rPr>
              <a:t>　業務継続計画の作成は勿論のこと、サービスを継続的に提供できる体制の構築をお願いいたします。</a:t>
            </a:r>
            <a:endParaRPr lang="en-US" altLang="ja-JP" sz="1200" kern="100" dirty="0">
              <a:latin typeface="+mn-ea"/>
              <a:cs typeface="Times New Roman" panose="02020603050405020304" pitchFamily="18" charset="0"/>
            </a:endParaRPr>
          </a:p>
          <a:p>
            <a:pPr indent="138219" algn="just"/>
            <a:endParaRPr lang="en-US" altLang="ja-JP" sz="1200" kern="100" dirty="0">
              <a:latin typeface="+mn-ea"/>
              <a:cs typeface="Times New Roman" panose="02020603050405020304" pitchFamily="18" charset="0"/>
            </a:endParaRPr>
          </a:p>
          <a:p>
            <a:pPr indent="138219" algn="just"/>
            <a:r>
              <a:rPr lang="ja-JP" altLang="ja-JP" sz="1200" kern="100" dirty="0">
                <a:latin typeface="+mn-ea"/>
                <a:cs typeface="Times New Roman" panose="02020603050405020304" pitchFamily="18" charset="0"/>
              </a:rPr>
              <a:t>【参考】</a:t>
            </a:r>
            <a:r>
              <a:rPr lang="ja-JP" altLang="en-US" sz="1200" kern="100" dirty="0">
                <a:latin typeface="+mn-ea"/>
                <a:cs typeface="Times New Roman" panose="02020603050405020304" pitchFamily="18" charset="0"/>
              </a:rPr>
              <a:t>厚生労働省ホームページ</a:t>
            </a:r>
            <a:endParaRPr lang="ja-JP" altLang="ja-JP" sz="1200" kern="100" dirty="0">
              <a:latin typeface="+mn-ea"/>
              <a:cs typeface="Times New Roman" panose="02020603050405020304" pitchFamily="18" charset="0"/>
            </a:endParaRPr>
          </a:p>
          <a:p>
            <a:pPr marL="276440" indent="-138219" algn="just"/>
            <a:r>
              <a:rPr lang="ja-JP" altLang="en-US" sz="1200" kern="100" dirty="0">
                <a:latin typeface="+mn-ea"/>
                <a:cs typeface="Times New Roman" panose="02020603050405020304" pitchFamily="18" charset="0"/>
              </a:rPr>
              <a:t>　・感染対策マニュアル・業務継続ガイドライン等</a:t>
            </a:r>
            <a:endParaRPr lang="ja-JP" altLang="ja-JP" sz="1200" kern="100" dirty="0">
              <a:latin typeface="+mn-ea"/>
              <a:cs typeface="Times New Roman" panose="02020603050405020304" pitchFamily="18" charset="0"/>
            </a:endParaRPr>
          </a:p>
          <a:p>
            <a:pPr marL="276440" indent="-138219" algn="just"/>
            <a:r>
              <a:rPr lang="ja-JP" altLang="ja-JP" sz="1200" kern="100" dirty="0">
                <a:latin typeface="+mn-ea"/>
                <a:cs typeface="Times New Roman" panose="02020603050405020304" pitchFamily="18" charset="0"/>
              </a:rPr>
              <a:t>　　</a:t>
            </a:r>
            <a:r>
              <a:rPr lang="en-US" altLang="ja-JP" sz="1200" kern="100" dirty="0">
                <a:latin typeface="+mn-ea"/>
                <a:cs typeface="Times New Roman" panose="02020603050405020304" pitchFamily="18" charset="0"/>
              </a:rPr>
              <a:t>https://www.mhlw.go.jp/stf/newpage_15758.html</a:t>
            </a:r>
          </a:p>
          <a:p>
            <a:pPr marL="276440" indent="-138219" algn="just"/>
            <a:r>
              <a:rPr lang="ja-JP" altLang="en-US" sz="1200" kern="100" dirty="0">
                <a:latin typeface="+mn-ea"/>
                <a:cs typeface="Times New Roman" panose="02020603050405020304" pitchFamily="18" charset="0"/>
              </a:rPr>
              <a:t>　・障害福祉サービス事業所等における自然災害発生時の業務継続ガイドライン</a:t>
            </a:r>
            <a:endParaRPr lang="ja-JP" altLang="ja-JP" sz="1200" kern="100" dirty="0">
              <a:latin typeface="+mn-ea"/>
              <a:cs typeface="Times New Roman" panose="02020603050405020304" pitchFamily="18" charset="0"/>
            </a:endParaRPr>
          </a:p>
          <a:p>
            <a:pPr marL="276440" indent="-138219" algn="just"/>
            <a:r>
              <a:rPr lang="ja-JP" altLang="ja-JP" sz="1200" kern="100" dirty="0">
                <a:latin typeface="+mn-ea"/>
                <a:cs typeface="Times New Roman" panose="02020603050405020304" pitchFamily="18" charset="0"/>
              </a:rPr>
              <a:t>　　</a:t>
            </a:r>
            <a:r>
              <a:rPr lang="en-US" altLang="ja-JP" sz="1200" kern="100" dirty="0">
                <a:latin typeface="+mn-ea"/>
                <a:cs typeface="Times New Roman" panose="02020603050405020304" pitchFamily="18" charset="0"/>
              </a:rPr>
              <a:t>https://www.mhlw.go.jp/content/12200000/000756659.pdf</a:t>
            </a:r>
            <a:endParaRPr lang="ja-JP" altLang="ja-JP" sz="1200" kern="100" dirty="0">
              <a:latin typeface="+mn-ea"/>
              <a:cs typeface="Times New Roman" panose="02020603050405020304" pitchFamily="18" charset="0"/>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46</a:t>
            </a:fld>
            <a:endParaRPr lang="ja-JP" altLang="en-US">
              <a:solidFill>
                <a:prstClr val="black"/>
              </a:solidFill>
            </a:endParaRPr>
          </a:p>
        </p:txBody>
      </p:sp>
      <p:sp>
        <p:nvSpPr>
          <p:cNvPr id="5" name="フッター プレースホルダー 4"/>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276765585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次に、要配慮者利用施設での避難確保計画及び避難訓練の実施について説明します。</a:t>
            </a:r>
          </a:p>
          <a:p>
            <a:endParaRPr lang="ja-JP" altLang="en-US" sz="1200" dirty="0"/>
          </a:p>
          <a:p>
            <a:r>
              <a:rPr lang="ja-JP" altLang="en-US" sz="1200" dirty="0"/>
              <a:t>平成２９年の水防法等の改正により、浸水想定区域や土砂災害警戒区域内の</a:t>
            </a:r>
          </a:p>
          <a:p>
            <a:r>
              <a:rPr lang="ja-JP" altLang="en-US" sz="1200" dirty="0"/>
              <a:t>要配慮者利用施設の管理者等は、避難確保計画の作成及び避難訓練の実施が</a:t>
            </a:r>
            <a:endParaRPr lang="en-US" altLang="ja-JP" sz="1200" dirty="0"/>
          </a:p>
          <a:p>
            <a:r>
              <a:rPr lang="ja-JP" altLang="en-US" sz="1200" dirty="0"/>
              <a:t>義務付けらました。</a:t>
            </a:r>
          </a:p>
          <a:p>
            <a:endParaRPr lang="ja-JP" altLang="en-US" sz="1200" dirty="0"/>
          </a:p>
          <a:p>
            <a:r>
              <a:rPr lang="ja-JP" altLang="en-US" sz="1200" dirty="0"/>
              <a:t>各事業所において、浸水想定区域や土砂災害警戒区域内であるかを</a:t>
            </a:r>
          </a:p>
          <a:p>
            <a:r>
              <a:rPr lang="ja-JP" altLang="en-US" sz="1200" dirty="0"/>
              <a:t>「かごしまｉマップ」でご確認ください。</a:t>
            </a:r>
            <a:endParaRPr lang="en-US" altLang="ja-JP" sz="1200" dirty="0"/>
          </a:p>
          <a:p>
            <a:r>
              <a:rPr lang="ja-JP" altLang="en-US" sz="1200" dirty="0"/>
              <a:t>それらの区域内であれば、本市ホームページに避難確保計画作成の手引き及び様式が</a:t>
            </a:r>
            <a:endParaRPr lang="en-US" altLang="ja-JP" sz="1200" dirty="0"/>
          </a:p>
          <a:p>
            <a:r>
              <a:rPr lang="ja-JP" altLang="en-US" sz="1200" dirty="0"/>
              <a:t>掲載されていますので、速やかに作成のうえ障害福祉課へ提出してください。</a:t>
            </a:r>
            <a:endParaRPr lang="en-US" altLang="ja-JP" sz="1200" dirty="0"/>
          </a:p>
          <a:p>
            <a:r>
              <a:rPr lang="ja-JP" altLang="en-US" sz="1200" dirty="0"/>
              <a:t>すでに作成・提出済の事業所におかれましては、内容に変更がないかご確認ください。</a:t>
            </a:r>
          </a:p>
          <a:p>
            <a:endParaRPr lang="ja-JP" altLang="en-US" sz="1200" dirty="0"/>
          </a:p>
          <a:p>
            <a:r>
              <a:rPr lang="ja-JP" altLang="en-US" sz="1200" dirty="0"/>
              <a:t>また、年１回以上の避難訓練が義務付けられました。避難訓練を実施した場合は、</a:t>
            </a:r>
            <a:endParaRPr lang="en-US" altLang="ja-JP" sz="1200" dirty="0"/>
          </a:p>
          <a:p>
            <a:r>
              <a:rPr lang="ja-JP" altLang="en-US" sz="1200" dirty="0"/>
              <a:t>訓練実施結果報告書を提出してください。</a:t>
            </a:r>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47</a:t>
            </a:fld>
            <a:endParaRPr lang="ja-JP" altLang="en-US">
              <a:solidFill>
                <a:prstClr val="black"/>
              </a:solidFill>
            </a:endParaRPr>
          </a:p>
        </p:txBody>
      </p:sp>
      <p:sp>
        <p:nvSpPr>
          <p:cNvPr id="5" name="フッター プレースホルダー 4"/>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178914320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今年度、本市の障害福祉サービス事業所に対して、</a:t>
            </a:r>
            <a:endParaRPr kumimoji="1" lang="en-US" altLang="ja-JP" dirty="0"/>
          </a:p>
          <a:p>
            <a:r>
              <a:rPr lang="ja-JP" altLang="ja-JP" sz="1200" dirty="0">
                <a:latin typeface="+mn-ea"/>
                <a:cs typeface="ＭＳ Ｐゴシック" panose="020B0600070205080204" pitchFamily="50" charset="-128"/>
              </a:rPr>
              <a:t>職員による虐待や報酬を不正に請求するなどの事由により行政処分を行ったところです。</a:t>
            </a:r>
            <a:br>
              <a:rPr lang="en-US" altLang="ja-JP" sz="1200" dirty="0">
                <a:latin typeface="+mn-ea"/>
                <a:cs typeface="ＭＳ Ｐゴシック" panose="020B0600070205080204" pitchFamily="50" charset="-128"/>
              </a:rPr>
            </a:br>
            <a:endParaRPr lang="en-US" altLang="ja-JP" sz="1200" dirty="0">
              <a:latin typeface="+mn-ea"/>
              <a:cs typeface="ＭＳ Ｐゴシック" panose="020B0600070205080204" pitchFamily="50" charset="-128"/>
            </a:endParaRPr>
          </a:p>
          <a:p>
            <a:r>
              <a:rPr lang="ja-JP" altLang="en-US" sz="1200" dirty="0">
                <a:solidFill>
                  <a:srgbClr val="000000"/>
                </a:solidFill>
                <a:latin typeface="+mn-ea"/>
              </a:rPr>
              <a:t>今回の事案は、障害者の尊厳を害するのみならず、制度全体の信頼を損なうもので到底許されるものではありません。 </a:t>
            </a:r>
          </a:p>
          <a:p>
            <a:endParaRPr lang="en-US" altLang="ja-JP" sz="1200" dirty="0">
              <a:solidFill>
                <a:srgbClr val="000000"/>
              </a:solidFill>
              <a:latin typeface="+mn-ea"/>
            </a:endParaRPr>
          </a:p>
          <a:p>
            <a:r>
              <a:rPr lang="ja-JP" altLang="en-US" sz="1200" dirty="0">
                <a:solidFill>
                  <a:srgbClr val="000000"/>
                </a:solidFill>
                <a:latin typeface="+mn-ea"/>
              </a:rPr>
              <a:t>事業所等におかれましては、国の基準省令やガイドライン等の遵守など適切な運営をお願いします。</a:t>
            </a:r>
            <a:endParaRPr lang="en-US" altLang="ja-JP" sz="1200" dirty="0">
              <a:latin typeface="+mn-ea"/>
              <a:cs typeface="ＭＳ Ｐゴシック" panose="020B060007020508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48</a:t>
            </a:fld>
            <a:endParaRPr lang="ja-JP" altLang="en-US">
              <a:solidFill>
                <a:prstClr val="black"/>
              </a:solidFill>
            </a:endParaRPr>
          </a:p>
        </p:txBody>
      </p:sp>
      <p:sp>
        <p:nvSpPr>
          <p:cNvPr id="5" name="フッター プレースホルダー 4"/>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285513841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フッター プレースホルダー 3"/>
          <p:cNvSpPr>
            <a:spLocks noGrp="1"/>
          </p:cNvSpPr>
          <p:nvPr>
            <p:ph type="ftr" sz="quarter" idx="4"/>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
        <p:nvSpPr>
          <p:cNvPr id="5" name="スライド番号プレースホルダー 4"/>
          <p:cNvSpPr>
            <a:spLocks noGrp="1"/>
          </p:cNvSpPr>
          <p:nvPr>
            <p:ph type="sldNum" sz="quarter" idx="5"/>
          </p:nvPr>
        </p:nvSpPr>
        <p:spPr/>
        <p:txBody>
          <a:bodyPr/>
          <a:lstStyle/>
          <a:p>
            <a:fld id="{E0865F56-9E28-40F7-BB34-D52E9ACC7998}" type="slidenum">
              <a:rPr kumimoji="1" lang="ja-JP" altLang="en-US" smtClean="0"/>
              <a:t>49</a:t>
            </a:fld>
            <a:endParaRPr kumimoji="1" lang="ja-JP" altLang="en-US"/>
          </a:p>
        </p:txBody>
      </p:sp>
    </p:spTree>
    <p:extLst>
      <p:ext uri="{BB962C8B-B14F-4D97-AF65-F5344CB8AC3E}">
        <p14:creationId xmlns:p14="http://schemas.microsoft.com/office/powerpoint/2010/main" val="3760669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定員超過について、厚生労働省へ照会した結果、</a:t>
            </a:r>
            <a:endParaRPr lang="en-US" altLang="ja-JP" sz="1100" dirty="0"/>
          </a:p>
          <a:p>
            <a:pPr defTabSz="947958">
              <a:defRPr/>
            </a:pPr>
            <a:r>
              <a:rPr lang="ja-JP" altLang="en-US" sz="1100" dirty="0"/>
              <a:t>自治体において個々の事業所の状況を見たうえで、適正なサービス提供の確保について指導していくものとの回答でした。</a:t>
            </a:r>
            <a:endParaRPr lang="en-US" altLang="ja-JP" sz="1100" dirty="0"/>
          </a:p>
          <a:p>
            <a:pPr defTabSz="947958">
              <a:defRPr/>
            </a:pPr>
            <a:endParaRPr lang="en-US" altLang="ja-JP" sz="1100" dirty="0"/>
          </a:p>
          <a:p>
            <a:pPr defTabSz="947958">
              <a:defRPr/>
            </a:pPr>
            <a:r>
              <a:rPr lang="ja-JP" altLang="en-US" sz="1100" dirty="0"/>
              <a:t>厚生労働省からの回答を踏まえ、鹿児島市では、</a:t>
            </a:r>
            <a:endParaRPr lang="en-US" altLang="ja-JP" sz="1100" dirty="0"/>
          </a:p>
          <a:p>
            <a:pPr defTabSz="947958">
              <a:defRPr/>
            </a:pPr>
            <a:r>
              <a:rPr lang="ja-JP" altLang="en-US" sz="1100" dirty="0"/>
              <a:t>１年間の平均で見て、定員超過になっている場合など、慢性的に定員を超過している状況等については、指導することとしています。</a:t>
            </a:r>
            <a:endParaRPr lang="en-US" altLang="ja-JP" sz="1100" dirty="0"/>
          </a:p>
          <a:p>
            <a:pPr defTabSz="947958">
              <a:defRPr/>
            </a:pPr>
            <a:r>
              <a:rPr lang="ja-JP" altLang="en-US" sz="1100" dirty="0"/>
              <a:t>　　</a:t>
            </a:r>
            <a:r>
              <a:rPr lang="en-US" altLang="ja-JP" sz="1100" dirty="0"/>
              <a:t>※</a:t>
            </a:r>
            <a:r>
              <a:rPr lang="ja-JP" altLang="en-US" sz="1100" dirty="0"/>
              <a:t>実態に合った定員への見直し（運営規程に定める定員、それに見合う人員、発達支援室の広さの確保）　等</a:t>
            </a:r>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5</a:t>
            </a:fld>
            <a:endParaRPr lang="ja-JP" altLang="en-US">
              <a:solidFill>
                <a:prstClr val="black"/>
              </a:solidFill>
            </a:endParaRPr>
          </a:p>
        </p:txBody>
      </p:sp>
      <p:sp>
        <p:nvSpPr>
          <p:cNvPr id="6" name="フッター プレースホルダー 5"/>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2348829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次に、鹿児島市指定通所支援の事業等の人員、設備及び運営の基準に関する条例について説明します。</a:t>
            </a:r>
          </a:p>
          <a:p>
            <a:endParaRPr lang="ja-JP" altLang="en-US" sz="1100" dirty="0"/>
          </a:p>
          <a:p>
            <a:r>
              <a:rPr lang="ja-JP" altLang="en-US" sz="1100" dirty="0"/>
              <a:t>平成３１年４月から、放課後等デイサービスなど指定通所支援事業の指定等に関する権限が、都道府県から中核市へ権限移譲されたことから条例を制定しました。</a:t>
            </a:r>
            <a:endParaRPr lang="en-US" altLang="ja-JP" sz="1100" dirty="0"/>
          </a:p>
          <a:p>
            <a:endParaRPr lang="en-US" altLang="ja-JP" sz="1100" dirty="0"/>
          </a:p>
          <a:p>
            <a:r>
              <a:rPr lang="ja-JP" altLang="en-US" sz="1100" dirty="0"/>
              <a:t>国の基準と同様に規定していますが、第４０条の非常災害対策については、本市独自の規定事項で、「施設の立地環境に応じて、非常災害に対する個別計画を策定する」としています。</a:t>
            </a:r>
            <a:endParaRPr lang="en-US" altLang="ja-JP" sz="1100" dirty="0"/>
          </a:p>
          <a:p>
            <a:endParaRPr lang="en-US" altLang="ja-JP" sz="1500" dirty="0"/>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6</a:t>
            </a:fld>
            <a:endParaRPr lang="ja-JP" altLang="en-US">
              <a:solidFill>
                <a:prstClr val="black"/>
              </a:solidFill>
            </a:endParaRPr>
          </a:p>
        </p:txBody>
      </p:sp>
      <p:sp>
        <p:nvSpPr>
          <p:cNvPr id="6" name="フッター プレースホルダー 5"/>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1078558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次に、情報共有の徹底・適切な対応について説明します。</a:t>
            </a:r>
          </a:p>
          <a:p>
            <a:endParaRPr lang="ja-JP" altLang="en-US" sz="1100" dirty="0"/>
          </a:p>
          <a:p>
            <a:r>
              <a:rPr lang="ja-JP" altLang="en-US" sz="1100" dirty="0"/>
              <a:t>過去の実地指導での指摘内容や毎月請求の際に</a:t>
            </a:r>
            <a:endParaRPr lang="en-US" altLang="ja-JP" sz="1100" dirty="0"/>
          </a:p>
          <a:p>
            <a:r>
              <a:rPr lang="ja-JP" altLang="en-US" sz="1100" dirty="0"/>
              <a:t>エラーが出る例を見ると、変更届出が提出されていない</a:t>
            </a:r>
            <a:endParaRPr lang="en-US" altLang="ja-JP" sz="1100" dirty="0"/>
          </a:p>
          <a:p>
            <a:r>
              <a:rPr lang="ja-JP" altLang="en-US" sz="1100" dirty="0"/>
              <a:t>内容の請求がされていたり、届けられている人員基準を</a:t>
            </a:r>
            <a:endParaRPr lang="en-US" altLang="ja-JP" sz="1100" dirty="0"/>
          </a:p>
          <a:p>
            <a:r>
              <a:rPr lang="ja-JP" altLang="en-US" sz="1100" dirty="0"/>
              <a:t>満たしていない例などが見られました。</a:t>
            </a:r>
          </a:p>
          <a:p>
            <a:endParaRPr lang="ja-JP" altLang="en-US" sz="1100" dirty="0"/>
          </a:p>
          <a:p>
            <a:r>
              <a:rPr lang="ja-JP" altLang="en-US" sz="1100" dirty="0"/>
              <a:t>そこで今一度、各事業所におかれましては、</a:t>
            </a:r>
          </a:p>
          <a:p>
            <a:r>
              <a:rPr lang="ja-JP" altLang="en-US" sz="1100" dirty="0"/>
              <a:t>運営規程、指定申請や指定内容変更届の際に添付する付表、重要事項説明書などの</a:t>
            </a:r>
            <a:endParaRPr lang="en-US" altLang="ja-JP" sz="1100" dirty="0"/>
          </a:p>
          <a:p>
            <a:r>
              <a:rPr lang="ja-JP" altLang="en-US" sz="1100" dirty="0"/>
              <a:t>基本的な情報について、変更届出等適切な事務処理が</a:t>
            </a:r>
            <a:endParaRPr lang="en-US" altLang="ja-JP" sz="1100" dirty="0"/>
          </a:p>
          <a:p>
            <a:r>
              <a:rPr lang="ja-JP" altLang="en-US" sz="1100" dirty="0"/>
              <a:t>されているかをご確認いただくとともに、</a:t>
            </a:r>
          </a:p>
          <a:p>
            <a:r>
              <a:rPr lang="ja-JP" altLang="en-US" sz="1100" dirty="0"/>
              <a:t>事業所内の従業員での情報共有についてお願いします。</a:t>
            </a:r>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7</a:t>
            </a:fld>
            <a:endParaRPr lang="ja-JP" altLang="en-US">
              <a:solidFill>
                <a:prstClr val="black"/>
              </a:solidFill>
            </a:endParaRPr>
          </a:p>
        </p:txBody>
      </p:sp>
      <p:sp>
        <p:nvSpPr>
          <p:cNvPr id="5" name="フッター プレースホルダー 4"/>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255313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47958">
              <a:defRPr/>
            </a:pPr>
            <a:r>
              <a:rPr lang="ja-JP" altLang="en-US" sz="1100" dirty="0"/>
              <a:t>次に、夢すこやかファイルの活用について説明します。</a:t>
            </a:r>
          </a:p>
          <a:p>
            <a:endParaRPr lang="ja-JP" altLang="en-US" sz="1100" dirty="0"/>
          </a:p>
          <a:p>
            <a:r>
              <a:rPr lang="ja-JP" altLang="en-US" sz="1100" dirty="0"/>
              <a:t>夢すこやかファイルは、保護者と関係機関等が連携を図りながら、</a:t>
            </a:r>
          </a:p>
          <a:p>
            <a:r>
              <a:rPr lang="ja-JP" altLang="en-US" sz="1100" dirty="0"/>
              <a:t>子どもの成長を記録し、就学前から就学中、卒業後も</a:t>
            </a:r>
          </a:p>
          <a:p>
            <a:r>
              <a:rPr lang="ja-JP" altLang="en-US" sz="1100" dirty="0"/>
              <a:t>一貫した支援を行えるようにしていくためのファイルです。</a:t>
            </a:r>
          </a:p>
          <a:p>
            <a:r>
              <a:rPr lang="ja-JP" altLang="en-US" sz="1100" dirty="0"/>
              <a:t>鹿児島市のホームページからダウンロードすることができます。</a:t>
            </a:r>
          </a:p>
          <a:p>
            <a:r>
              <a:rPr lang="ja-JP" altLang="en-US" sz="1100" dirty="0"/>
              <a:t>（紙冊子の無料配布は行っておりません。）</a:t>
            </a:r>
          </a:p>
          <a:p>
            <a:endParaRPr lang="ja-JP" altLang="en-US" sz="1100" dirty="0"/>
          </a:p>
          <a:p>
            <a:r>
              <a:rPr lang="ja-JP" altLang="en-US" sz="1100" dirty="0"/>
              <a:t>障害の特性については、利用者との面談だけでは把握できない部分も</a:t>
            </a:r>
          </a:p>
          <a:p>
            <a:r>
              <a:rPr lang="ja-JP" altLang="en-US" sz="1100" dirty="0"/>
              <a:t>多いことから、継続的で一貫した支援が行えるよう、</a:t>
            </a:r>
          </a:p>
          <a:p>
            <a:r>
              <a:rPr lang="ja-JP" altLang="en-US" sz="1100" dirty="0"/>
              <a:t>是非、事業所においてもご活用ください。</a:t>
            </a:r>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8</a:t>
            </a:fld>
            <a:endParaRPr lang="ja-JP" altLang="en-US">
              <a:solidFill>
                <a:prstClr val="black"/>
              </a:solidFill>
            </a:endParaRPr>
          </a:p>
        </p:txBody>
      </p:sp>
      <p:sp>
        <p:nvSpPr>
          <p:cNvPr id="6" name="フッター プレースホルダー 5"/>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2532677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次に、人員基準等の毎月の確認について説明します。</a:t>
            </a:r>
            <a:endParaRPr lang="en-US" altLang="ja-JP" sz="1100" dirty="0"/>
          </a:p>
          <a:p>
            <a:endParaRPr lang="en-US" altLang="ja-JP" sz="1100" dirty="0"/>
          </a:p>
          <a:p>
            <a:r>
              <a:rPr lang="ja-JP" altLang="en-US" sz="1100" dirty="0"/>
              <a:t>基本報酬や加算算定の基礎となる人員配置等については、</a:t>
            </a:r>
          </a:p>
          <a:p>
            <a:r>
              <a:rPr lang="ja-JP" altLang="en-US" sz="1100" dirty="0"/>
              <a:t>体制等状況や勤務形態一覧表などを基に</a:t>
            </a:r>
          </a:p>
          <a:p>
            <a:r>
              <a:rPr lang="ja-JP" altLang="en-US" sz="1100" dirty="0"/>
              <a:t>基準や加算要件を満たしているか毎月確認を行ってください。</a:t>
            </a:r>
            <a:endParaRPr lang="en-US" altLang="ja-JP" sz="1100" dirty="0"/>
          </a:p>
          <a:p>
            <a:endParaRPr lang="en-US" altLang="ja-JP" sz="1100" dirty="0"/>
          </a:p>
          <a:p>
            <a:r>
              <a:rPr lang="ja-JP" altLang="en-US" sz="1100" dirty="0"/>
              <a:t>また、医療的ケア区分に応じた基本報酬を算定する事業所は、</a:t>
            </a:r>
            <a:endParaRPr lang="en-US" altLang="ja-JP" sz="1100" dirty="0"/>
          </a:p>
          <a:p>
            <a:r>
              <a:rPr lang="ja-JP" altLang="en-US" sz="1100" dirty="0"/>
              <a:t>上記①に加えて、報酬算定区分に関する届出書の別添を</a:t>
            </a:r>
            <a:endParaRPr lang="en-US" altLang="ja-JP" sz="1100" dirty="0"/>
          </a:p>
          <a:p>
            <a:r>
              <a:rPr lang="ja-JP" altLang="en-US" sz="1100" dirty="0"/>
              <a:t>基に加算要件を満たしているか毎月確認を行ってください。</a:t>
            </a:r>
          </a:p>
          <a:p>
            <a:endParaRPr lang="ja-JP" altLang="en-US" sz="1100" dirty="0"/>
          </a:p>
          <a:p>
            <a:endParaRPr lang="ja-JP" altLang="en-US" sz="1500" dirty="0"/>
          </a:p>
        </p:txBody>
      </p:sp>
      <p:sp>
        <p:nvSpPr>
          <p:cNvPr id="4" name="スライド番号プレースホルダー 3"/>
          <p:cNvSpPr>
            <a:spLocks noGrp="1"/>
          </p:cNvSpPr>
          <p:nvPr>
            <p:ph type="sldNum" sz="quarter" idx="10"/>
          </p:nvPr>
        </p:nvSpPr>
        <p:spPr/>
        <p:txBody>
          <a:bodyPr/>
          <a:lstStyle/>
          <a:p>
            <a:fld id="{B143584D-A7E2-43D6-905A-580B331C7D4C}" type="slidenum">
              <a:rPr lang="ja-JP" altLang="en-US" smtClean="0">
                <a:solidFill>
                  <a:prstClr val="black"/>
                </a:solidFill>
              </a:rPr>
              <a:pPr/>
              <a:t>9</a:t>
            </a:fld>
            <a:endParaRPr lang="ja-JP" altLang="en-US">
              <a:solidFill>
                <a:prstClr val="black"/>
              </a:solidFill>
            </a:endParaRPr>
          </a:p>
        </p:txBody>
      </p:sp>
      <p:sp>
        <p:nvSpPr>
          <p:cNvPr id="5" name="フッター プレースホルダー 4"/>
          <p:cNvSpPr>
            <a:spLocks noGrp="1"/>
          </p:cNvSpPr>
          <p:nvPr>
            <p:ph type="ftr" sz="quarter" idx="12"/>
          </p:nvPr>
        </p:nvSpPr>
        <p:spPr/>
        <p:txBody>
          <a:bodyPr/>
          <a:lstStyle/>
          <a:p>
            <a:r>
              <a:rPr kumimoji="1" lang="zh-TW" altLang="en-US"/>
              <a:t>令和</a:t>
            </a:r>
            <a:r>
              <a:rPr kumimoji="1" lang="en-US" altLang="zh-TW"/>
              <a:t>6</a:t>
            </a:r>
            <a:r>
              <a:rPr kumimoji="1" lang="zh-TW" altLang="en-US"/>
              <a:t>年度集団指導（障害児通所支援）</a:t>
            </a:r>
            <a:endParaRPr kumimoji="1" lang="ja-JP" altLang="en-US"/>
          </a:p>
        </p:txBody>
      </p:sp>
    </p:spTree>
    <p:extLst>
      <p:ext uri="{BB962C8B-B14F-4D97-AF65-F5344CB8AC3E}">
        <p14:creationId xmlns:p14="http://schemas.microsoft.com/office/powerpoint/2010/main" val="1969474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83E4D08-1366-42E7-9B01-EFDFC2F8A564}" type="datetime1">
              <a:rPr lang="ja-JP" altLang="en-US" smtClean="0">
                <a:solidFill>
                  <a:prstClr val="black">
                    <a:tint val="75000"/>
                  </a:prstClr>
                </a:solidFill>
              </a:rPr>
              <a:t>2024/9/17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91244B0-13D8-45E2-A34F-94B284C3140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02959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57DA0B4-D50E-44B3-B960-2E36FCCF3A6D}" type="datetime1">
              <a:rPr lang="ja-JP" altLang="en-US" smtClean="0">
                <a:solidFill>
                  <a:prstClr val="black">
                    <a:tint val="75000"/>
                  </a:prstClr>
                </a:solidFill>
              </a:rPr>
              <a:t>2024/9/17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91244B0-13D8-45E2-A34F-94B284C3140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14509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724210A-3625-458A-A206-A367210B8125}" type="datetime1">
              <a:rPr lang="ja-JP" altLang="en-US" smtClean="0">
                <a:solidFill>
                  <a:prstClr val="black">
                    <a:tint val="75000"/>
                  </a:prstClr>
                </a:solidFill>
              </a:rPr>
              <a:t>2024/9/17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91244B0-13D8-45E2-A34F-94B284C3140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5917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BFCBA8-0F65-432A-91F9-5508FC0D3521}" type="datetime1">
              <a:rPr lang="ja-JP" altLang="en-US" smtClean="0">
                <a:solidFill>
                  <a:prstClr val="black">
                    <a:tint val="75000"/>
                  </a:prstClr>
                </a:solidFill>
              </a:rPr>
              <a:t>2024/9/17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91244B0-13D8-45E2-A34F-94B284C3140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56947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C155C63-471F-4B9D-962F-532200593F0B}" type="datetime1">
              <a:rPr lang="ja-JP" altLang="en-US" smtClean="0">
                <a:solidFill>
                  <a:prstClr val="black">
                    <a:tint val="75000"/>
                  </a:prstClr>
                </a:solidFill>
              </a:rPr>
              <a:t>2024/9/17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91244B0-13D8-45E2-A34F-94B284C3140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27626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C4969DE-2E57-4ECF-A1DF-6A3067C32EAB}" type="datetime1">
              <a:rPr lang="ja-JP" altLang="en-US" smtClean="0">
                <a:solidFill>
                  <a:prstClr val="black">
                    <a:tint val="75000"/>
                  </a:prstClr>
                </a:solidFill>
              </a:rPr>
              <a:t>2024/9/17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A91244B0-13D8-45E2-A34F-94B284C3140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18917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36959E1-6DAE-4721-B70C-0C9F13339212}" type="datetime1">
              <a:rPr lang="ja-JP" altLang="en-US" smtClean="0">
                <a:solidFill>
                  <a:prstClr val="black">
                    <a:tint val="75000"/>
                  </a:prstClr>
                </a:solidFill>
              </a:rPr>
              <a:t>2024/9/17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A91244B0-13D8-45E2-A34F-94B284C3140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872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4A56539-00CA-4B60-A697-1343C9857057}" type="datetime1">
              <a:rPr lang="ja-JP" altLang="en-US" smtClean="0">
                <a:solidFill>
                  <a:prstClr val="black">
                    <a:tint val="75000"/>
                  </a:prstClr>
                </a:solidFill>
              </a:rPr>
              <a:t>2024/9/17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A91244B0-13D8-45E2-A34F-94B284C3140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29775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0E6D421-FADE-46D1-B8FD-DDBC3B233E2A}" type="datetime1">
              <a:rPr lang="ja-JP" altLang="en-US" smtClean="0">
                <a:solidFill>
                  <a:prstClr val="black">
                    <a:tint val="75000"/>
                  </a:prstClr>
                </a:solidFill>
              </a:rPr>
              <a:t>2024/9/17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49257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E53EAAC-E07D-4A38-BEBD-0C5F986EB6A9}" type="datetime1">
              <a:rPr lang="ja-JP" altLang="en-US" smtClean="0">
                <a:solidFill>
                  <a:prstClr val="black">
                    <a:tint val="75000"/>
                  </a:prstClr>
                </a:solidFill>
              </a:rPr>
              <a:t>2024/9/17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A91244B0-13D8-45E2-A34F-94B284C3140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43953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58C0294-54E7-4086-A563-8A50AC9BD855}" type="datetime1">
              <a:rPr lang="ja-JP" altLang="en-US" smtClean="0">
                <a:solidFill>
                  <a:prstClr val="black">
                    <a:tint val="75000"/>
                  </a:prstClr>
                </a:solidFill>
              </a:rPr>
              <a:t>2024/9/17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A91244B0-13D8-45E2-A34F-94B284C3140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54512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3F4502-201F-4FA6-9F96-A280314C8B8C}" type="datetime1">
              <a:rPr lang="ja-JP" altLang="en-US" smtClean="0">
                <a:solidFill>
                  <a:prstClr val="black">
                    <a:tint val="75000"/>
                  </a:prstClr>
                </a:solidFill>
              </a:rPr>
              <a:t>2024/9/17</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1244B0-13D8-45E2-A34F-94B284C3140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86600248"/>
      </p:ext>
    </p:extLst>
  </p:cSld>
  <p:clrMap bg1="lt1" tx1="dk1" bg2="lt2" tx2="dk2" accent1="accent1" accent2="accent2" accent3="accent3" accent4="accent4" accent5="accent5" accent6="accent6" hlink="hlink" folHlink="folHlink"/>
  <p:sldLayoutIdLst>
    <p:sldLayoutId id="2147485041" r:id="rId1"/>
    <p:sldLayoutId id="2147485042" r:id="rId2"/>
    <p:sldLayoutId id="2147485043" r:id="rId3"/>
    <p:sldLayoutId id="2147485044" r:id="rId4"/>
    <p:sldLayoutId id="2147485045" r:id="rId5"/>
    <p:sldLayoutId id="2147485046" r:id="rId6"/>
    <p:sldLayoutId id="2147485047" r:id="rId7"/>
    <p:sldLayoutId id="2147485048" r:id="rId8"/>
    <p:sldLayoutId id="2147485049" r:id="rId9"/>
    <p:sldLayoutId id="2147485050" r:id="rId10"/>
    <p:sldLayoutId id="214748505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fa.go.jp/policies/shougaijishien/shisaku/hoshukaitei"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7" y="208660"/>
            <a:ext cx="7772400" cy="832818"/>
          </a:xfrm>
          <a:solidFill>
            <a:schemeClr val="accent1"/>
          </a:solidFill>
        </p:spPr>
        <p:style>
          <a:lnRef idx="1">
            <a:schemeClr val="accent1"/>
          </a:lnRef>
          <a:fillRef idx="3">
            <a:schemeClr val="accent1"/>
          </a:fillRef>
          <a:effectRef idx="2">
            <a:schemeClr val="accent1"/>
          </a:effectRef>
          <a:fontRef idx="minor">
            <a:schemeClr val="lt1"/>
          </a:fontRef>
        </p:style>
        <p:txBody>
          <a:bodyPr>
            <a:noAutofit/>
          </a:bodyPr>
          <a:lstStyle/>
          <a:p>
            <a:pPr algn="l"/>
            <a:r>
              <a:rPr lang="ja-JP" altLang="en-US" sz="2800" dirty="0"/>
              <a:t>令和６年度</a:t>
            </a:r>
            <a:br>
              <a:rPr kumimoji="1" lang="en-US" altLang="ja-JP" sz="2800" dirty="0"/>
            </a:br>
            <a:r>
              <a:rPr lang="ja-JP" altLang="en-US" sz="2800" dirty="0"/>
              <a:t>指定障害福祉サービス事業者等集団指導</a:t>
            </a:r>
            <a:endParaRPr kumimoji="1" lang="ja-JP" altLang="en-US" sz="2800" dirty="0"/>
          </a:p>
        </p:txBody>
      </p:sp>
      <p:sp>
        <p:nvSpPr>
          <p:cNvPr id="3" name="サブタイトル 2"/>
          <p:cNvSpPr>
            <a:spLocks noGrp="1"/>
          </p:cNvSpPr>
          <p:nvPr>
            <p:ph type="subTitle" idx="1"/>
          </p:nvPr>
        </p:nvSpPr>
        <p:spPr>
          <a:xfrm>
            <a:off x="612000" y="703878"/>
            <a:ext cx="7264105" cy="1177256"/>
          </a:xfrm>
        </p:spPr>
        <p:txBody>
          <a:bodyPr>
            <a:normAutofit/>
          </a:bodyPr>
          <a:lstStyle/>
          <a:p>
            <a:pPr>
              <a:spcBef>
                <a:spcPts val="0"/>
              </a:spcBef>
            </a:pPr>
            <a:endParaRPr kumimoji="1" lang="en-US" altLang="ja-JP" sz="2400" dirty="0">
              <a:solidFill>
                <a:schemeClr val="tx1"/>
              </a:solidFill>
            </a:endParaRPr>
          </a:p>
          <a:p>
            <a:pPr algn="l">
              <a:spcBef>
                <a:spcPts val="0"/>
              </a:spcBef>
            </a:pPr>
            <a:r>
              <a:rPr lang="ja-JP" altLang="en-US" sz="2400" dirty="0">
                <a:solidFill>
                  <a:schemeClr val="tx1"/>
                </a:solidFill>
              </a:rPr>
              <a:t>障害児通所支援</a:t>
            </a:r>
            <a:r>
              <a:rPr kumimoji="1" lang="ja-JP" altLang="en-US" sz="2400" dirty="0">
                <a:solidFill>
                  <a:schemeClr val="tx1"/>
                </a:solidFill>
              </a:rPr>
              <a:t>説明項目</a:t>
            </a:r>
          </a:p>
        </p:txBody>
      </p:sp>
      <p:sp>
        <p:nvSpPr>
          <p:cNvPr id="4" name="スライド番号プレースホルダー 3"/>
          <p:cNvSpPr>
            <a:spLocks noGrp="1"/>
          </p:cNvSpPr>
          <p:nvPr>
            <p:ph type="sldNum" sz="quarter" idx="12"/>
          </p:nvPr>
        </p:nvSpPr>
        <p:spPr/>
        <p:txBody>
          <a:bodyPr/>
          <a:lstStyle/>
          <a:p>
            <a:pPr>
              <a:defRPr/>
            </a:pPr>
            <a:fld id="{A91244B0-13D8-45E2-A34F-94B284C31408}" type="slidenum">
              <a:rPr lang="ja-JP" altLang="en-US" sz="1800" kern="0" smtClean="0">
                <a:solidFill>
                  <a:sysClr val="windowText" lastClr="000000"/>
                </a:solidFill>
              </a:rPr>
              <a:pPr>
                <a:defRPr/>
              </a:pPr>
              <a:t>1</a:t>
            </a:fld>
            <a:endParaRPr lang="ja-JP" altLang="en-US" sz="1800" kern="0" dirty="0">
              <a:solidFill>
                <a:sysClr val="windowText" lastClr="000000"/>
              </a:solidFill>
            </a:endParaRPr>
          </a:p>
        </p:txBody>
      </p:sp>
      <p:sp>
        <p:nvSpPr>
          <p:cNvPr id="5" name="サブタイトル 2"/>
          <p:cNvSpPr txBox="1">
            <a:spLocks/>
          </p:cNvSpPr>
          <p:nvPr/>
        </p:nvSpPr>
        <p:spPr>
          <a:xfrm>
            <a:off x="404111" y="6324442"/>
            <a:ext cx="7772401" cy="581319"/>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r"/>
            <a:r>
              <a:rPr lang="ja-JP" altLang="en-US" sz="2400" dirty="0">
                <a:solidFill>
                  <a:schemeClr val="tx1"/>
                </a:solidFill>
              </a:rPr>
              <a:t>障害福祉課障害施設係</a:t>
            </a:r>
            <a:endParaRPr lang="en-US" altLang="ja-JP" sz="2400" dirty="0">
              <a:solidFill>
                <a:schemeClr val="tx1"/>
              </a:solidFill>
            </a:endParaRPr>
          </a:p>
        </p:txBody>
      </p:sp>
      <p:graphicFrame>
        <p:nvGraphicFramePr>
          <p:cNvPr id="6" name="表 5"/>
          <p:cNvGraphicFramePr>
            <a:graphicFrameLocks noGrp="1" noChangeAspect="1"/>
          </p:cNvGraphicFramePr>
          <p:nvPr>
            <p:extLst>
              <p:ext uri="{D42A27DB-BD31-4B8C-83A1-F6EECF244321}">
                <p14:modId xmlns:p14="http://schemas.microsoft.com/office/powerpoint/2010/main" val="83270639"/>
              </p:ext>
            </p:extLst>
          </p:nvPr>
        </p:nvGraphicFramePr>
        <p:xfrm>
          <a:off x="612000" y="1536696"/>
          <a:ext cx="7821969" cy="4710635"/>
        </p:xfrm>
        <a:graphic>
          <a:graphicData uri="http://schemas.openxmlformats.org/drawingml/2006/table">
            <a:tbl>
              <a:tblPr firstRow="1" bandRow="1">
                <a:tableStyleId>{5C22544A-7EE6-4342-B048-85BDC9FD1C3A}</a:tableStyleId>
              </a:tblPr>
              <a:tblGrid>
                <a:gridCol w="3938002">
                  <a:extLst>
                    <a:ext uri="{9D8B030D-6E8A-4147-A177-3AD203B41FA5}">
                      <a16:colId xmlns:a16="http://schemas.microsoft.com/office/drawing/2014/main" val="3572949496"/>
                    </a:ext>
                  </a:extLst>
                </a:gridCol>
                <a:gridCol w="3883967">
                  <a:extLst>
                    <a:ext uri="{9D8B030D-6E8A-4147-A177-3AD203B41FA5}">
                      <a16:colId xmlns:a16="http://schemas.microsoft.com/office/drawing/2014/main" val="3243997013"/>
                    </a:ext>
                  </a:extLst>
                </a:gridCol>
              </a:tblGrid>
              <a:tr h="564783">
                <a:tc>
                  <a:txBody>
                    <a:bodyPr/>
                    <a:lstStyle/>
                    <a:p>
                      <a:pPr marL="0" marR="0" lvl="0" indent="-457200" algn="l" defTabSz="914400" rtl="0" eaLnBrk="1" fontAlgn="auto" latinLnBrk="0" hangingPunct="1">
                        <a:lnSpc>
                          <a:spcPct val="100000"/>
                        </a:lnSpc>
                        <a:spcBef>
                          <a:spcPts val="0"/>
                        </a:spcBef>
                        <a:spcAft>
                          <a:spcPts val="0"/>
                        </a:spcAft>
                        <a:buClrTx/>
                        <a:buSzTx/>
                        <a:buFontTx/>
                        <a:buNone/>
                        <a:tabLst/>
                        <a:defRPr/>
                      </a:pPr>
                      <a:r>
                        <a:rPr lang="ja-JP" altLang="en-US" sz="1600" b="0" dirty="0">
                          <a:solidFill>
                            <a:schemeClr val="tx1"/>
                          </a:solidFill>
                          <a:latin typeface="+mj-ea"/>
                          <a:ea typeface="+mj-ea"/>
                        </a:rPr>
                        <a:t>１　ガイドラインの改訂等および</a:t>
                      </a:r>
                      <a:endParaRPr lang="en-US" altLang="ja-JP" sz="1600" b="0" dirty="0">
                        <a:solidFill>
                          <a:schemeClr val="tx1"/>
                        </a:solidFill>
                        <a:latin typeface="+mj-ea"/>
                        <a:ea typeface="+mj-ea"/>
                      </a:endParaRPr>
                    </a:p>
                    <a:p>
                      <a:pPr marL="0" marR="0" lvl="0" indent="-457200" algn="l" defTabSz="914400" rtl="0" eaLnBrk="1" fontAlgn="auto" latinLnBrk="0" hangingPunct="1">
                        <a:lnSpc>
                          <a:spcPct val="100000"/>
                        </a:lnSpc>
                        <a:spcBef>
                          <a:spcPts val="0"/>
                        </a:spcBef>
                        <a:spcAft>
                          <a:spcPts val="0"/>
                        </a:spcAft>
                        <a:buClrTx/>
                        <a:buSzTx/>
                        <a:buFontTx/>
                        <a:buNone/>
                        <a:tabLst/>
                        <a:defRPr/>
                      </a:pPr>
                      <a:r>
                        <a:rPr lang="ja-JP" altLang="en-US" sz="1600" b="0" dirty="0">
                          <a:solidFill>
                            <a:schemeClr val="tx1"/>
                          </a:solidFill>
                          <a:latin typeface="+mj-ea"/>
                          <a:ea typeface="+mj-ea"/>
                        </a:rPr>
                        <a:t>　　令和６年度報酬改定について</a:t>
                      </a:r>
                    </a:p>
                  </a:txBody>
                  <a:tcPr anchor="ctr">
                    <a:solidFill>
                      <a:schemeClr val="accent1">
                        <a:lumMod val="20000"/>
                        <a:lumOff val="80000"/>
                      </a:schemeClr>
                    </a:solidFill>
                  </a:tcPr>
                </a:tc>
                <a:tc>
                  <a:txBody>
                    <a:bodyPr/>
                    <a:lstStyle/>
                    <a:p>
                      <a:r>
                        <a:rPr lang="en-US" altLang="ja-JP" sz="1600" b="0" dirty="0">
                          <a:solidFill>
                            <a:schemeClr val="tx1"/>
                          </a:solidFill>
                          <a:latin typeface="+mj-ea"/>
                          <a:ea typeface="+mj-ea"/>
                        </a:rPr>
                        <a:t>11</a:t>
                      </a:r>
                      <a:r>
                        <a:rPr lang="ja-JP" altLang="en-US" sz="1600" b="0" dirty="0">
                          <a:solidFill>
                            <a:schemeClr val="tx1"/>
                          </a:solidFill>
                          <a:latin typeface="+mj-ea"/>
                          <a:ea typeface="+mj-ea"/>
                        </a:rPr>
                        <a:t>　サービス管理責任者等実践研修の</a:t>
                      </a:r>
                      <a:endParaRPr lang="en-US" altLang="ja-JP" sz="1600" b="0" dirty="0">
                        <a:solidFill>
                          <a:schemeClr val="tx1"/>
                        </a:solidFill>
                        <a:latin typeface="+mj-ea"/>
                        <a:ea typeface="+mj-ea"/>
                      </a:endParaRPr>
                    </a:p>
                    <a:p>
                      <a:r>
                        <a:rPr lang="ja-JP" altLang="en-US" sz="1600" b="0" dirty="0">
                          <a:solidFill>
                            <a:schemeClr val="tx1"/>
                          </a:solidFill>
                          <a:latin typeface="+mj-ea"/>
                          <a:ea typeface="+mj-ea"/>
                        </a:rPr>
                        <a:t>　　　実務経験特例について</a:t>
                      </a:r>
                    </a:p>
                  </a:txBody>
                  <a:tcPr anchor="ctr">
                    <a:solidFill>
                      <a:schemeClr val="accent1">
                        <a:lumMod val="20000"/>
                        <a:lumOff val="80000"/>
                      </a:schemeClr>
                    </a:solidFill>
                  </a:tcPr>
                </a:tc>
                <a:extLst>
                  <a:ext uri="{0D108BD9-81ED-4DB2-BD59-A6C34878D82A}">
                    <a16:rowId xmlns:a16="http://schemas.microsoft.com/office/drawing/2014/main" val="1143845154"/>
                  </a:ext>
                </a:extLst>
              </a:tr>
              <a:tr h="3269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dirty="0">
                          <a:latin typeface="+mj-ea"/>
                          <a:ea typeface="+mj-ea"/>
                        </a:rPr>
                        <a:t>２　定員の遵守</a:t>
                      </a:r>
                    </a:p>
                  </a:txBody>
                  <a:tcPr anchor="ctr"/>
                </a:tc>
                <a:tc>
                  <a:txBody>
                    <a:bodyPr/>
                    <a:lstStyle/>
                    <a:p>
                      <a:pPr indent="-457200"/>
                      <a:r>
                        <a:rPr lang="en-US" altLang="ja-JP" sz="1600" b="0" dirty="0">
                          <a:latin typeface="+mj-ea"/>
                          <a:ea typeface="+mj-ea"/>
                        </a:rPr>
                        <a:t>12</a:t>
                      </a:r>
                      <a:r>
                        <a:rPr lang="ja-JP" altLang="en-US" sz="1600" b="0" dirty="0">
                          <a:latin typeface="+mj-ea"/>
                          <a:ea typeface="+mj-ea"/>
                        </a:rPr>
                        <a:t>　サービス提供拒否の禁止について</a:t>
                      </a:r>
                      <a:endParaRPr kumimoji="1" lang="ja-JP" altLang="en-US" sz="1600" b="0" kern="1200" dirty="0">
                        <a:solidFill>
                          <a:schemeClr val="tx1"/>
                        </a:solidFill>
                        <a:latin typeface="+mj-ea"/>
                        <a:ea typeface="+mj-ea"/>
                        <a:cs typeface="+mn-cs"/>
                      </a:endParaRPr>
                    </a:p>
                  </a:txBody>
                  <a:tcPr anchor="ctr"/>
                </a:tc>
                <a:extLst>
                  <a:ext uri="{0D108BD9-81ED-4DB2-BD59-A6C34878D82A}">
                    <a16:rowId xmlns:a16="http://schemas.microsoft.com/office/drawing/2014/main" val="989018979"/>
                  </a:ext>
                </a:extLst>
              </a:tr>
              <a:tr h="564783">
                <a:tc>
                  <a:txBody>
                    <a:bodyPr/>
                    <a:lstStyle/>
                    <a:p>
                      <a:pPr marL="0" marR="0" lvl="0" indent="-457200" algn="l" defTabSz="914400" rtl="0" eaLnBrk="1" fontAlgn="auto" latinLnBrk="0" hangingPunct="1">
                        <a:lnSpc>
                          <a:spcPct val="100000"/>
                        </a:lnSpc>
                        <a:spcBef>
                          <a:spcPts val="0"/>
                        </a:spcBef>
                        <a:spcAft>
                          <a:spcPts val="0"/>
                        </a:spcAft>
                        <a:buClrTx/>
                        <a:buSzTx/>
                        <a:buFontTx/>
                        <a:buNone/>
                        <a:tabLst/>
                        <a:defRPr/>
                      </a:pPr>
                      <a:r>
                        <a:rPr lang="ja-JP" altLang="en-US" sz="1600" b="0" dirty="0">
                          <a:latin typeface="+mj-ea"/>
                          <a:ea typeface="+mj-ea"/>
                        </a:rPr>
                        <a:t>３　鹿児島市指定通所支援の事業等の人員、</a:t>
                      </a:r>
                      <a:endParaRPr lang="en-US" altLang="ja-JP" sz="1600" b="0" dirty="0">
                        <a:latin typeface="+mj-ea"/>
                        <a:ea typeface="+mj-ea"/>
                      </a:endParaRPr>
                    </a:p>
                    <a:p>
                      <a:pPr marL="0" marR="0" lvl="0" indent="-457200" algn="l" defTabSz="914400" rtl="0" eaLnBrk="1" fontAlgn="auto" latinLnBrk="0" hangingPunct="1">
                        <a:lnSpc>
                          <a:spcPct val="100000"/>
                        </a:lnSpc>
                        <a:spcBef>
                          <a:spcPts val="0"/>
                        </a:spcBef>
                        <a:spcAft>
                          <a:spcPts val="0"/>
                        </a:spcAft>
                        <a:buClrTx/>
                        <a:buSzTx/>
                        <a:buFontTx/>
                        <a:buNone/>
                        <a:tabLst/>
                        <a:defRPr/>
                      </a:pPr>
                      <a:r>
                        <a:rPr lang="ja-JP" altLang="en-US" sz="1600" b="0" dirty="0">
                          <a:latin typeface="+mj-ea"/>
                          <a:ea typeface="+mj-ea"/>
                        </a:rPr>
                        <a:t>　　設備及び運営の基準に関する条例</a:t>
                      </a:r>
                    </a:p>
                  </a:txBody>
                  <a:tcPr anchor="ctr"/>
                </a:tc>
                <a:tc>
                  <a:txBody>
                    <a:bodyPr/>
                    <a:lstStyle/>
                    <a:p>
                      <a:pPr marL="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1600" b="0" kern="1200" dirty="0">
                          <a:solidFill>
                            <a:schemeClr val="tx1"/>
                          </a:solidFill>
                          <a:latin typeface="+mj-ea"/>
                          <a:ea typeface="+mj-ea"/>
                          <a:cs typeface="+mn-cs"/>
                        </a:rPr>
                        <a:t>13</a:t>
                      </a:r>
                      <a:r>
                        <a:rPr kumimoji="1" lang="ja-JP" altLang="en-US" sz="1600" b="0" kern="1200" dirty="0">
                          <a:solidFill>
                            <a:schemeClr val="tx1"/>
                          </a:solidFill>
                          <a:latin typeface="+mj-ea"/>
                          <a:ea typeface="+mj-ea"/>
                          <a:cs typeface="+mn-cs"/>
                        </a:rPr>
                        <a:t>　市独自の補助制度</a:t>
                      </a:r>
                      <a:endParaRPr kumimoji="1" lang="zh-TW" altLang="en-US" sz="1600" b="0" kern="1200" dirty="0">
                        <a:solidFill>
                          <a:schemeClr val="tx1"/>
                        </a:solidFill>
                        <a:latin typeface="+mj-ea"/>
                        <a:ea typeface="+mj-ea"/>
                        <a:cs typeface="+mn-cs"/>
                      </a:endParaRPr>
                    </a:p>
                  </a:txBody>
                  <a:tcPr anchor="ctr"/>
                </a:tc>
                <a:extLst>
                  <a:ext uri="{0D108BD9-81ED-4DB2-BD59-A6C34878D82A}">
                    <a16:rowId xmlns:a16="http://schemas.microsoft.com/office/drawing/2014/main" val="456000193"/>
                  </a:ext>
                </a:extLst>
              </a:tr>
              <a:tr h="326980">
                <a:tc>
                  <a:txBody>
                    <a:bodyPr/>
                    <a:lstStyle/>
                    <a:p>
                      <a:pPr marL="0" marR="0" lvl="0" indent="-457200" algn="l" defTabSz="914400" rtl="0" eaLnBrk="1" fontAlgn="auto" latinLnBrk="0" hangingPunct="1">
                        <a:lnSpc>
                          <a:spcPct val="100000"/>
                        </a:lnSpc>
                        <a:spcBef>
                          <a:spcPts val="0"/>
                        </a:spcBef>
                        <a:spcAft>
                          <a:spcPts val="0"/>
                        </a:spcAft>
                        <a:buClrTx/>
                        <a:buSzTx/>
                        <a:buFontTx/>
                        <a:buNone/>
                        <a:tabLst/>
                        <a:defRPr/>
                      </a:pPr>
                      <a:r>
                        <a:rPr lang="ja-JP" altLang="en-US" sz="1600" b="0" dirty="0">
                          <a:latin typeface="+mj-ea"/>
                          <a:ea typeface="+mj-ea"/>
                        </a:rPr>
                        <a:t>４　情報共有の徹底・適切な対応</a:t>
                      </a:r>
                    </a:p>
                  </a:txBody>
                  <a:tcPr anchor="ctr"/>
                </a:tc>
                <a:tc>
                  <a:txBody>
                    <a:bodyPr/>
                    <a:lstStyle/>
                    <a:p>
                      <a:pPr marL="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zh-TW" sz="1600" b="0" kern="1200" dirty="0">
                          <a:solidFill>
                            <a:schemeClr val="tx1"/>
                          </a:solidFill>
                          <a:latin typeface="ＭＳ Ｐゴシック" panose="020B0600070205080204" pitchFamily="50" charset="-128"/>
                          <a:ea typeface="ＭＳ Ｐゴシック" panose="020B0600070205080204" pitchFamily="50" charset="-128"/>
                          <a:cs typeface="+mn-cs"/>
                        </a:rPr>
                        <a:t>14</a:t>
                      </a:r>
                      <a:r>
                        <a:rPr kumimoji="1" lang="zh-TW" altLang="en-US" sz="1600" b="0" kern="1200" dirty="0">
                          <a:solidFill>
                            <a:schemeClr val="tx1"/>
                          </a:solidFill>
                          <a:latin typeface="ＭＳ Ｐゴシック" panose="020B0600070205080204" pitchFamily="50" charset="-128"/>
                          <a:ea typeface="ＭＳ Ｐゴシック" panose="020B0600070205080204" pitchFamily="50" charset="-128"/>
                          <a:cs typeface="+mn-cs"/>
                        </a:rPr>
                        <a:t>　情報公表制度</a:t>
                      </a:r>
                      <a:endParaRPr kumimoji="1" lang="ja-JP" altLang="en-US" sz="16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nchor="ctr"/>
                </a:tc>
                <a:extLst>
                  <a:ext uri="{0D108BD9-81ED-4DB2-BD59-A6C34878D82A}">
                    <a16:rowId xmlns:a16="http://schemas.microsoft.com/office/drawing/2014/main" val="1699119283"/>
                  </a:ext>
                </a:extLst>
              </a:tr>
              <a:tr h="326980">
                <a:tc>
                  <a:txBody>
                    <a:bodyPr/>
                    <a:lstStyle/>
                    <a:p>
                      <a:pPr marL="0" marR="0" lvl="0" indent="-457200" algn="l" defTabSz="914400" rtl="0" eaLnBrk="1" fontAlgn="auto" latinLnBrk="0" hangingPunct="1">
                        <a:lnSpc>
                          <a:spcPct val="100000"/>
                        </a:lnSpc>
                        <a:spcBef>
                          <a:spcPts val="0"/>
                        </a:spcBef>
                        <a:spcAft>
                          <a:spcPts val="0"/>
                        </a:spcAft>
                        <a:buClrTx/>
                        <a:buSzTx/>
                        <a:buFontTx/>
                        <a:buNone/>
                        <a:tabLst/>
                        <a:defRPr/>
                      </a:pPr>
                      <a:r>
                        <a:rPr lang="ja-JP" altLang="en-US" sz="1600" b="0" dirty="0">
                          <a:latin typeface="+mj-ea"/>
                          <a:ea typeface="+mj-ea"/>
                        </a:rPr>
                        <a:t>５　人員基準等の毎月の確認</a:t>
                      </a:r>
                    </a:p>
                  </a:txBody>
                  <a:tcPr anchor="ctr"/>
                </a:tc>
                <a:tc>
                  <a:txBody>
                    <a:bodyPr/>
                    <a:lstStyle/>
                    <a:p>
                      <a:pPr marL="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1600" b="0" dirty="0">
                          <a:solidFill>
                            <a:schemeClr val="tx1"/>
                          </a:solidFill>
                          <a:latin typeface="+mj-ea"/>
                          <a:ea typeface="+mj-ea"/>
                        </a:rPr>
                        <a:t>15</a:t>
                      </a:r>
                      <a:r>
                        <a:rPr kumimoji="1" lang="ja-JP" altLang="en-US" sz="1600" b="0" dirty="0">
                          <a:solidFill>
                            <a:schemeClr val="tx1"/>
                          </a:solidFill>
                          <a:latin typeface="+mj-ea"/>
                          <a:ea typeface="+mj-ea"/>
                        </a:rPr>
                        <a:t>　秘密保持について</a:t>
                      </a:r>
                      <a:endParaRPr kumimoji="1" lang="ja-JP" altLang="en-US" sz="1600" b="0" kern="1200" dirty="0">
                        <a:solidFill>
                          <a:schemeClr val="tx1"/>
                        </a:solidFill>
                        <a:latin typeface="+mj-ea"/>
                        <a:ea typeface="+mj-ea"/>
                        <a:cs typeface="+mn-cs"/>
                      </a:endParaRPr>
                    </a:p>
                  </a:txBody>
                  <a:tcPr anchor="ctr"/>
                </a:tc>
                <a:extLst>
                  <a:ext uri="{0D108BD9-81ED-4DB2-BD59-A6C34878D82A}">
                    <a16:rowId xmlns:a16="http://schemas.microsoft.com/office/drawing/2014/main" val="3096867252"/>
                  </a:ext>
                </a:extLst>
              </a:tr>
              <a:tr h="326980">
                <a:tc>
                  <a:txBody>
                    <a:bodyPr/>
                    <a:lstStyle/>
                    <a:p>
                      <a:pPr marL="0" marR="0" lvl="0" indent="-457200" algn="l" defTabSz="914400" rtl="0" eaLnBrk="1" fontAlgn="auto" latinLnBrk="0" hangingPunct="1">
                        <a:lnSpc>
                          <a:spcPct val="100000"/>
                        </a:lnSpc>
                        <a:spcBef>
                          <a:spcPts val="0"/>
                        </a:spcBef>
                        <a:spcAft>
                          <a:spcPts val="0"/>
                        </a:spcAft>
                        <a:buClrTx/>
                        <a:buSzTx/>
                        <a:buFontTx/>
                        <a:buNone/>
                        <a:tabLst/>
                        <a:defRPr/>
                      </a:pPr>
                      <a:r>
                        <a:rPr lang="ja-JP" altLang="en-US" sz="1600" b="0" dirty="0">
                          <a:latin typeface="+mj-ea"/>
                          <a:ea typeface="+mj-ea"/>
                        </a:rPr>
                        <a:t>６　申請・変更・廃止等</a:t>
                      </a:r>
                    </a:p>
                  </a:txBody>
                  <a:tcPr anchor="ctr"/>
                </a:tc>
                <a:tc>
                  <a:txBody>
                    <a:bodyPr/>
                    <a:lstStyle/>
                    <a:p>
                      <a:pPr marL="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1600" b="0" kern="1200" dirty="0">
                          <a:solidFill>
                            <a:schemeClr val="tx1"/>
                          </a:solidFill>
                          <a:latin typeface="+mj-ea"/>
                          <a:ea typeface="+mj-ea"/>
                          <a:cs typeface="+mn-cs"/>
                        </a:rPr>
                        <a:t>16</a:t>
                      </a:r>
                      <a:r>
                        <a:rPr kumimoji="1" lang="ja-JP" altLang="en-US" sz="1600" b="0" kern="1200" dirty="0">
                          <a:solidFill>
                            <a:schemeClr val="tx1"/>
                          </a:solidFill>
                          <a:latin typeface="+mj-ea"/>
                          <a:ea typeface="+mj-ea"/>
                          <a:cs typeface="+mn-cs"/>
                        </a:rPr>
                        <a:t>　業務管理体制の届出</a:t>
                      </a:r>
                    </a:p>
                  </a:txBody>
                  <a:tcPr anchor="ctr"/>
                </a:tc>
                <a:extLst>
                  <a:ext uri="{0D108BD9-81ED-4DB2-BD59-A6C34878D82A}">
                    <a16:rowId xmlns:a16="http://schemas.microsoft.com/office/drawing/2014/main" val="2649048981"/>
                  </a:ext>
                </a:extLst>
              </a:tr>
              <a:tr h="378679">
                <a:tc>
                  <a:txBody>
                    <a:bodyPr/>
                    <a:lstStyle/>
                    <a:p>
                      <a:pPr marL="0" marR="0" lvl="0" indent="-457200" algn="l" defTabSz="914400" rtl="0" eaLnBrk="1" fontAlgn="auto" latinLnBrk="0" hangingPunct="1">
                        <a:lnSpc>
                          <a:spcPct val="100000"/>
                        </a:lnSpc>
                        <a:spcBef>
                          <a:spcPts val="0"/>
                        </a:spcBef>
                        <a:spcAft>
                          <a:spcPts val="0"/>
                        </a:spcAft>
                        <a:buClrTx/>
                        <a:buSzTx/>
                        <a:buFontTx/>
                        <a:buNone/>
                        <a:tabLst/>
                        <a:defRPr/>
                      </a:pPr>
                      <a:r>
                        <a:rPr lang="ja-JP" altLang="en-US" sz="1600" b="0" dirty="0">
                          <a:latin typeface="+mj-ea"/>
                          <a:ea typeface="+mj-ea"/>
                        </a:rPr>
                        <a:t>７　加算を算定する際の注意点</a:t>
                      </a:r>
                    </a:p>
                  </a:txBody>
                  <a:tcPr anchor="ctr"/>
                </a:tc>
                <a:tc>
                  <a:txBody>
                    <a:bodyPr/>
                    <a:lstStyle/>
                    <a:p>
                      <a:r>
                        <a:rPr lang="en-US" altLang="ja-JP" sz="1600" b="0" dirty="0">
                          <a:latin typeface="+mj-ea"/>
                          <a:ea typeface="+mj-ea"/>
                        </a:rPr>
                        <a:t>17</a:t>
                      </a:r>
                      <a:r>
                        <a:rPr lang="ja-JP" altLang="en-US" sz="1600" b="0" dirty="0">
                          <a:latin typeface="+mj-ea"/>
                          <a:ea typeface="+mj-ea"/>
                        </a:rPr>
                        <a:t>　事故報告書の提出</a:t>
                      </a:r>
                    </a:p>
                  </a:txBody>
                  <a:tcPr anchor="ctr"/>
                </a:tc>
                <a:extLst>
                  <a:ext uri="{0D108BD9-81ED-4DB2-BD59-A6C34878D82A}">
                    <a16:rowId xmlns:a16="http://schemas.microsoft.com/office/drawing/2014/main" val="3353157186"/>
                  </a:ext>
                </a:extLst>
              </a:tr>
              <a:tr h="5647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dirty="0">
                          <a:latin typeface="+mj-ea"/>
                          <a:ea typeface="+mj-ea"/>
                        </a:rPr>
                        <a:t>８　多機能型事業所の定員規模別単価の</a:t>
                      </a:r>
                      <a:endParaRPr lang="en-US" altLang="ja-JP" sz="1600" b="0" dirty="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dirty="0">
                          <a:latin typeface="+mj-ea"/>
                          <a:ea typeface="+mj-ea"/>
                        </a:rPr>
                        <a:t>　　取扱いについて</a:t>
                      </a:r>
                      <a:endParaRPr lang="zh-TW" altLang="en-US" sz="1600" b="0" dirty="0">
                        <a:solidFill>
                          <a:schemeClr val="tx1"/>
                        </a:solidFill>
                        <a:latin typeface="+mj-ea"/>
                        <a:ea typeface="+mj-ea"/>
                      </a:endParaRPr>
                    </a:p>
                  </a:txBody>
                  <a:tcPr anchor="ctr"/>
                </a:tc>
                <a:tc>
                  <a:txBody>
                    <a:bodyPr/>
                    <a:lstStyle/>
                    <a:p>
                      <a:pPr marL="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1600" b="0" kern="1200" dirty="0">
                          <a:solidFill>
                            <a:schemeClr val="tx1"/>
                          </a:solidFill>
                          <a:latin typeface="+mj-ea"/>
                          <a:ea typeface="+mj-ea"/>
                          <a:cs typeface="+mn-cs"/>
                        </a:rPr>
                        <a:t>18</a:t>
                      </a:r>
                      <a:r>
                        <a:rPr kumimoji="1" lang="ja-JP" altLang="en-US" sz="1600" b="0" kern="1200" dirty="0">
                          <a:solidFill>
                            <a:schemeClr val="tx1"/>
                          </a:solidFill>
                          <a:latin typeface="+mj-ea"/>
                          <a:ea typeface="+mj-ea"/>
                          <a:cs typeface="+mn-cs"/>
                        </a:rPr>
                        <a:t>　送迎に当たっての安全管理の徹底</a:t>
                      </a:r>
                      <a:endParaRPr kumimoji="1" lang="en-US" altLang="ja-JP" sz="1600" b="0" kern="1200" dirty="0">
                        <a:solidFill>
                          <a:schemeClr val="tx1"/>
                        </a:solidFill>
                        <a:latin typeface="+mj-ea"/>
                        <a:ea typeface="+mj-ea"/>
                        <a:cs typeface="+mn-cs"/>
                      </a:endParaRPr>
                    </a:p>
                    <a:p>
                      <a:pPr marL="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kern="1200" dirty="0">
                          <a:solidFill>
                            <a:schemeClr val="tx1"/>
                          </a:solidFill>
                          <a:latin typeface="+mj-ea"/>
                          <a:ea typeface="+mj-ea"/>
                          <a:cs typeface="+mn-cs"/>
                        </a:rPr>
                        <a:t>　　　について</a:t>
                      </a:r>
                      <a:endParaRPr kumimoji="1" lang="ja-JP" altLang="en-US" sz="1600" b="0" kern="1200" dirty="0">
                        <a:solidFill>
                          <a:schemeClr val="dk1"/>
                        </a:solidFill>
                        <a:latin typeface="+mj-ea"/>
                        <a:ea typeface="+mj-ea"/>
                        <a:cs typeface="+mn-cs"/>
                      </a:endParaRPr>
                    </a:p>
                  </a:txBody>
                  <a:tcPr anchor="ctr"/>
                </a:tc>
                <a:extLst>
                  <a:ext uri="{0D108BD9-81ED-4DB2-BD59-A6C34878D82A}">
                    <a16:rowId xmlns:a16="http://schemas.microsoft.com/office/drawing/2014/main" val="1551298993"/>
                  </a:ext>
                </a:extLst>
              </a:tr>
              <a:tr h="339076">
                <a:tc>
                  <a:txBody>
                    <a:bodyPr/>
                    <a:lstStyle/>
                    <a:p>
                      <a:pPr indent="-457200"/>
                      <a:r>
                        <a:rPr lang="zh-TW" altLang="en-US" sz="1600" b="0" dirty="0">
                          <a:solidFill>
                            <a:schemeClr val="tx1"/>
                          </a:solidFill>
                          <a:latin typeface="ＭＳ Ｐゴシック" panose="020B0600070205080204" pitchFamily="50" charset="-128"/>
                          <a:ea typeface="ＭＳ Ｐゴシック" panose="020B0600070205080204" pitchFamily="50" charset="-128"/>
                        </a:rPr>
                        <a:t>９　自己評価</a:t>
                      </a:r>
                      <a:endParaRPr kumimoji="1" lang="ja-JP" altLang="en-US" sz="16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nchor="ctr"/>
                </a:tc>
                <a:tc>
                  <a:txBody>
                    <a:bodyPr/>
                    <a:lstStyle/>
                    <a:p>
                      <a:pPr indent="-457200"/>
                      <a:r>
                        <a:rPr kumimoji="1" lang="en-US" altLang="ja-JP" sz="1600" b="0" kern="1200" dirty="0">
                          <a:solidFill>
                            <a:schemeClr val="dk1"/>
                          </a:solidFill>
                          <a:latin typeface="+mj-ea"/>
                          <a:ea typeface="+mj-ea"/>
                          <a:cs typeface="+mn-cs"/>
                        </a:rPr>
                        <a:t>19</a:t>
                      </a:r>
                      <a:r>
                        <a:rPr kumimoji="1" lang="ja-JP" altLang="en-US" sz="1600" b="0" kern="1200" dirty="0">
                          <a:solidFill>
                            <a:schemeClr val="dk1"/>
                          </a:solidFill>
                          <a:latin typeface="+mj-ea"/>
                          <a:ea typeface="+mj-ea"/>
                          <a:cs typeface="+mn-cs"/>
                        </a:rPr>
                        <a:t>　防犯対策</a:t>
                      </a:r>
                    </a:p>
                  </a:txBody>
                  <a:tcPr anchor="ctr"/>
                </a:tc>
                <a:extLst>
                  <a:ext uri="{0D108BD9-81ED-4DB2-BD59-A6C34878D82A}">
                    <a16:rowId xmlns:a16="http://schemas.microsoft.com/office/drawing/2014/main" val="805357690"/>
                  </a:ext>
                </a:extLst>
              </a:tr>
              <a:tr h="564783">
                <a:tc>
                  <a:txBody>
                    <a:bodyPr/>
                    <a:lstStyle/>
                    <a:p>
                      <a:pPr marL="360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1600" b="0" dirty="0">
                          <a:solidFill>
                            <a:schemeClr val="tx1"/>
                          </a:solidFill>
                          <a:latin typeface="+mj-ea"/>
                          <a:ea typeface="+mj-ea"/>
                        </a:rPr>
                        <a:t>10</a:t>
                      </a:r>
                      <a:r>
                        <a:rPr kumimoji="1" lang="ja-JP" altLang="en-US" sz="1600" b="0" dirty="0">
                          <a:solidFill>
                            <a:schemeClr val="tx1"/>
                          </a:solidFill>
                          <a:latin typeface="+mj-ea"/>
                          <a:ea typeface="+mj-ea"/>
                        </a:rPr>
                        <a:t>　児童発達支援管理責任者研修の有効期限等について</a:t>
                      </a:r>
                      <a:endParaRPr lang="ja-JP" altLang="en-US" sz="1600" b="0" dirty="0">
                        <a:latin typeface="+mj-ea"/>
                        <a:ea typeface="+mj-ea"/>
                      </a:endParaRPr>
                    </a:p>
                  </a:txBody>
                  <a:tcPr anchor="ctr"/>
                </a:tc>
                <a:tc>
                  <a:txBody>
                    <a:bodyPr/>
                    <a:lstStyle/>
                    <a:p>
                      <a:r>
                        <a:rPr lang="en-US" altLang="ja-JP" sz="1600" b="0" dirty="0">
                          <a:latin typeface="+mj-ea"/>
                          <a:ea typeface="+mj-ea"/>
                        </a:rPr>
                        <a:t>20</a:t>
                      </a:r>
                      <a:r>
                        <a:rPr lang="ja-JP" altLang="en-US" sz="1600" b="0" dirty="0">
                          <a:latin typeface="+mj-ea"/>
                          <a:ea typeface="+mj-ea"/>
                        </a:rPr>
                        <a:t>　災害等の対応について</a:t>
                      </a:r>
                      <a:endParaRPr lang="en-US" altLang="ja-JP" sz="1600" b="0" dirty="0">
                        <a:latin typeface="+mj-ea"/>
                        <a:ea typeface="+mj-ea"/>
                      </a:endParaRPr>
                    </a:p>
                    <a:p>
                      <a:r>
                        <a:rPr lang="ja-JP" altLang="en-US" sz="1600" b="0" dirty="0">
                          <a:latin typeface="+mj-ea"/>
                          <a:ea typeface="+mj-ea"/>
                        </a:rPr>
                        <a:t>　　　（防災・業務継続・避難確保）</a:t>
                      </a:r>
                    </a:p>
                  </a:txBody>
                  <a:tcPr anchor="ctr"/>
                </a:tc>
                <a:extLst>
                  <a:ext uri="{0D108BD9-81ED-4DB2-BD59-A6C34878D82A}">
                    <a16:rowId xmlns:a16="http://schemas.microsoft.com/office/drawing/2014/main" val="127272656"/>
                  </a:ext>
                </a:extLst>
              </a:tr>
              <a:tr h="279877">
                <a:tc>
                  <a:txBody>
                    <a:bodyPr/>
                    <a:lstStyle/>
                    <a:p>
                      <a:pPr marL="360000" marR="0" lvl="0" indent="-457200" algn="l" defTabSz="914400" rtl="0" eaLnBrk="1" fontAlgn="auto" latinLnBrk="0" hangingPunct="1">
                        <a:lnSpc>
                          <a:spcPct val="100000"/>
                        </a:lnSpc>
                        <a:spcBef>
                          <a:spcPts val="0"/>
                        </a:spcBef>
                        <a:spcAft>
                          <a:spcPts val="0"/>
                        </a:spcAft>
                        <a:buClrTx/>
                        <a:buSzTx/>
                        <a:buFontTx/>
                        <a:buNone/>
                        <a:tabLst/>
                        <a:defRPr/>
                      </a:pPr>
                      <a:endParaRPr lang="ja-JP" altLang="en-US" sz="1600" b="0" dirty="0">
                        <a:latin typeface="+mj-ea"/>
                        <a:ea typeface="+mj-ea"/>
                      </a:endParaRPr>
                    </a:p>
                  </a:txBody>
                  <a:tcPr anchor="ctr"/>
                </a:tc>
                <a:tc>
                  <a:txBody>
                    <a:bodyPr/>
                    <a:lstStyle/>
                    <a:p>
                      <a:r>
                        <a:rPr lang="en-US" altLang="ja-JP" sz="1600" b="0" dirty="0">
                          <a:latin typeface="+mj-ea"/>
                          <a:ea typeface="+mj-ea"/>
                        </a:rPr>
                        <a:t>21</a:t>
                      </a:r>
                      <a:r>
                        <a:rPr lang="ja-JP" altLang="en-US" sz="1600" b="0" dirty="0">
                          <a:latin typeface="+mj-ea"/>
                          <a:ea typeface="+mj-ea"/>
                        </a:rPr>
                        <a:t>　行政処分について</a:t>
                      </a:r>
                    </a:p>
                  </a:txBody>
                  <a:tcPr anchor="ctr"/>
                </a:tc>
                <a:extLst>
                  <a:ext uri="{0D108BD9-81ED-4DB2-BD59-A6C34878D82A}">
                    <a16:rowId xmlns:a16="http://schemas.microsoft.com/office/drawing/2014/main" val="2593643149"/>
                  </a:ext>
                </a:extLst>
              </a:tr>
            </a:tbl>
          </a:graphicData>
        </a:graphic>
      </p:graphicFrame>
    </p:spTree>
    <p:extLst>
      <p:ext uri="{BB962C8B-B14F-4D97-AF65-F5344CB8AC3E}">
        <p14:creationId xmlns:p14="http://schemas.microsoft.com/office/powerpoint/2010/main" val="2872018167"/>
      </p:ext>
    </p:extLst>
  </p:cSld>
  <p:clrMapOvr>
    <a:masterClrMapping/>
  </p:clrMapOvr>
  <mc:AlternateContent xmlns:mc="http://schemas.openxmlformats.org/markup-compatibility/2006" xmlns:p14="http://schemas.microsoft.com/office/powerpoint/2010/main">
    <mc:Choice Requires="p14">
      <p:transition spd="slow" p14:dur="2000" advTm="10783"/>
    </mc:Choice>
    <mc:Fallback xmlns="">
      <p:transition spd="slow" advTm="10783"/>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76000"/>
          </a:xfrm>
          <a:solidFill>
            <a:schemeClr val="accent1"/>
          </a:solidFill>
        </p:spPr>
        <p:style>
          <a:lnRef idx="1">
            <a:schemeClr val="accent1"/>
          </a:lnRef>
          <a:fillRef idx="3">
            <a:schemeClr val="accent1"/>
          </a:fillRef>
          <a:effectRef idx="2">
            <a:schemeClr val="accent1"/>
          </a:effectRef>
          <a:fontRef idx="minor">
            <a:schemeClr val="lt1"/>
          </a:fontRef>
        </p:style>
        <p:txBody>
          <a:bodyPr>
            <a:normAutofit fontScale="90000"/>
          </a:bodyPr>
          <a:lstStyle/>
          <a:p>
            <a:pPr algn="l"/>
            <a:r>
              <a:rPr kumimoji="1" lang="ja-JP" altLang="en-US" sz="4000" dirty="0"/>
              <a:t>５　人員基準等の毎月の確認について</a:t>
            </a:r>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10</a:t>
            </a:fld>
            <a:endParaRPr lang="ja-JP" altLang="en-US" sz="1800" dirty="0">
              <a:solidFill>
                <a:schemeClr val="tx1"/>
              </a:solidFill>
            </a:endParaRPr>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3875247997"/>
              </p:ext>
            </p:extLst>
          </p:nvPr>
        </p:nvGraphicFramePr>
        <p:xfrm>
          <a:off x="539750" y="1068388"/>
          <a:ext cx="8067675" cy="4321175"/>
        </p:xfrm>
        <a:graphic>
          <a:graphicData uri="http://schemas.openxmlformats.org/presentationml/2006/ole">
            <mc:AlternateContent xmlns:mc="http://schemas.openxmlformats.org/markup-compatibility/2006">
              <mc:Choice xmlns:v="urn:schemas-microsoft-com:vml" Requires="v">
                <p:oleObj name="ワークシート" r:id="rId3" imgW="11487257" imgH="3924190" progId="Excel.Sheet.8">
                  <p:embed/>
                </p:oleObj>
              </mc:Choice>
              <mc:Fallback>
                <p:oleObj name="ワークシート" r:id="rId3" imgW="11487257" imgH="3924190" progId="Excel.Sheet.8">
                  <p:embed/>
                  <p:pic>
                    <p:nvPicPr>
                      <p:cNvPr id="0" name=""/>
                      <p:cNvPicPr/>
                      <p:nvPr/>
                    </p:nvPicPr>
                    <p:blipFill>
                      <a:blip r:embed="rId4"/>
                      <a:stretch>
                        <a:fillRect/>
                      </a:stretch>
                    </p:blipFill>
                    <p:spPr>
                      <a:xfrm>
                        <a:off x="539750" y="1068388"/>
                        <a:ext cx="8067675" cy="4321175"/>
                      </a:xfrm>
                      <a:prstGeom prst="rect">
                        <a:avLst/>
                      </a:prstGeom>
                    </p:spPr>
                  </p:pic>
                </p:oleObj>
              </mc:Fallback>
            </mc:AlternateContent>
          </a:graphicData>
        </a:graphic>
      </p:graphicFrame>
      <p:sp>
        <p:nvSpPr>
          <p:cNvPr id="5" name="円/楕円 4"/>
          <p:cNvSpPr/>
          <p:nvPr/>
        </p:nvSpPr>
        <p:spPr>
          <a:xfrm>
            <a:off x="1691999" y="1894928"/>
            <a:ext cx="1184265" cy="2710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6372000" y="2166009"/>
            <a:ext cx="2016424" cy="30724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7272000" y="1939688"/>
            <a:ext cx="1155976" cy="22632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8172001" y="3550259"/>
            <a:ext cx="415616" cy="135162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a:xfrm>
            <a:off x="687014" y="5636271"/>
            <a:ext cx="7920880" cy="720079"/>
          </a:xfrm>
          <a:prstGeom prst="rect">
            <a:avLst/>
          </a:prstGeom>
          <a:solidFill>
            <a:schemeClr val="bg1"/>
          </a:solidFill>
          <a:ln w="22225">
            <a:solidFill>
              <a:schemeClr val="accent1"/>
            </a:solidFill>
          </a:ln>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dirty="0"/>
              <a:t>毎月、人員基準、加算要件を満たしているか、確認してください。</a:t>
            </a:r>
            <a:endParaRPr lang="en-US" altLang="ja-JP" dirty="0"/>
          </a:p>
          <a:p>
            <a:pPr marL="0" indent="0">
              <a:buFont typeface="Arial" panose="020B0604020202020204" pitchFamily="34" charset="0"/>
              <a:buNone/>
            </a:pPr>
            <a:r>
              <a:rPr lang="ja-JP" altLang="en-US" u="sng" dirty="0">
                <a:solidFill>
                  <a:srgbClr val="FF0000"/>
                </a:solidFill>
              </a:rPr>
              <a:t>人員・体制の変更がある場合は届出を行ってください</a:t>
            </a:r>
            <a:r>
              <a:rPr lang="ja-JP" altLang="en-US" dirty="0">
                <a:solidFill>
                  <a:srgbClr val="FF0000"/>
                </a:solidFill>
              </a:rPr>
              <a:t>。</a:t>
            </a:r>
            <a:endParaRPr lang="en-US" altLang="ja-JP" dirty="0">
              <a:solidFill>
                <a:srgbClr val="FF0000"/>
              </a:solidFill>
            </a:endParaRPr>
          </a:p>
          <a:p>
            <a:pPr marL="0" indent="0">
              <a:buFont typeface="Arial" panose="020B0604020202020204" pitchFamily="34" charset="0"/>
              <a:buNone/>
            </a:pPr>
            <a:endParaRPr lang="en-US" altLang="ja-JP" dirty="0"/>
          </a:p>
        </p:txBody>
      </p:sp>
    </p:spTree>
    <p:extLst>
      <p:ext uri="{BB962C8B-B14F-4D97-AF65-F5344CB8AC3E}">
        <p14:creationId xmlns:p14="http://schemas.microsoft.com/office/powerpoint/2010/main" val="4256382603"/>
      </p:ext>
    </p:extLst>
  </p:cSld>
  <p:clrMapOvr>
    <a:masterClrMapping/>
  </p:clrMapOvr>
  <mc:AlternateContent xmlns:mc="http://schemas.openxmlformats.org/markup-compatibility/2006" xmlns:p14="http://schemas.microsoft.com/office/powerpoint/2010/main">
    <mc:Choice Requires="p14">
      <p:transition spd="slow" p14:dur="2000" advTm="46192"/>
    </mc:Choice>
    <mc:Fallback xmlns="">
      <p:transition spd="slow" advTm="46192"/>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76000"/>
          </a:xfrm>
        </p:spPr>
        <p:style>
          <a:lnRef idx="1">
            <a:schemeClr val="accent1"/>
          </a:lnRef>
          <a:fillRef idx="3">
            <a:schemeClr val="accent1"/>
          </a:fillRef>
          <a:effectRef idx="2">
            <a:schemeClr val="accent1"/>
          </a:effectRef>
          <a:fontRef idx="minor">
            <a:schemeClr val="lt1"/>
          </a:fontRef>
        </p:style>
        <p:txBody>
          <a:bodyPr>
            <a:normAutofit fontScale="90000"/>
          </a:bodyPr>
          <a:lstStyle/>
          <a:p>
            <a:pPr algn="l"/>
            <a:r>
              <a:rPr kumimoji="1" lang="ja-JP" altLang="en-US" sz="4000" dirty="0"/>
              <a:t>５　人員基準等の毎月の確認について</a:t>
            </a:r>
          </a:p>
        </p:txBody>
      </p:sp>
      <p:sp>
        <p:nvSpPr>
          <p:cNvPr id="4" name="スライド番号プレースホルダー 3"/>
          <p:cNvSpPr>
            <a:spLocks noGrp="1"/>
          </p:cNvSpPr>
          <p:nvPr>
            <p:ph type="sldNum" sz="quarter" idx="12"/>
          </p:nvPr>
        </p:nvSpPr>
        <p:spPr>
          <a:noFill/>
        </p:spPr>
        <p:txBody>
          <a:bodyPr/>
          <a:lstStyle/>
          <a:p>
            <a:fld id="{A91244B0-13D8-45E2-A34F-94B284C31408}" type="slidenum">
              <a:rPr lang="ja-JP" altLang="en-US" sz="1800" smtClean="0">
                <a:solidFill>
                  <a:schemeClr val="tx1"/>
                </a:solidFill>
              </a:rPr>
              <a:pPr/>
              <a:t>11</a:t>
            </a:fld>
            <a:endParaRPr lang="ja-JP" altLang="en-US" sz="1800" dirty="0">
              <a:solidFill>
                <a:schemeClr val="tx1"/>
              </a:solidFill>
            </a:endParaRPr>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1252445362"/>
              </p:ext>
            </p:extLst>
          </p:nvPr>
        </p:nvGraphicFramePr>
        <p:xfrm>
          <a:off x="441624" y="1089000"/>
          <a:ext cx="8229600" cy="4680000"/>
        </p:xfrm>
        <a:graphic>
          <a:graphicData uri="http://schemas.openxmlformats.org/presentationml/2006/ole">
            <mc:AlternateContent xmlns:mc="http://schemas.openxmlformats.org/markup-compatibility/2006">
              <mc:Choice xmlns:v="urn:schemas-microsoft-com:vml" Requires="v">
                <p:oleObj name="ワークシート" r:id="rId3" imgW="10096501" imgH="3924190" progId="Excel.Sheet.12">
                  <p:embed/>
                </p:oleObj>
              </mc:Choice>
              <mc:Fallback>
                <p:oleObj name="ワークシート" r:id="rId3" imgW="10096501" imgH="3924190" progId="Excel.Sheet.12">
                  <p:embed/>
                  <p:pic>
                    <p:nvPicPr>
                      <p:cNvPr id="0" name=""/>
                      <p:cNvPicPr/>
                      <p:nvPr/>
                    </p:nvPicPr>
                    <p:blipFill>
                      <a:blip r:embed="rId4"/>
                      <a:stretch>
                        <a:fillRect/>
                      </a:stretch>
                    </p:blipFill>
                    <p:spPr>
                      <a:xfrm>
                        <a:off x="441624" y="1089000"/>
                        <a:ext cx="8229600" cy="4680000"/>
                      </a:xfrm>
                      <a:prstGeom prst="rect">
                        <a:avLst/>
                      </a:prstGeom>
                    </p:spPr>
                  </p:pic>
                </p:oleObj>
              </mc:Fallback>
            </mc:AlternateContent>
          </a:graphicData>
        </a:graphic>
      </p:graphicFrame>
    </p:spTree>
    <p:extLst>
      <p:ext uri="{BB962C8B-B14F-4D97-AF65-F5344CB8AC3E}">
        <p14:creationId xmlns:p14="http://schemas.microsoft.com/office/powerpoint/2010/main" val="1552037416"/>
      </p:ext>
    </p:extLst>
  </p:cSld>
  <p:clrMapOvr>
    <a:masterClrMapping/>
  </p:clrMapOvr>
  <mc:AlternateContent xmlns:mc="http://schemas.openxmlformats.org/markup-compatibility/2006" xmlns:p14="http://schemas.microsoft.com/office/powerpoint/2010/main">
    <mc:Choice Requires="p14">
      <p:transition spd="slow" p14:dur="2000" advTm="17071"/>
    </mc:Choice>
    <mc:Fallback xmlns="">
      <p:transition spd="slow" advTm="17071"/>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76000"/>
          </a:xfrm>
          <a:solidFill>
            <a:schemeClr val="accent1"/>
          </a:solidFill>
        </p:spPr>
        <p:style>
          <a:lnRef idx="1">
            <a:schemeClr val="accent1"/>
          </a:lnRef>
          <a:fillRef idx="3">
            <a:schemeClr val="accent1"/>
          </a:fillRef>
          <a:effectRef idx="2">
            <a:schemeClr val="accent1"/>
          </a:effectRef>
          <a:fontRef idx="minor">
            <a:schemeClr val="lt1"/>
          </a:fontRef>
        </p:style>
        <p:txBody>
          <a:bodyPr>
            <a:normAutofit fontScale="90000"/>
          </a:bodyPr>
          <a:lstStyle/>
          <a:p>
            <a:pPr algn="l"/>
            <a:r>
              <a:rPr kumimoji="1" lang="ja-JP" altLang="en-US" sz="4000" dirty="0"/>
              <a:t>５　児童指導員の資格確認について</a:t>
            </a:r>
          </a:p>
        </p:txBody>
      </p:sp>
      <p:sp>
        <p:nvSpPr>
          <p:cNvPr id="3" name="コンテンツ プレースホルダー 2"/>
          <p:cNvSpPr>
            <a:spLocks noGrp="1"/>
          </p:cNvSpPr>
          <p:nvPr>
            <p:ph idx="1"/>
          </p:nvPr>
        </p:nvSpPr>
        <p:spPr>
          <a:xfrm>
            <a:off x="432000" y="1856350"/>
            <a:ext cx="8229600" cy="492650"/>
          </a:xfrm>
        </p:spPr>
        <p:txBody>
          <a:bodyPr>
            <a:normAutofit/>
          </a:bodyPr>
          <a:lstStyle/>
          <a:p>
            <a:pPr marL="0" indent="0">
              <a:buNone/>
            </a:pPr>
            <a:r>
              <a:rPr kumimoji="1" lang="ja-JP" altLang="en-US" sz="2000" dirty="0"/>
              <a:t>児童指導員は、次の各号のいずれかに該当する者でなければならない。</a:t>
            </a:r>
            <a:endParaRPr kumimoji="1" lang="en-US" altLang="ja-JP" sz="2000" dirty="0"/>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12</a:t>
            </a:fld>
            <a:endParaRPr lang="ja-JP" altLang="en-US" sz="1800" dirty="0">
              <a:solidFill>
                <a:schemeClr val="tx1"/>
              </a:solidFill>
            </a:endParaRPr>
          </a:p>
        </p:txBody>
      </p:sp>
      <p:sp>
        <p:nvSpPr>
          <p:cNvPr id="5" name="コンテンツ プレースホルダー 2"/>
          <p:cNvSpPr txBox="1">
            <a:spLocks/>
          </p:cNvSpPr>
          <p:nvPr/>
        </p:nvSpPr>
        <p:spPr>
          <a:xfrm>
            <a:off x="457200" y="1077988"/>
            <a:ext cx="8229600" cy="731012"/>
          </a:xfrm>
          <a:prstGeom prst="rect">
            <a:avLst/>
          </a:prstGeom>
          <a:ln w="22225">
            <a:solidFill>
              <a:schemeClr val="accent1"/>
            </a:solidFill>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a:t>児童指導員の資格要件は、「児童福祉施設の設備及び運営に関する基準」第</a:t>
            </a:r>
            <a:r>
              <a:rPr lang="en-US" altLang="ja-JP" sz="2400" dirty="0"/>
              <a:t>43</a:t>
            </a:r>
            <a:r>
              <a:rPr lang="ja-JP" altLang="en-US" sz="2400" dirty="0"/>
              <a:t>条第１項各号に定められています。</a:t>
            </a:r>
            <a:endParaRPr lang="ja-JP" altLang="ja-JP" sz="2400" dirty="0"/>
          </a:p>
        </p:txBody>
      </p:sp>
      <p:pic>
        <p:nvPicPr>
          <p:cNvPr id="7" name="図 6">
            <a:extLst>
              <a:ext uri="{FF2B5EF4-FFF2-40B4-BE49-F238E27FC236}">
                <a16:creationId xmlns:a16="http://schemas.microsoft.com/office/drawing/2014/main" id="{0F54A22B-4AED-0DAC-F0C7-EA8207BAB015}"/>
              </a:ext>
            </a:extLst>
          </p:cNvPr>
          <p:cNvPicPr>
            <a:picLocks noChangeAspect="1"/>
          </p:cNvPicPr>
          <p:nvPr/>
        </p:nvPicPr>
        <p:blipFill>
          <a:blip r:embed="rId3"/>
          <a:stretch>
            <a:fillRect/>
          </a:stretch>
        </p:blipFill>
        <p:spPr>
          <a:xfrm>
            <a:off x="612000" y="2327255"/>
            <a:ext cx="7822794" cy="3981745"/>
          </a:xfrm>
          <a:prstGeom prst="rect">
            <a:avLst/>
          </a:prstGeom>
        </p:spPr>
      </p:pic>
    </p:spTree>
    <p:extLst>
      <p:ext uri="{BB962C8B-B14F-4D97-AF65-F5344CB8AC3E}">
        <p14:creationId xmlns:p14="http://schemas.microsoft.com/office/powerpoint/2010/main" val="3385659293"/>
      </p:ext>
    </p:extLst>
  </p:cSld>
  <p:clrMapOvr>
    <a:masterClrMapping/>
  </p:clrMapOvr>
  <mc:AlternateContent xmlns:mc="http://schemas.openxmlformats.org/markup-compatibility/2006" xmlns:p14="http://schemas.microsoft.com/office/powerpoint/2010/main">
    <mc:Choice Requires="p14">
      <p:transition spd="slow" p14:dur="2000" advTm="38316"/>
    </mc:Choice>
    <mc:Fallback xmlns="">
      <p:transition spd="slow" advTm="38316"/>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76000"/>
          </a:xfrm>
          <a:solidFill>
            <a:schemeClr val="accent1"/>
          </a:solidFill>
        </p:spPr>
        <p:style>
          <a:lnRef idx="1">
            <a:schemeClr val="accent1"/>
          </a:lnRef>
          <a:fillRef idx="3">
            <a:schemeClr val="accent1"/>
          </a:fillRef>
          <a:effectRef idx="2">
            <a:schemeClr val="accent1"/>
          </a:effectRef>
          <a:fontRef idx="minor">
            <a:schemeClr val="lt1"/>
          </a:fontRef>
        </p:style>
        <p:txBody>
          <a:bodyPr>
            <a:normAutofit fontScale="90000"/>
          </a:bodyPr>
          <a:lstStyle/>
          <a:p>
            <a:pPr algn="l"/>
            <a:r>
              <a:rPr kumimoji="1" lang="ja-JP" altLang="en-US" sz="4000" dirty="0"/>
              <a:t>５　児童指導員の資格確認について</a:t>
            </a:r>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13</a:t>
            </a:fld>
            <a:endParaRPr lang="ja-JP" altLang="en-US" sz="1800" dirty="0">
              <a:solidFill>
                <a:schemeClr val="tx1"/>
              </a:solidFill>
            </a:endParaRPr>
          </a:p>
        </p:txBody>
      </p:sp>
      <p:sp>
        <p:nvSpPr>
          <p:cNvPr id="5" name="コンテンツ プレースホルダー 2"/>
          <p:cNvSpPr txBox="1">
            <a:spLocks/>
          </p:cNvSpPr>
          <p:nvPr/>
        </p:nvSpPr>
        <p:spPr>
          <a:xfrm>
            <a:off x="457200" y="1077988"/>
            <a:ext cx="8229600" cy="731012"/>
          </a:xfrm>
          <a:prstGeom prst="rect">
            <a:avLst/>
          </a:prstGeom>
          <a:ln w="22225">
            <a:solidFill>
              <a:schemeClr val="accent1"/>
            </a:solidFill>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a:t>児童指導員の資格要件は、「児童福祉施設の設備及び運営に関する基準」第</a:t>
            </a:r>
            <a:r>
              <a:rPr lang="en-US" altLang="ja-JP" sz="2400" dirty="0"/>
              <a:t>43</a:t>
            </a:r>
            <a:r>
              <a:rPr lang="ja-JP" altLang="en-US" sz="2400" dirty="0"/>
              <a:t>条第１項各号に定められています。</a:t>
            </a:r>
            <a:endParaRPr lang="ja-JP" altLang="ja-JP" sz="2400" dirty="0"/>
          </a:p>
        </p:txBody>
      </p:sp>
      <p:graphicFrame>
        <p:nvGraphicFramePr>
          <p:cNvPr id="9" name="オブジェクト 8">
            <a:extLst>
              <a:ext uri="{FF2B5EF4-FFF2-40B4-BE49-F238E27FC236}">
                <a16:creationId xmlns:a16="http://schemas.microsoft.com/office/drawing/2014/main" id="{97433767-845E-F686-9E58-ACC42BE2FAFD}"/>
              </a:ext>
            </a:extLst>
          </p:cNvPr>
          <p:cNvGraphicFramePr>
            <a:graphicFrameLocks noChangeAspect="1"/>
          </p:cNvGraphicFramePr>
          <p:nvPr>
            <p:extLst>
              <p:ext uri="{D42A27DB-BD31-4B8C-83A1-F6EECF244321}">
                <p14:modId xmlns:p14="http://schemas.microsoft.com/office/powerpoint/2010/main" val="3746634537"/>
              </p:ext>
            </p:extLst>
          </p:nvPr>
        </p:nvGraphicFramePr>
        <p:xfrm>
          <a:off x="457200" y="2082027"/>
          <a:ext cx="8229600" cy="4229614"/>
        </p:xfrm>
        <a:graphic>
          <a:graphicData uri="http://schemas.openxmlformats.org/presentationml/2006/ole">
            <mc:AlternateContent xmlns:mc="http://schemas.openxmlformats.org/markup-compatibility/2006">
              <mc:Choice xmlns:v="urn:schemas-microsoft-com:vml" Requires="v">
                <p:oleObj name="Worksheet" r:id="rId3" imgW="5291061" imgH="2719582" progId="Excel.Sheet.12">
                  <p:embed/>
                </p:oleObj>
              </mc:Choice>
              <mc:Fallback>
                <p:oleObj name="Worksheet" r:id="rId3" imgW="5291061" imgH="2719582" progId="Excel.Sheet.12">
                  <p:embed/>
                  <p:pic>
                    <p:nvPicPr>
                      <p:cNvPr id="0" name=""/>
                      <p:cNvPicPr/>
                      <p:nvPr/>
                    </p:nvPicPr>
                    <p:blipFill>
                      <a:blip r:embed="rId4"/>
                      <a:stretch>
                        <a:fillRect/>
                      </a:stretch>
                    </p:blipFill>
                    <p:spPr>
                      <a:xfrm>
                        <a:off x="457200" y="2082027"/>
                        <a:ext cx="8229600" cy="4229614"/>
                      </a:xfrm>
                      <a:prstGeom prst="rect">
                        <a:avLst/>
                      </a:prstGeom>
                    </p:spPr>
                  </p:pic>
                </p:oleObj>
              </mc:Fallback>
            </mc:AlternateContent>
          </a:graphicData>
        </a:graphic>
      </p:graphicFrame>
    </p:spTree>
    <p:extLst>
      <p:ext uri="{BB962C8B-B14F-4D97-AF65-F5344CB8AC3E}">
        <p14:creationId xmlns:p14="http://schemas.microsoft.com/office/powerpoint/2010/main" val="49735661"/>
      </p:ext>
    </p:extLst>
  </p:cSld>
  <p:clrMapOvr>
    <a:masterClrMapping/>
  </p:clrMapOvr>
  <mc:AlternateContent xmlns:mc="http://schemas.openxmlformats.org/markup-compatibility/2006" xmlns:p14="http://schemas.microsoft.com/office/powerpoint/2010/main">
    <mc:Choice Requires="p14">
      <p:transition spd="slow" p14:dur="2000" advTm="38316"/>
    </mc:Choice>
    <mc:Fallback xmlns="">
      <p:transition spd="slow" advTm="38316"/>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76000"/>
          </a:xfrm>
          <a:solidFill>
            <a:schemeClr val="accent1"/>
          </a:solidFill>
        </p:spPr>
        <p:style>
          <a:lnRef idx="1">
            <a:schemeClr val="accent1"/>
          </a:lnRef>
          <a:fillRef idx="3">
            <a:schemeClr val="accent1"/>
          </a:fillRef>
          <a:effectRef idx="2">
            <a:schemeClr val="accent1"/>
          </a:effectRef>
          <a:fontRef idx="minor">
            <a:schemeClr val="lt1"/>
          </a:fontRef>
        </p:style>
        <p:txBody>
          <a:bodyPr>
            <a:normAutofit fontScale="90000"/>
          </a:bodyPr>
          <a:lstStyle/>
          <a:p>
            <a:pPr algn="l"/>
            <a:r>
              <a:rPr kumimoji="1" lang="ja-JP" altLang="en-US" sz="4000" dirty="0"/>
              <a:t>５　児童指導員の資格確認について</a:t>
            </a:r>
          </a:p>
        </p:txBody>
      </p:sp>
      <p:sp>
        <p:nvSpPr>
          <p:cNvPr id="3" name="コンテンツ プレースホルダー 2"/>
          <p:cNvSpPr>
            <a:spLocks noGrp="1"/>
          </p:cNvSpPr>
          <p:nvPr>
            <p:ph idx="1"/>
          </p:nvPr>
        </p:nvSpPr>
        <p:spPr>
          <a:xfrm>
            <a:off x="457200" y="2153314"/>
            <a:ext cx="8229600" cy="4261636"/>
          </a:xfrm>
        </p:spPr>
        <p:txBody>
          <a:bodyPr>
            <a:normAutofit fontScale="92500" lnSpcReduction="10000"/>
          </a:bodyPr>
          <a:lstStyle/>
          <a:p>
            <a:pPr marL="0" indent="0">
              <a:buNone/>
            </a:pPr>
            <a:r>
              <a:rPr kumimoji="1" lang="ja-JP" altLang="en-US" sz="2400" dirty="0"/>
              <a:t>①以下は児童指導員の資格要件には該当しません。</a:t>
            </a:r>
            <a:endParaRPr kumimoji="1" lang="en-US" altLang="ja-JP" sz="2400" dirty="0"/>
          </a:p>
          <a:p>
            <a:pPr marL="0" indent="0">
              <a:buNone/>
            </a:pPr>
            <a:r>
              <a:rPr kumimoji="1" lang="ja-JP" altLang="en-US" sz="2400" dirty="0"/>
              <a:t>　・社会福祉主事任用資格</a:t>
            </a:r>
            <a:endParaRPr kumimoji="1" lang="en-US" altLang="ja-JP" sz="2400" dirty="0"/>
          </a:p>
          <a:p>
            <a:pPr marL="0" indent="0">
              <a:buNone/>
            </a:pPr>
            <a:r>
              <a:rPr lang="ja-JP" altLang="en-US" sz="2400" dirty="0"/>
              <a:t>　・介護福祉士資格</a:t>
            </a:r>
            <a:endParaRPr lang="en-US" altLang="ja-JP" sz="2400" dirty="0"/>
          </a:p>
          <a:p>
            <a:pPr marL="0" indent="0">
              <a:buNone/>
            </a:pPr>
            <a:r>
              <a:rPr kumimoji="1" lang="ja-JP" altLang="en-US" sz="2400" dirty="0"/>
              <a:t>　・公認心理士、臨床心理士</a:t>
            </a:r>
            <a:endParaRPr kumimoji="1" lang="en-US" altLang="ja-JP" sz="2400" dirty="0"/>
          </a:p>
          <a:p>
            <a:pPr marL="0" indent="0">
              <a:buNone/>
            </a:pPr>
            <a:r>
              <a:rPr kumimoji="1" lang="ja-JP" altLang="en-US" sz="2400" dirty="0"/>
              <a:t>　・幼稚園（認定こども園を除く）、学校の実務経験</a:t>
            </a:r>
            <a:endParaRPr kumimoji="1" lang="en-US" altLang="ja-JP" sz="2400" dirty="0"/>
          </a:p>
          <a:p>
            <a:pPr marL="0" indent="0">
              <a:buNone/>
            </a:pPr>
            <a:r>
              <a:rPr lang="ja-JP" altLang="en-US" sz="2400" dirty="0"/>
              <a:t>②大学等において、社会福祉学、心理学、教育学若しくは社会</a:t>
            </a:r>
            <a:endParaRPr lang="en-US" altLang="ja-JP" sz="2400" dirty="0"/>
          </a:p>
          <a:p>
            <a:pPr marL="0" indent="0">
              <a:buNone/>
            </a:pPr>
            <a:r>
              <a:rPr lang="ja-JP" altLang="en-US" sz="2400" dirty="0"/>
              <a:t>　学に係る科目を一つ又は複数単位履修したことのみをもって　</a:t>
            </a:r>
            <a:endParaRPr lang="en-US" altLang="ja-JP" sz="2400" dirty="0"/>
          </a:p>
          <a:p>
            <a:pPr marL="0" indent="0">
              <a:buNone/>
            </a:pPr>
            <a:r>
              <a:rPr lang="ja-JP" altLang="en-US" sz="2400" dirty="0"/>
              <a:t>　児童指導員の資格要件に該当するとの判断はできません。</a:t>
            </a:r>
            <a:endParaRPr lang="en-US" altLang="ja-JP" sz="2400" dirty="0"/>
          </a:p>
          <a:p>
            <a:pPr marL="0" indent="0">
              <a:buNone/>
            </a:pPr>
            <a:r>
              <a:rPr kumimoji="1" lang="ja-JP" altLang="en-US" sz="2400" dirty="0"/>
              <a:t>➂児童福祉事業での実務経験で児童指導員資格を証明する　</a:t>
            </a:r>
            <a:endParaRPr kumimoji="1" lang="en-US" altLang="ja-JP" sz="2400" dirty="0"/>
          </a:p>
          <a:p>
            <a:pPr marL="0" indent="0">
              <a:buNone/>
            </a:pPr>
            <a:r>
              <a:rPr kumimoji="1" lang="ja-JP" altLang="en-US" sz="2400" dirty="0"/>
              <a:t>　場合、高校卒業と同程度であることが卒業証明等において確　</a:t>
            </a:r>
            <a:endParaRPr kumimoji="1" lang="en-US" altLang="ja-JP" sz="2400" dirty="0"/>
          </a:p>
          <a:p>
            <a:pPr marL="0" indent="0">
              <a:buNone/>
            </a:pPr>
            <a:r>
              <a:rPr lang="ja-JP" altLang="en-US" sz="2400" dirty="0"/>
              <a:t>　</a:t>
            </a:r>
            <a:r>
              <a:rPr kumimoji="1" lang="ja-JP" altLang="en-US" sz="2400" dirty="0"/>
              <a:t>認できない場合は、</a:t>
            </a:r>
            <a:r>
              <a:rPr kumimoji="1" lang="en-US" altLang="ja-JP" sz="2400" dirty="0"/>
              <a:t>3</a:t>
            </a:r>
            <a:r>
              <a:rPr kumimoji="1" lang="ja-JP" altLang="en-US" sz="2400" dirty="0"/>
              <a:t>年以上の実務経験証明が必要です。</a:t>
            </a:r>
            <a:endParaRPr kumimoji="1" lang="en-US" altLang="ja-JP" sz="2400" dirty="0"/>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14</a:t>
            </a:fld>
            <a:endParaRPr lang="ja-JP" altLang="en-US" sz="1800" dirty="0">
              <a:solidFill>
                <a:schemeClr val="tx1"/>
              </a:solidFill>
            </a:endParaRPr>
          </a:p>
        </p:txBody>
      </p:sp>
      <p:sp>
        <p:nvSpPr>
          <p:cNvPr id="5" name="コンテンツ プレースホルダー 2"/>
          <p:cNvSpPr txBox="1">
            <a:spLocks/>
          </p:cNvSpPr>
          <p:nvPr/>
        </p:nvSpPr>
        <p:spPr>
          <a:xfrm>
            <a:off x="457200" y="1077988"/>
            <a:ext cx="8229600" cy="731012"/>
          </a:xfrm>
          <a:prstGeom prst="rect">
            <a:avLst/>
          </a:prstGeom>
          <a:ln w="22225">
            <a:solidFill>
              <a:schemeClr val="accent1"/>
            </a:solidFill>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a:t>児童指導員の資格要件について、以下、特にご注意いただきたい事項を挙げます。</a:t>
            </a:r>
            <a:endParaRPr lang="ja-JP" altLang="ja-JP" sz="2400" dirty="0"/>
          </a:p>
        </p:txBody>
      </p:sp>
    </p:spTree>
    <p:extLst>
      <p:ext uri="{BB962C8B-B14F-4D97-AF65-F5344CB8AC3E}">
        <p14:creationId xmlns:p14="http://schemas.microsoft.com/office/powerpoint/2010/main" val="1580211587"/>
      </p:ext>
    </p:extLst>
  </p:cSld>
  <p:clrMapOvr>
    <a:masterClrMapping/>
  </p:clrMapOvr>
  <mc:AlternateContent xmlns:mc="http://schemas.openxmlformats.org/markup-compatibility/2006" xmlns:p14="http://schemas.microsoft.com/office/powerpoint/2010/main">
    <mc:Choice Requires="p14">
      <p:transition spd="slow" p14:dur="2000" advTm="38316"/>
    </mc:Choice>
    <mc:Fallback xmlns="">
      <p:transition spd="slow" advTm="38316"/>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76000"/>
          </a:xfrm>
        </p:spPr>
        <p:style>
          <a:lnRef idx="1">
            <a:schemeClr val="accent1"/>
          </a:lnRef>
          <a:fillRef idx="3">
            <a:schemeClr val="accent1"/>
          </a:fillRef>
          <a:effectRef idx="2">
            <a:schemeClr val="accent1"/>
          </a:effectRef>
          <a:fontRef idx="minor">
            <a:schemeClr val="lt1"/>
          </a:fontRef>
        </p:style>
        <p:txBody>
          <a:bodyPr>
            <a:normAutofit fontScale="90000"/>
          </a:bodyPr>
          <a:lstStyle/>
          <a:p>
            <a:pPr algn="l"/>
            <a:r>
              <a:rPr kumimoji="1" lang="ja-JP" altLang="en-US" sz="4000" dirty="0"/>
              <a:t>６　申請・変更・廃止等について</a:t>
            </a:r>
          </a:p>
        </p:txBody>
      </p:sp>
      <p:sp>
        <p:nvSpPr>
          <p:cNvPr id="3" name="コンテンツ プレースホルダー 2"/>
          <p:cNvSpPr>
            <a:spLocks noGrp="1"/>
          </p:cNvSpPr>
          <p:nvPr>
            <p:ph idx="1"/>
          </p:nvPr>
        </p:nvSpPr>
        <p:spPr>
          <a:xfrm>
            <a:off x="465395" y="1160752"/>
            <a:ext cx="8229600" cy="4525963"/>
          </a:xfrm>
        </p:spPr>
        <p:txBody>
          <a:bodyPr/>
          <a:lstStyle/>
          <a:p>
            <a:pPr marL="0" indent="0">
              <a:buNone/>
            </a:pPr>
            <a:r>
              <a:rPr kumimoji="1" lang="ja-JP" altLang="en-US" dirty="0"/>
              <a:t>（１）指定申請、更新申請</a:t>
            </a:r>
            <a:endParaRPr kumimoji="1" lang="en-US" altLang="ja-JP" dirty="0"/>
          </a:p>
          <a:p>
            <a:pPr marL="0" indent="0">
              <a:buNone/>
            </a:pPr>
            <a:r>
              <a:rPr lang="ja-JP" altLang="en-US" dirty="0"/>
              <a:t>　　　　　　</a:t>
            </a:r>
            <a:r>
              <a:rPr kumimoji="1" lang="ja-JP" altLang="en-US" dirty="0"/>
              <a:t>・・・</a:t>
            </a:r>
            <a:r>
              <a:rPr kumimoji="1" lang="ja-JP" altLang="en-US" u="sng" dirty="0"/>
              <a:t>事業開始予定日の２か月前</a:t>
            </a:r>
            <a:r>
              <a:rPr kumimoji="1" lang="ja-JP" altLang="en-US" dirty="0"/>
              <a:t>まで</a:t>
            </a:r>
            <a:endParaRPr kumimoji="1" lang="en-US" altLang="ja-JP" dirty="0"/>
          </a:p>
          <a:p>
            <a:pPr marL="0" indent="0">
              <a:buNone/>
            </a:pPr>
            <a:endParaRPr lang="en-US" altLang="ja-JP" dirty="0"/>
          </a:p>
          <a:p>
            <a:pPr marL="0" indent="0">
              <a:buNone/>
            </a:pPr>
            <a:r>
              <a:rPr kumimoji="1" lang="ja-JP" altLang="en-US" dirty="0"/>
              <a:t>（２）廃止届、休止届</a:t>
            </a:r>
            <a:r>
              <a:rPr lang="ja-JP" altLang="en-US" dirty="0"/>
              <a:t>・・・</a:t>
            </a:r>
            <a:r>
              <a:rPr lang="ja-JP" altLang="en-US" u="sng" dirty="0"/>
              <a:t>１か月前まで</a:t>
            </a:r>
            <a:endParaRPr lang="en-US" altLang="ja-JP" u="sng" dirty="0"/>
          </a:p>
          <a:p>
            <a:pPr marL="0" indent="0">
              <a:buNone/>
            </a:pPr>
            <a:endParaRPr kumimoji="1" lang="en-US" altLang="ja-JP" dirty="0"/>
          </a:p>
          <a:p>
            <a:pPr marL="0" indent="0">
              <a:buNone/>
            </a:pPr>
            <a:r>
              <a:rPr lang="ja-JP" altLang="en-US" dirty="0"/>
              <a:t>（３）再開届・・・</a:t>
            </a:r>
            <a:r>
              <a:rPr lang="ja-JP" altLang="en-US" u="sng" dirty="0"/>
              <a:t>再開の日から１０日以内</a:t>
            </a:r>
            <a:endParaRPr kumimoji="1" lang="en-US" altLang="ja-JP" u="sng" dirty="0"/>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1244B0-13D8-45E2-A34F-94B284C31408}" type="slidenum">
              <a:rPr kumimoji="1" lang="ja-JP" altLang="en-US" sz="1800" b="0" i="0" u="none" strike="noStrike" kern="1200" cap="none" spc="0" normalizeH="0" baseline="0" noProof="0" smtClean="0">
                <a:ln>
                  <a:noFill/>
                </a:ln>
                <a:solidFill>
                  <a:schemeClr val="tx1"/>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800" b="0" i="0" u="none" strike="noStrike" kern="1200" cap="none" spc="0" normalizeH="0" baseline="0" noProof="0" dirty="0">
              <a:ln>
                <a:noFill/>
              </a:ln>
              <a:solidFill>
                <a:schemeClr val="tx1"/>
              </a:solidFill>
              <a:effectLst/>
              <a:uLnTx/>
              <a:uFillTx/>
              <a:latin typeface="Calibri"/>
              <a:ea typeface="ＭＳ Ｐゴシック" panose="020B0600070205080204" pitchFamily="50" charset="-128"/>
              <a:cs typeface="+mn-cs"/>
            </a:endParaRPr>
          </a:p>
        </p:txBody>
      </p:sp>
      <p:sp>
        <p:nvSpPr>
          <p:cNvPr id="6" name="コンテンツ プレースホルダー 2"/>
          <p:cNvSpPr txBox="1">
            <a:spLocks/>
          </p:cNvSpPr>
          <p:nvPr/>
        </p:nvSpPr>
        <p:spPr>
          <a:xfrm>
            <a:off x="481469" y="5322528"/>
            <a:ext cx="7920880" cy="720079"/>
          </a:xfrm>
          <a:prstGeom prst="rect">
            <a:avLst/>
          </a:prstGeom>
          <a:solidFill>
            <a:schemeClr val="bg1"/>
          </a:solidFill>
          <a:ln w="22225">
            <a:solidFill>
              <a:schemeClr val="accent1"/>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3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提出期限を厳守してください。</a:t>
            </a:r>
            <a:endParaRPr kumimoji="1" lang="en-US" altLang="ja-JP" sz="3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575923983"/>
      </p:ext>
    </p:extLst>
  </p:cSld>
  <p:clrMapOvr>
    <a:masterClrMapping/>
  </p:clrMapOvr>
  <mc:AlternateContent xmlns:mc="http://schemas.openxmlformats.org/markup-compatibility/2006" xmlns:p14="http://schemas.microsoft.com/office/powerpoint/2010/main">
    <mc:Choice Requires="p14">
      <p:transition spd="slow" p14:dur="2000" advTm="21593"/>
    </mc:Choice>
    <mc:Fallback xmlns="">
      <p:transition spd="slow" advTm="21593"/>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729000"/>
            <a:ext cx="8229600" cy="5220000"/>
          </a:xfrm>
        </p:spPr>
        <p:txBody>
          <a:bodyPr>
            <a:normAutofit lnSpcReduction="10000"/>
          </a:bodyPr>
          <a:lstStyle/>
          <a:p>
            <a:pPr marL="0" indent="0">
              <a:buNone/>
            </a:pPr>
            <a:r>
              <a:rPr kumimoji="1" lang="ja-JP" altLang="en-US" dirty="0"/>
              <a:t>（４）変更届</a:t>
            </a:r>
            <a:endParaRPr kumimoji="1" lang="en-US" altLang="ja-JP" dirty="0"/>
          </a:p>
          <a:p>
            <a:pPr marL="0" indent="0">
              <a:buNone/>
            </a:pPr>
            <a:r>
              <a:rPr lang="ja-JP" altLang="en-US" dirty="0"/>
              <a:t>　①障害児通所給付費に関するもの以外</a:t>
            </a:r>
            <a:endParaRPr lang="en-US" altLang="ja-JP" dirty="0"/>
          </a:p>
          <a:p>
            <a:pPr marL="0" indent="0">
              <a:buNone/>
            </a:pPr>
            <a:r>
              <a:rPr kumimoji="1" lang="ja-JP" altLang="en-US" dirty="0"/>
              <a:t>　　　・・・</a:t>
            </a:r>
            <a:r>
              <a:rPr kumimoji="1" lang="ja-JP" altLang="en-US" u="sng" dirty="0"/>
              <a:t>変更のあった日から１０日以内</a:t>
            </a:r>
            <a:endParaRPr kumimoji="1" lang="en-US" altLang="ja-JP" u="sng" dirty="0"/>
          </a:p>
          <a:p>
            <a:pPr marL="0" indent="0">
              <a:buNone/>
            </a:pPr>
            <a:endParaRPr kumimoji="1" lang="en-US" altLang="ja-JP" dirty="0"/>
          </a:p>
          <a:p>
            <a:pPr marL="0" indent="0">
              <a:buNone/>
            </a:pPr>
            <a:r>
              <a:rPr kumimoji="1" lang="ja-JP" altLang="en-US" dirty="0"/>
              <a:t>　②</a:t>
            </a:r>
            <a:r>
              <a:rPr lang="ja-JP" altLang="en-US" dirty="0"/>
              <a:t>障害児通所給付費</a:t>
            </a:r>
            <a:r>
              <a:rPr kumimoji="1" lang="ja-JP" altLang="en-US" dirty="0"/>
              <a:t>に関するもの</a:t>
            </a:r>
            <a:endParaRPr kumimoji="1" lang="en-US" altLang="ja-JP" dirty="0"/>
          </a:p>
          <a:p>
            <a:pPr marL="0" indent="0">
              <a:buNone/>
            </a:pPr>
            <a:r>
              <a:rPr lang="ja-JP" altLang="en-US" dirty="0"/>
              <a:t>　　毎月１５日以前・・・</a:t>
            </a:r>
            <a:r>
              <a:rPr lang="ja-JP" altLang="en-US" u="sng" dirty="0"/>
              <a:t>翌月</a:t>
            </a:r>
            <a:r>
              <a:rPr lang="ja-JP" altLang="en-US" dirty="0"/>
              <a:t>から算定</a:t>
            </a:r>
            <a:endParaRPr lang="en-US" altLang="ja-JP" dirty="0"/>
          </a:p>
          <a:p>
            <a:pPr marL="0" indent="0">
              <a:buNone/>
            </a:pPr>
            <a:r>
              <a:rPr kumimoji="1" lang="ja-JP" altLang="en-US" dirty="0"/>
              <a:t>　　毎月１６日以降・・・</a:t>
            </a:r>
            <a:r>
              <a:rPr kumimoji="1" lang="ja-JP" altLang="en-US" u="sng" dirty="0"/>
              <a:t>翌々月</a:t>
            </a:r>
            <a:r>
              <a:rPr kumimoji="1" lang="ja-JP" altLang="en-US" dirty="0"/>
              <a:t>から算定</a:t>
            </a:r>
            <a:endParaRPr kumimoji="1" lang="en-US" altLang="ja-JP" dirty="0"/>
          </a:p>
          <a:p>
            <a:pPr marL="0" indent="0">
              <a:buNone/>
            </a:pPr>
            <a:r>
              <a:rPr kumimoji="1" lang="ja-JP" altLang="en-US" dirty="0"/>
              <a:t>　　</a:t>
            </a:r>
            <a:r>
              <a:rPr kumimoji="1" lang="ja-JP" altLang="en-US" u="wavyHeavy" dirty="0"/>
              <a:t>算定要件を満たさなくなった場合</a:t>
            </a:r>
            <a:endParaRPr kumimoji="1" lang="en-US" altLang="ja-JP" u="wavyHeavy" dirty="0"/>
          </a:p>
          <a:p>
            <a:pPr marL="0" indent="0">
              <a:buNone/>
            </a:pPr>
            <a:r>
              <a:rPr lang="ja-JP" altLang="en-US" dirty="0"/>
              <a:t>　　　　　→変更または終了の届出を</a:t>
            </a:r>
            <a:r>
              <a:rPr lang="ja-JP" altLang="en-US" u="sng" dirty="0"/>
              <a:t>速やかに</a:t>
            </a:r>
            <a:endParaRPr kumimoji="1" lang="ja-JP" altLang="en-US" u="sng" dirty="0"/>
          </a:p>
        </p:txBody>
      </p:sp>
      <p:sp>
        <p:nvSpPr>
          <p:cNvPr id="2" name="スライド番号プレースホルダー 1"/>
          <p:cNvSpPr>
            <a:spLocks noGrp="1"/>
          </p:cNvSpPr>
          <p:nvPr>
            <p:ph type="sldNum" sz="quarter" idx="12"/>
          </p:nvPr>
        </p:nvSpPr>
        <p:spPr/>
        <p:txBody>
          <a:bodyPr/>
          <a:lstStyle/>
          <a:p>
            <a:fld id="{A91244B0-13D8-45E2-A34F-94B284C31408}" type="slidenum">
              <a:rPr lang="ja-JP" altLang="en-US" sz="1800" smtClean="0">
                <a:solidFill>
                  <a:schemeClr val="tx1"/>
                </a:solidFill>
              </a:rPr>
              <a:pPr/>
              <a:t>16</a:t>
            </a:fld>
            <a:endParaRPr lang="ja-JP" altLang="en-US" sz="1800">
              <a:solidFill>
                <a:schemeClr val="tx1"/>
              </a:solidFill>
            </a:endParaRPr>
          </a:p>
        </p:txBody>
      </p:sp>
      <p:sp>
        <p:nvSpPr>
          <p:cNvPr id="4" name="コンテンツ プレースホルダー 2"/>
          <p:cNvSpPr txBox="1">
            <a:spLocks/>
          </p:cNvSpPr>
          <p:nvPr/>
        </p:nvSpPr>
        <p:spPr>
          <a:xfrm>
            <a:off x="827584" y="5678820"/>
            <a:ext cx="7488832" cy="540359"/>
          </a:xfrm>
          <a:prstGeom prst="rect">
            <a:avLst/>
          </a:prstGeom>
          <a:solidFill>
            <a:schemeClr val="bg1"/>
          </a:solidFill>
          <a:ln w="22225">
            <a:solidFill>
              <a:schemeClr val="accent1"/>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dirty="0"/>
              <a:t>提出期限を厳守してください。</a:t>
            </a:r>
            <a:endParaRPr lang="en-US" altLang="ja-JP" dirty="0"/>
          </a:p>
        </p:txBody>
      </p:sp>
      <p:sp>
        <p:nvSpPr>
          <p:cNvPr id="5" name="タイトル 1"/>
          <p:cNvSpPr>
            <a:spLocks noGrp="1"/>
          </p:cNvSpPr>
          <p:nvPr>
            <p:ph type="title"/>
          </p:nvPr>
        </p:nvSpPr>
        <p:spPr>
          <a:xfrm>
            <a:off x="457200" y="153000"/>
            <a:ext cx="8229600" cy="576000"/>
          </a:xfrm>
        </p:spPr>
        <p:style>
          <a:lnRef idx="1">
            <a:schemeClr val="accent1"/>
          </a:lnRef>
          <a:fillRef idx="3">
            <a:schemeClr val="accent1"/>
          </a:fillRef>
          <a:effectRef idx="2">
            <a:schemeClr val="accent1"/>
          </a:effectRef>
          <a:fontRef idx="minor">
            <a:schemeClr val="lt1"/>
          </a:fontRef>
        </p:style>
        <p:txBody>
          <a:bodyPr>
            <a:normAutofit fontScale="90000"/>
          </a:bodyPr>
          <a:lstStyle/>
          <a:p>
            <a:pPr algn="l"/>
            <a:r>
              <a:rPr kumimoji="1" lang="ja-JP" altLang="en-US" sz="4000" dirty="0"/>
              <a:t>６　申請・変更・廃止等について</a:t>
            </a:r>
          </a:p>
        </p:txBody>
      </p:sp>
    </p:spTree>
    <p:extLst>
      <p:ext uri="{BB962C8B-B14F-4D97-AF65-F5344CB8AC3E}">
        <p14:creationId xmlns:p14="http://schemas.microsoft.com/office/powerpoint/2010/main" val="2176438925"/>
      </p:ext>
    </p:extLst>
  </p:cSld>
  <p:clrMapOvr>
    <a:masterClrMapping/>
  </p:clrMapOvr>
  <mc:AlternateContent xmlns:mc="http://schemas.openxmlformats.org/markup-compatibility/2006" xmlns:p14="http://schemas.microsoft.com/office/powerpoint/2010/main">
    <mc:Choice Requires="p14">
      <p:transition spd="slow" p14:dur="2000" advTm="50508"/>
    </mc:Choice>
    <mc:Fallback xmlns="">
      <p:transition spd="slow" advTm="50508"/>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909001"/>
            <a:ext cx="8229600" cy="4680000"/>
          </a:xfrm>
        </p:spPr>
        <p:txBody>
          <a:bodyPr>
            <a:normAutofit/>
          </a:bodyPr>
          <a:lstStyle/>
          <a:p>
            <a:pPr marL="0" indent="0">
              <a:buNone/>
            </a:pPr>
            <a:r>
              <a:rPr kumimoji="1" lang="ja-JP" altLang="en-US" dirty="0"/>
              <a:t>（例外）</a:t>
            </a:r>
            <a:endParaRPr kumimoji="1" lang="en-US" altLang="ja-JP" dirty="0"/>
          </a:p>
          <a:p>
            <a:pPr marL="0" indent="0">
              <a:buNone/>
            </a:pPr>
            <a:r>
              <a:rPr lang="ja-JP" altLang="en-US" dirty="0"/>
              <a:t>　①報酬単価・・・定員増の場合は</a:t>
            </a:r>
            <a:r>
              <a:rPr lang="ja-JP" altLang="en-US" u="sng" dirty="0"/>
              <a:t>届出日</a:t>
            </a:r>
            <a:r>
              <a:rPr lang="ja-JP" altLang="en-US" dirty="0"/>
              <a:t>から</a:t>
            </a:r>
            <a:endParaRPr lang="en-US" altLang="ja-JP" dirty="0"/>
          </a:p>
          <a:p>
            <a:pPr marL="0" indent="0">
              <a:buNone/>
            </a:pPr>
            <a:r>
              <a:rPr kumimoji="1" lang="ja-JP" altLang="en-US" dirty="0"/>
              <a:t>　</a:t>
            </a:r>
            <a:r>
              <a:rPr lang="ja-JP" altLang="en-US" dirty="0"/>
              <a:t>②前年度の実績に応じて算定する基本報酬</a:t>
            </a:r>
            <a:endParaRPr lang="en-US" altLang="ja-JP" dirty="0"/>
          </a:p>
          <a:p>
            <a:pPr marL="0" indent="0">
              <a:buNone/>
            </a:pPr>
            <a:r>
              <a:rPr lang="ja-JP" altLang="en-US" dirty="0"/>
              <a:t>　→</a:t>
            </a:r>
            <a:r>
              <a:rPr lang="ja-JP" altLang="en-US" u="sng" dirty="0"/>
              <a:t>４月中旬まで（報酬区分に変更がある場合）</a:t>
            </a:r>
            <a:endParaRPr lang="en-US" altLang="ja-JP" u="sng" dirty="0"/>
          </a:p>
          <a:p>
            <a:pPr marL="0" indent="0">
              <a:buNone/>
            </a:pPr>
            <a:r>
              <a:rPr lang="ja-JP" altLang="en-US" dirty="0"/>
              <a:t>　③</a:t>
            </a:r>
            <a:r>
              <a:rPr kumimoji="1" lang="ja-JP" altLang="en-US" dirty="0"/>
              <a:t>福祉・介護職員処遇改善加算等</a:t>
            </a:r>
            <a:endParaRPr kumimoji="1" lang="en-US" altLang="ja-JP" dirty="0"/>
          </a:p>
          <a:p>
            <a:pPr marL="0" indent="0">
              <a:buNone/>
            </a:pPr>
            <a:r>
              <a:rPr lang="ja-JP" altLang="en-US" dirty="0"/>
              <a:t>　　　　→</a:t>
            </a:r>
            <a:r>
              <a:rPr lang="ja-JP" altLang="en-US" u="sng" dirty="0"/>
              <a:t>算定開始月の前々月の末日</a:t>
            </a:r>
            <a:r>
              <a:rPr lang="ja-JP" altLang="en-US" dirty="0"/>
              <a:t>まで</a:t>
            </a:r>
            <a:endParaRPr lang="en-US" altLang="ja-JP" dirty="0"/>
          </a:p>
          <a:p>
            <a:pPr marL="0" indent="0">
              <a:buNone/>
            </a:pPr>
            <a:r>
              <a:rPr lang="ja-JP" altLang="en-US" dirty="0"/>
              <a:t>　</a:t>
            </a:r>
            <a:r>
              <a:rPr kumimoji="1" lang="en-US" altLang="ja-JP" dirty="0"/>
              <a:t>※</a:t>
            </a:r>
            <a:r>
              <a:rPr kumimoji="1" lang="ja-JP" altLang="en-US" dirty="0"/>
              <a:t>　③は</a:t>
            </a:r>
            <a:r>
              <a:rPr kumimoji="1" lang="ja-JP" altLang="en-US" u="wavyHeavy" dirty="0"/>
              <a:t>毎年、届出が必要</a:t>
            </a:r>
          </a:p>
        </p:txBody>
      </p:sp>
      <p:sp>
        <p:nvSpPr>
          <p:cNvPr id="2" name="スライド番号プレースホルダー 1"/>
          <p:cNvSpPr>
            <a:spLocks noGrp="1"/>
          </p:cNvSpPr>
          <p:nvPr>
            <p:ph type="sldNum" sz="quarter" idx="12"/>
          </p:nvPr>
        </p:nvSpPr>
        <p:spPr/>
        <p:txBody>
          <a:bodyPr/>
          <a:lstStyle/>
          <a:p>
            <a:fld id="{A91244B0-13D8-45E2-A34F-94B284C31408}" type="slidenum">
              <a:rPr lang="ja-JP" altLang="en-US" sz="1800" smtClean="0">
                <a:solidFill>
                  <a:schemeClr val="tx1"/>
                </a:solidFill>
              </a:rPr>
              <a:pPr/>
              <a:t>17</a:t>
            </a:fld>
            <a:endParaRPr lang="ja-JP" altLang="en-US" sz="1800" dirty="0">
              <a:solidFill>
                <a:schemeClr val="tx1"/>
              </a:solidFill>
            </a:endParaRPr>
          </a:p>
        </p:txBody>
      </p:sp>
      <p:sp>
        <p:nvSpPr>
          <p:cNvPr id="4" name="コンテンツ プレースホルダー 2"/>
          <p:cNvSpPr txBox="1">
            <a:spLocks/>
          </p:cNvSpPr>
          <p:nvPr/>
        </p:nvSpPr>
        <p:spPr>
          <a:xfrm>
            <a:off x="827584" y="5444966"/>
            <a:ext cx="7488832" cy="648072"/>
          </a:xfrm>
          <a:prstGeom prst="rect">
            <a:avLst/>
          </a:prstGeom>
          <a:solidFill>
            <a:schemeClr val="bg1"/>
          </a:solidFill>
          <a:ln w="22225">
            <a:solidFill>
              <a:schemeClr val="accent1"/>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dirty="0"/>
              <a:t>提出期限を厳守してください。</a:t>
            </a:r>
            <a:endParaRPr lang="en-US" altLang="ja-JP" dirty="0"/>
          </a:p>
        </p:txBody>
      </p:sp>
      <p:sp>
        <p:nvSpPr>
          <p:cNvPr id="6" name="タイトル 1"/>
          <p:cNvSpPr>
            <a:spLocks noGrp="1"/>
          </p:cNvSpPr>
          <p:nvPr>
            <p:ph type="title"/>
          </p:nvPr>
        </p:nvSpPr>
        <p:spPr>
          <a:xfrm>
            <a:off x="457200" y="153000"/>
            <a:ext cx="8229600" cy="576000"/>
          </a:xfrm>
        </p:spPr>
        <p:style>
          <a:lnRef idx="1">
            <a:schemeClr val="accent1"/>
          </a:lnRef>
          <a:fillRef idx="3">
            <a:schemeClr val="accent1"/>
          </a:fillRef>
          <a:effectRef idx="2">
            <a:schemeClr val="accent1"/>
          </a:effectRef>
          <a:fontRef idx="minor">
            <a:schemeClr val="lt1"/>
          </a:fontRef>
        </p:style>
        <p:txBody>
          <a:bodyPr>
            <a:normAutofit fontScale="90000"/>
          </a:bodyPr>
          <a:lstStyle/>
          <a:p>
            <a:pPr algn="l"/>
            <a:r>
              <a:rPr kumimoji="1" lang="ja-JP" altLang="en-US" sz="4000" dirty="0"/>
              <a:t>６　申請・変更・廃止等について</a:t>
            </a:r>
          </a:p>
        </p:txBody>
      </p:sp>
    </p:spTree>
    <p:extLst>
      <p:ext uri="{BB962C8B-B14F-4D97-AF65-F5344CB8AC3E}">
        <p14:creationId xmlns:p14="http://schemas.microsoft.com/office/powerpoint/2010/main" val="3485412977"/>
      </p:ext>
    </p:extLst>
  </p:cSld>
  <p:clrMapOvr>
    <a:masterClrMapping/>
  </p:clrMapOvr>
  <mc:AlternateContent xmlns:mc="http://schemas.openxmlformats.org/markup-compatibility/2006" xmlns:p14="http://schemas.microsoft.com/office/powerpoint/2010/main">
    <mc:Choice Requires="p14">
      <p:transition spd="slow" p14:dur="2000" advTm="62817"/>
    </mc:Choice>
    <mc:Fallback xmlns="">
      <p:transition spd="slow" advTm="62817"/>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76000"/>
          </a:xfrm>
          <a:solidFill>
            <a:schemeClr val="accent1"/>
          </a:solidFill>
        </p:spPr>
        <p:style>
          <a:lnRef idx="1">
            <a:schemeClr val="accent1"/>
          </a:lnRef>
          <a:fillRef idx="3">
            <a:schemeClr val="accent1"/>
          </a:fillRef>
          <a:effectRef idx="2">
            <a:schemeClr val="accent1"/>
          </a:effectRef>
          <a:fontRef idx="minor">
            <a:schemeClr val="lt1"/>
          </a:fontRef>
        </p:style>
        <p:txBody>
          <a:bodyPr>
            <a:normAutofit fontScale="90000"/>
          </a:bodyPr>
          <a:lstStyle/>
          <a:p>
            <a:pPr algn="l"/>
            <a:r>
              <a:rPr kumimoji="1" lang="ja-JP" altLang="en-US" dirty="0"/>
              <a:t>７　</a:t>
            </a:r>
            <a:r>
              <a:rPr lang="ja-JP" altLang="en-US" dirty="0"/>
              <a:t>加算</a:t>
            </a:r>
            <a:r>
              <a:rPr kumimoji="1" lang="ja-JP" altLang="en-US" dirty="0"/>
              <a:t>を算定する際の注意点</a:t>
            </a:r>
          </a:p>
        </p:txBody>
      </p:sp>
      <p:sp>
        <p:nvSpPr>
          <p:cNvPr id="3" name="コンテンツ プレースホルダー 2"/>
          <p:cNvSpPr>
            <a:spLocks noGrp="1" noChangeAspect="1"/>
          </p:cNvSpPr>
          <p:nvPr>
            <p:ph idx="1"/>
          </p:nvPr>
        </p:nvSpPr>
        <p:spPr>
          <a:xfrm>
            <a:off x="349427" y="997422"/>
            <a:ext cx="8166717" cy="576000"/>
          </a:xfrm>
        </p:spPr>
        <p:txBody>
          <a:bodyPr>
            <a:normAutofit/>
          </a:bodyPr>
          <a:lstStyle/>
          <a:p>
            <a:pPr marL="0" indent="0">
              <a:buNone/>
            </a:pPr>
            <a:r>
              <a:rPr lang="ja-JP" altLang="en-US" sz="2800" dirty="0">
                <a:latin typeface="+mj-ea"/>
                <a:ea typeface="+mj-ea"/>
              </a:rPr>
              <a:t>（１）</a:t>
            </a:r>
            <a:r>
              <a:rPr kumimoji="1" lang="ja-JP" altLang="en-US" sz="2800" dirty="0">
                <a:latin typeface="+mj-ea"/>
                <a:ea typeface="+mj-ea"/>
              </a:rPr>
              <a:t>児童指導員等加配加算</a:t>
            </a:r>
            <a:endParaRPr kumimoji="1" lang="en-US" altLang="ja-JP" sz="2800" dirty="0">
              <a:latin typeface="+mj-ea"/>
              <a:ea typeface="+mj-ea"/>
            </a:endParaRPr>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18</a:t>
            </a:fld>
            <a:endParaRPr lang="ja-JP" altLang="en-US" sz="1800" dirty="0">
              <a:solidFill>
                <a:schemeClr val="tx1"/>
              </a:solidFill>
            </a:endParaRPr>
          </a:p>
        </p:txBody>
      </p:sp>
      <p:sp>
        <p:nvSpPr>
          <p:cNvPr id="10" name="テキスト ボックス 9">
            <a:extLst>
              <a:ext uri="{FF2B5EF4-FFF2-40B4-BE49-F238E27FC236}">
                <a16:creationId xmlns:a16="http://schemas.microsoft.com/office/drawing/2014/main" id="{2CF4BB1D-7681-1252-A719-3C2931815AA2}"/>
              </a:ext>
            </a:extLst>
          </p:cNvPr>
          <p:cNvSpPr txBox="1"/>
          <p:nvPr/>
        </p:nvSpPr>
        <p:spPr>
          <a:xfrm>
            <a:off x="500892" y="3666908"/>
            <a:ext cx="5014800" cy="3139321"/>
          </a:xfrm>
          <a:prstGeom prst="rect">
            <a:avLst/>
          </a:prstGeom>
          <a:noFill/>
        </p:spPr>
        <p:txBody>
          <a:bodyPr wrap="square" rtlCol="0">
            <a:spAutoFit/>
          </a:bodyPr>
          <a:lstStyle/>
          <a:p>
            <a:r>
              <a:rPr kumimoji="1" lang="ja-JP" altLang="en-US" dirty="0"/>
              <a:t>　≪区分≫ 　</a:t>
            </a:r>
          </a:p>
          <a:p>
            <a:r>
              <a:rPr kumimoji="1" lang="ja-JP" altLang="en-US" dirty="0"/>
              <a:t>　　</a:t>
            </a:r>
            <a:endParaRPr kumimoji="1" lang="en-US" altLang="ja-JP" dirty="0"/>
          </a:p>
          <a:p>
            <a:endParaRPr lang="en-US" altLang="ja-JP" dirty="0"/>
          </a:p>
          <a:p>
            <a:endParaRPr lang="en-US" altLang="ja-JP" dirty="0"/>
          </a:p>
          <a:p>
            <a:endParaRPr lang="en-US" altLang="ja-JP" dirty="0"/>
          </a:p>
          <a:p>
            <a:endParaRPr lang="en-US" altLang="ja-JP" dirty="0"/>
          </a:p>
          <a:p>
            <a:endParaRPr lang="en-US" altLang="ja-JP" dirty="0"/>
          </a:p>
          <a:p>
            <a:endParaRPr kumimoji="1" lang="en-US" altLang="ja-JP" dirty="0"/>
          </a:p>
          <a:p>
            <a:endParaRPr lang="en-US" altLang="ja-JP" dirty="0"/>
          </a:p>
          <a:p>
            <a:endParaRPr kumimoji="1" lang="en-US" altLang="ja-JP" dirty="0"/>
          </a:p>
          <a:p>
            <a:endParaRPr kumimoji="1" lang="ja-JP" altLang="en-US" dirty="0"/>
          </a:p>
        </p:txBody>
      </p:sp>
      <p:graphicFrame>
        <p:nvGraphicFramePr>
          <p:cNvPr id="13" name="オブジェクト 12">
            <a:extLst>
              <a:ext uri="{FF2B5EF4-FFF2-40B4-BE49-F238E27FC236}">
                <a16:creationId xmlns:a16="http://schemas.microsoft.com/office/drawing/2014/main" id="{941BD337-6524-BCFC-3FE7-881F5B76DB83}"/>
              </a:ext>
            </a:extLst>
          </p:cNvPr>
          <p:cNvGraphicFramePr>
            <a:graphicFrameLocks noChangeAspect="1"/>
          </p:cNvGraphicFramePr>
          <p:nvPr>
            <p:extLst>
              <p:ext uri="{D42A27DB-BD31-4B8C-83A1-F6EECF244321}">
                <p14:modId xmlns:p14="http://schemas.microsoft.com/office/powerpoint/2010/main" val="800777898"/>
              </p:ext>
            </p:extLst>
          </p:nvPr>
        </p:nvGraphicFramePr>
        <p:xfrm>
          <a:off x="1010001" y="4113948"/>
          <a:ext cx="3960000" cy="2305925"/>
        </p:xfrm>
        <a:graphic>
          <a:graphicData uri="http://schemas.openxmlformats.org/presentationml/2006/ole">
            <mc:AlternateContent xmlns:mc="http://schemas.openxmlformats.org/markup-compatibility/2006">
              <mc:Choice xmlns:v="urn:schemas-microsoft-com:vml" Requires="v">
                <p:oleObj name="Worksheet" r:id="rId3" imgW="2314700" imgH="1347982" progId="Excel.Sheet.12">
                  <p:embed/>
                </p:oleObj>
              </mc:Choice>
              <mc:Fallback>
                <p:oleObj name="Worksheet" r:id="rId3" imgW="2314700" imgH="1347982" progId="Excel.Sheet.12">
                  <p:embed/>
                  <p:pic>
                    <p:nvPicPr>
                      <p:cNvPr id="0" name=""/>
                      <p:cNvPicPr/>
                      <p:nvPr/>
                    </p:nvPicPr>
                    <p:blipFill>
                      <a:blip r:embed="rId4"/>
                      <a:stretch>
                        <a:fillRect/>
                      </a:stretch>
                    </p:blipFill>
                    <p:spPr>
                      <a:xfrm>
                        <a:off x="1010001" y="4113948"/>
                        <a:ext cx="3960000" cy="2305925"/>
                      </a:xfrm>
                      <a:prstGeom prst="rect">
                        <a:avLst/>
                      </a:prstGeom>
                    </p:spPr>
                  </p:pic>
                </p:oleObj>
              </mc:Fallback>
            </mc:AlternateContent>
          </a:graphicData>
        </a:graphic>
      </p:graphicFrame>
      <p:sp>
        <p:nvSpPr>
          <p:cNvPr id="15" name="テキスト ボックス 14">
            <a:extLst>
              <a:ext uri="{FF2B5EF4-FFF2-40B4-BE49-F238E27FC236}">
                <a16:creationId xmlns:a16="http://schemas.microsoft.com/office/drawing/2014/main" id="{576AB976-FE9A-1032-BEB7-A2BC55394209}"/>
              </a:ext>
            </a:extLst>
          </p:cNvPr>
          <p:cNvSpPr txBox="1"/>
          <p:nvPr/>
        </p:nvSpPr>
        <p:spPr>
          <a:xfrm flipH="1">
            <a:off x="349425" y="1646678"/>
            <a:ext cx="8182574" cy="1969770"/>
          </a:xfrm>
          <a:prstGeom prst="rect">
            <a:avLst/>
          </a:prstGeom>
          <a:noFill/>
        </p:spPr>
        <p:txBody>
          <a:bodyPr wrap="square" rtlCol="0">
            <a:spAutoFit/>
          </a:bodyPr>
          <a:lstStyle/>
          <a:p>
            <a:r>
              <a:rPr kumimoji="1" lang="ja-JP" altLang="en-US" dirty="0"/>
              <a:t>　≪要件≫</a:t>
            </a:r>
          </a:p>
          <a:p>
            <a:r>
              <a:rPr kumimoji="1" lang="ja-JP" altLang="en-US" dirty="0"/>
              <a:t>　　人員配置基準上必要となる従業者の員数</a:t>
            </a:r>
            <a:r>
              <a:rPr lang="ja-JP" altLang="en-US" dirty="0">
                <a:latin typeface="+mj-ea"/>
                <a:ea typeface="+mj-ea"/>
              </a:rPr>
              <a:t>（専門的支援体制を算定している場合　</a:t>
            </a:r>
            <a:endParaRPr lang="en-US" altLang="ja-JP" dirty="0">
              <a:latin typeface="+mj-ea"/>
              <a:ea typeface="+mj-ea"/>
            </a:endParaRPr>
          </a:p>
          <a:p>
            <a:r>
              <a:rPr lang="ja-JP" altLang="en-US" dirty="0">
                <a:latin typeface="+mj-ea"/>
                <a:ea typeface="+mj-ea"/>
              </a:rPr>
              <a:t>　は専門的支援体制加算の算定に必要となる従業者を含む）</a:t>
            </a:r>
            <a:r>
              <a:rPr kumimoji="1" lang="ja-JP" altLang="en-US" dirty="0"/>
              <a:t>に加え、１人以上の従</a:t>
            </a:r>
            <a:endParaRPr kumimoji="1" lang="en-US" altLang="ja-JP" dirty="0"/>
          </a:p>
          <a:p>
            <a:r>
              <a:rPr lang="ja-JP" altLang="en-US" dirty="0"/>
              <a:t>　</a:t>
            </a:r>
            <a:r>
              <a:rPr kumimoji="1" lang="ja-JP" altLang="en-US" dirty="0"/>
              <a:t>業者を配置すること（常勤専従又は常勤換算）</a:t>
            </a:r>
          </a:p>
          <a:p>
            <a:r>
              <a:rPr kumimoji="1" lang="ja-JP" altLang="en-US" dirty="0"/>
              <a:t>　　</a:t>
            </a:r>
            <a:r>
              <a:rPr kumimoji="1" lang="en-US" altLang="ja-JP" sz="1600" dirty="0"/>
              <a:t>※</a:t>
            </a:r>
            <a:r>
              <a:rPr kumimoji="1" lang="ja-JP" altLang="en-US" sz="1600" dirty="0"/>
              <a:t>　人員配置基準上必要となる従業者には児童発達支援管理責任者を含む。</a:t>
            </a:r>
          </a:p>
          <a:p>
            <a:r>
              <a:rPr kumimoji="1" lang="ja-JP" altLang="en-US" sz="1600" dirty="0"/>
              <a:t>　　</a:t>
            </a:r>
            <a:r>
              <a:rPr kumimoji="1" lang="en-US" altLang="ja-JP" sz="1600" dirty="0"/>
              <a:t>※</a:t>
            </a:r>
            <a:r>
              <a:rPr kumimoji="1" lang="ja-JP" altLang="en-US" sz="1600" dirty="0"/>
              <a:t>　多機能型（人員配置特例の利用あり）の場合、</a:t>
            </a:r>
          </a:p>
          <a:p>
            <a:r>
              <a:rPr kumimoji="1" lang="ja-JP" altLang="en-US" sz="1600" dirty="0"/>
              <a:t>        　 児童発達支援と放課後等デイサービスは同じ算定対象者となる。</a:t>
            </a:r>
          </a:p>
        </p:txBody>
      </p:sp>
      <p:sp>
        <p:nvSpPr>
          <p:cNvPr id="16" name="テキスト ボックス 15">
            <a:extLst>
              <a:ext uri="{FF2B5EF4-FFF2-40B4-BE49-F238E27FC236}">
                <a16:creationId xmlns:a16="http://schemas.microsoft.com/office/drawing/2014/main" id="{C6403BA1-89C5-30E9-37DC-AEDB6F8200FE}"/>
              </a:ext>
            </a:extLst>
          </p:cNvPr>
          <p:cNvSpPr txBox="1"/>
          <p:nvPr/>
        </p:nvSpPr>
        <p:spPr>
          <a:xfrm>
            <a:off x="5446800" y="4403696"/>
            <a:ext cx="3031599" cy="1200329"/>
          </a:xfrm>
          <a:prstGeom prst="rect">
            <a:avLst/>
          </a:prstGeom>
          <a:noFill/>
        </p:spPr>
        <p:txBody>
          <a:bodyPr wrap="none" rtlCol="0">
            <a:spAutoFit/>
          </a:bodyPr>
          <a:lstStyle/>
          <a:p>
            <a:r>
              <a:rPr lang="ja-JP" altLang="en-US" dirty="0"/>
              <a:t>職種、配置形態、経験年数の</a:t>
            </a:r>
            <a:endParaRPr lang="en-US" altLang="ja-JP" dirty="0"/>
          </a:p>
          <a:p>
            <a:r>
              <a:rPr lang="ja-JP" altLang="en-US" dirty="0"/>
              <a:t>考え方に注意！</a:t>
            </a:r>
            <a:endParaRPr lang="en-US" altLang="ja-JP" dirty="0"/>
          </a:p>
          <a:p>
            <a:endParaRPr kumimoji="1" lang="en-US" altLang="ja-JP" dirty="0"/>
          </a:p>
          <a:p>
            <a:r>
              <a:rPr lang="ja-JP" altLang="en-US" dirty="0"/>
              <a:t>次のページにて解説</a:t>
            </a:r>
            <a:endParaRPr kumimoji="1" lang="ja-JP" altLang="en-US" dirty="0"/>
          </a:p>
        </p:txBody>
      </p:sp>
    </p:spTree>
    <p:extLst>
      <p:ext uri="{BB962C8B-B14F-4D97-AF65-F5344CB8AC3E}">
        <p14:creationId xmlns:p14="http://schemas.microsoft.com/office/powerpoint/2010/main" val="258615134"/>
      </p:ext>
    </p:extLst>
  </p:cSld>
  <p:clrMapOvr>
    <a:masterClrMapping/>
  </p:clrMapOvr>
  <mc:AlternateContent xmlns:mc="http://schemas.openxmlformats.org/markup-compatibility/2006" xmlns:p14="http://schemas.microsoft.com/office/powerpoint/2010/main">
    <mc:Choice Requires="p14">
      <p:transition spd="slow" p14:dur="2000" advTm="86459"/>
    </mc:Choice>
    <mc:Fallback xmlns="">
      <p:transition spd="slow" advTm="86459"/>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76000"/>
          </a:xfrm>
          <a:solidFill>
            <a:schemeClr val="accent1"/>
          </a:solidFill>
        </p:spPr>
        <p:style>
          <a:lnRef idx="1">
            <a:schemeClr val="accent1"/>
          </a:lnRef>
          <a:fillRef idx="3">
            <a:schemeClr val="accent1"/>
          </a:fillRef>
          <a:effectRef idx="2">
            <a:schemeClr val="accent1"/>
          </a:effectRef>
          <a:fontRef idx="minor">
            <a:schemeClr val="lt1"/>
          </a:fontRef>
        </p:style>
        <p:txBody>
          <a:bodyPr>
            <a:normAutofit fontScale="90000"/>
          </a:bodyPr>
          <a:lstStyle/>
          <a:p>
            <a:pPr algn="l"/>
            <a:r>
              <a:rPr kumimoji="1" lang="ja-JP" altLang="en-US" dirty="0"/>
              <a:t>７　</a:t>
            </a:r>
            <a:r>
              <a:rPr lang="ja-JP" altLang="en-US" dirty="0"/>
              <a:t>加算</a:t>
            </a:r>
            <a:r>
              <a:rPr kumimoji="1" lang="ja-JP" altLang="en-US" dirty="0"/>
              <a:t>を算定する際の注意点</a:t>
            </a:r>
          </a:p>
        </p:txBody>
      </p:sp>
      <p:sp>
        <p:nvSpPr>
          <p:cNvPr id="3" name="コンテンツ プレースホルダー 2"/>
          <p:cNvSpPr>
            <a:spLocks noGrp="1" noChangeAspect="1"/>
          </p:cNvSpPr>
          <p:nvPr>
            <p:ph idx="1"/>
          </p:nvPr>
        </p:nvSpPr>
        <p:spPr>
          <a:xfrm>
            <a:off x="349427" y="997422"/>
            <a:ext cx="8166717" cy="576000"/>
          </a:xfrm>
        </p:spPr>
        <p:txBody>
          <a:bodyPr>
            <a:normAutofit/>
          </a:bodyPr>
          <a:lstStyle/>
          <a:p>
            <a:pPr marL="0" indent="0">
              <a:buNone/>
            </a:pPr>
            <a:r>
              <a:rPr lang="ja-JP" altLang="en-US" sz="2800" dirty="0">
                <a:latin typeface="+mj-ea"/>
                <a:ea typeface="+mj-ea"/>
              </a:rPr>
              <a:t>（１）</a:t>
            </a:r>
            <a:r>
              <a:rPr kumimoji="1" lang="ja-JP" altLang="en-US" sz="2800" dirty="0">
                <a:latin typeface="+mj-ea"/>
                <a:ea typeface="+mj-ea"/>
              </a:rPr>
              <a:t>児童指導員等加配加算</a:t>
            </a:r>
            <a:endParaRPr kumimoji="1" lang="en-US" altLang="ja-JP" sz="2800" dirty="0">
              <a:latin typeface="+mj-ea"/>
              <a:ea typeface="+mj-ea"/>
            </a:endParaRPr>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19</a:t>
            </a:fld>
            <a:endParaRPr lang="ja-JP" altLang="en-US" sz="1800" dirty="0">
              <a:solidFill>
                <a:schemeClr val="tx1"/>
              </a:solidFill>
            </a:endParaRPr>
          </a:p>
        </p:txBody>
      </p:sp>
      <p:sp>
        <p:nvSpPr>
          <p:cNvPr id="15" name="テキスト ボックス 14">
            <a:extLst>
              <a:ext uri="{FF2B5EF4-FFF2-40B4-BE49-F238E27FC236}">
                <a16:creationId xmlns:a16="http://schemas.microsoft.com/office/drawing/2014/main" id="{576AB976-FE9A-1032-BEB7-A2BC55394209}"/>
              </a:ext>
            </a:extLst>
          </p:cNvPr>
          <p:cNvSpPr txBox="1"/>
          <p:nvPr/>
        </p:nvSpPr>
        <p:spPr>
          <a:xfrm flipH="1">
            <a:off x="113538" y="1573422"/>
            <a:ext cx="8542575" cy="5355312"/>
          </a:xfrm>
          <a:prstGeom prst="rect">
            <a:avLst/>
          </a:prstGeom>
          <a:noFill/>
        </p:spPr>
        <p:txBody>
          <a:bodyPr wrap="square" rtlCol="0">
            <a:spAutoFit/>
          </a:bodyPr>
          <a:lstStyle/>
          <a:p>
            <a:r>
              <a:rPr kumimoji="1" lang="ja-JP" altLang="en-US" dirty="0"/>
              <a:t>　</a:t>
            </a:r>
            <a:r>
              <a:rPr kumimoji="1" lang="ja-JP" altLang="en-US" dirty="0">
                <a:solidFill>
                  <a:srgbClr val="FF0000"/>
                </a:solidFill>
              </a:rPr>
              <a:t>≪職種について≫</a:t>
            </a:r>
            <a:endParaRPr kumimoji="1" lang="en-US" altLang="ja-JP" dirty="0">
              <a:solidFill>
                <a:srgbClr val="FF0000"/>
              </a:solidFill>
            </a:endParaRPr>
          </a:p>
          <a:p>
            <a:r>
              <a:rPr lang="ja-JP" altLang="en-US" dirty="0"/>
              <a:t>　　「児童指導員等」とは、以下の職種等をいう</a:t>
            </a:r>
            <a:endParaRPr lang="en-US" altLang="ja-JP" dirty="0"/>
          </a:p>
          <a:p>
            <a:r>
              <a:rPr kumimoji="1" lang="ja-JP" altLang="en-US" dirty="0"/>
              <a:t>　　　児童指導員、保育士、理学療法士、作業療法士、言語聴覚士、手話通訳士（者）、</a:t>
            </a:r>
            <a:endParaRPr kumimoji="1" lang="en-US" altLang="ja-JP" dirty="0"/>
          </a:p>
          <a:p>
            <a:r>
              <a:rPr lang="en-US" altLang="ja-JP" dirty="0"/>
              <a:t>        </a:t>
            </a:r>
            <a:r>
              <a:rPr kumimoji="1" lang="ja-JP" altLang="en-US" dirty="0"/>
              <a:t>特別支援学校免許取得者、心理担当職員</a:t>
            </a:r>
            <a:r>
              <a:rPr kumimoji="1" lang="en-US" altLang="ja-JP" dirty="0"/>
              <a:t>(※</a:t>
            </a:r>
            <a:r>
              <a:rPr kumimoji="1" lang="ja-JP" altLang="en-US" dirty="0"/>
              <a:t>）、視覚障害児支援担当職員、</a:t>
            </a:r>
            <a:endParaRPr kumimoji="1" lang="en-US" altLang="ja-JP" dirty="0"/>
          </a:p>
          <a:p>
            <a:r>
              <a:rPr kumimoji="1" lang="ja-JP" altLang="en-US" dirty="0"/>
              <a:t>        強度行動障害支援者養成研修（基礎研修）修了者</a:t>
            </a:r>
            <a:endParaRPr kumimoji="1" lang="en-US" altLang="ja-JP" dirty="0"/>
          </a:p>
          <a:p>
            <a:r>
              <a:rPr lang="ja-JP" altLang="en-US" dirty="0"/>
              <a:t>　　</a:t>
            </a:r>
            <a:endParaRPr lang="en-US" altLang="ja-JP" dirty="0"/>
          </a:p>
          <a:p>
            <a:r>
              <a:rPr lang="ja-JP" altLang="en-US" dirty="0"/>
              <a:t>　　　</a:t>
            </a:r>
            <a:r>
              <a:rPr lang="en-US" altLang="ja-JP" dirty="0"/>
              <a:t>※</a:t>
            </a:r>
            <a:r>
              <a:rPr lang="ja-JP" altLang="en-US" dirty="0"/>
              <a:t>心理担当職員の資格確認にあたっては、公認心理師、臨床心理士、臨床発達</a:t>
            </a:r>
            <a:endParaRPr lang="en-US" altLang="ja-JP" dirty="0"/>
          </a:p>
          <a:p>
            <a:r>
              <a:rPr lang="ja-JP" altLang="en-US" dirty="0"/>
              <a:t>　　　　心理士については資格登録証の写しをご提出ください。</a:t>
            </a:r>
            <a:endParaRPr lang="en-US" altLang="ja-JP" dirty="0"/>
          </a:p>
          <a:p>
            <a:r>
              <a:rPr lang="ja-JP" altLang="en-US" dirty="0"/>
              <a:t>　　　　その他の場合は、「</a:t>
            </a:r>
            <a:r>
              <a:rPr lang="ja-JP" altLang="en-US" u="sng" dirty="0"/>
              <a:t>大学（短期大学を除く）若しくは大学院において、心理学科等</a:t>
            </a:r>
            <a:endParaRPr lang="en-US" altLang="ja-JP" u="sng" dirty="0"/>
          </a:p>
          <a:p>
            <a:r>
              <a:rPr lang="ja-JP" altLang="en-US" dirty="0"/>
              <a:t>　　　　</a:t>
            </a:r>
            <a:r>
              <a:rPr lang="ja-JP" altLang="en-US" u="sng" dirty="0"/>
              <a:t>を修了して卒業した者であって、個人及び集団心理療法の技術を有するものま</a:t>
            </a:r>
            <a:endParaRPr lang="en-US" altLang="ja-JP" u="sng" dirty="0"/>
          </a:p>
          <a:p>
            <a:r>
              <a:rPr lang="ja-JP" altLang="en-US" dirty="0"/>
              <a:t>　　　　</a:t>
            </a:r>
            <a:r>
              <a:rPr lang="ja-JP" altLang="en-US" u="sng" dirty="0"/>
              <a:t>たはこれと同等以上の能力を有すると認められるもの」</a:t>
            </a:r>
            <a:r>
              <a:rPr lang="ja-JP" altLang="en-US" dirty="0"/>
              <a:t>であるかどうかを個別に　</a:t>
            </a:r>
            <a:endParaRPr lang="en-US" altLang="ja-JP" dirty="0"/>
          </a:p>
          <a:p>
            <a:r>
              <a:rPr lang="ja-JP" altLang="en-US" dirty="0"/>
              <a:t>　　　　確認する必要がありますので、関係する資料を添えて障害福祉課に協議してく</a:t>
            </a:r>
            <a:endParaRPr lang="en-US" altLang="ja-JP" dirty="0"/>
          </a:p>
          <a:p>
            <a:r>
              <a:rPr lang="ja-JP" altLang="en-US" dirty="0"/>
              <a:t>　　　　ださい。</a:t>
            </a:r>
            <a:endParaRPr lang="en-US" altLang="ja-JP" dirty="0"/>
          </a:p>
          <a:p>
            <a:endParaRPr kumimoji="1" lang="en-US" altLang="ja-JP" u="sng" dirty="0"/>
          </a:p>
          <a:p>
            <a:r>
              <a:rPr lang="ja-JP" altLang="en-US" dirty="0"/>
              <a:t>　「その他従業者」とは、</a:t>
            </a:r>
            <a:endParaRPr lang="en-US" altLang="ja-JP" dirty="0"/>
          </a:p>
          <a:p>
            <a:r>
              <a:rPr kumimoji="1" lang="ja-JP" altLang="en-US" dirty="0"/>
              <a:t>　　　</a:t>
            </a:r>
            <a:r>
              <a:rPr lang="ja-JP" altLang="en-US" dirty="0"/>
              <a:t>上記の児童指導員等にあたる職種以外をいう。ただし、サービス提供時間を通じて</a:t>
            </a:r>
            <a:endParaRPr lang="en-US" altLang="ja-JP" dirty="0"/>
          </a:p>
          <a:p>
            <a:r>
              <a:rPr lang="ja-JP" altLang="en-US" dirty="0"/>
              <a:t>　　　直接支援や家族支援に一切あたらない（例えば事務作業等のみを行っている）状</a:t>
            </a:r>
            <a:endParaRPr lang="en-US" altLang="ja-JP" dirty="0"/>
          </a:p>
          <a:p>
            <a:r>
              <a:rPr lang="ja-JP" altLang="en-US" dirty="0"/>
              <a:t>　　　況は想定されないことに留意。</a:t>
            </a:r>
            <a:endParaRPr kumimoji="1" lang="ja-JP" altLang="en-US" dirty="0"/>
          </a:p>
          <a:p>
            <a:r>
              <a:rPr kumimoji="1" lang="ja-JP" altLang="en-US" dirty="0"/>
              <a:t>　　</a:t>
            </a:r>
            <a:endParaRPr kumimoji="1" lang="ja-JP" altLang="en-US" sz="1600" dirty="0"/>
          </a:p>
        </p:txBody>
      </p:sp>
    </p:spTree>
    <p:extLst>
      <p:ext uri="{BB962C8B-B14F-4D97-AF65-F5344CB8AC3E}">
        <p14:creationId xmlns:p14="http://schemas.microsoft.com/office/powerpoint/2010/main" val="2923703652"/>
      </p:ext>
    </p:extLst>
  </p:cSld>
  <p:clrMapOvr>
    <a:masterClrMapping/>
  </p:clrMapOvr>
  <mc:AlternateContent xmlns:mc="http://schemas.openxmlformats.org/markup-compatibility/2006" xmlns:p14="http://schemas.microsoft.com/office/powerpoint/2010/main">
    <mc:Choice Requires="p14">
      <p:transition spd="slow" p14:dur="2000" advTm="86459"/>
    </mc:Choice>
    <mc:Fallback xmlns="">
      <p:transition spd="slow" advTm="8645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2000" y="363761"/>
            <a:ext cx="8686800" cy="1143000"/>
          </a:xfrm>
          <a:solidFill>
            <a:schemeClr val="accent1"/>
          </a:solidFill>
        </p:spPr>
        <p:style>
          <a:lnRef idx="1">
            <a:schemeClr val="accent1"/>
          </a:lnRef>
          <a:fillRef idx="3">
            <a:schemeClr val="accent1"/>
          </a:fillRef>
          <a:effectRef idx="2">
            <a:schemeClr val="accent1"/>
          </a:effectRef>
          <a:fontRef idx="minor">
            <a:schemeClr val="lt1"/>
          </a:fontRef>
        </p:style>
        <p:txBody>
          <a:bodyPr>
            <a:noAutofit/>
          </a:bodyPr>
          <a:lstStyle/>
          <a:p>
            <a:pPr marL="540000" indent="-540000" algn="l"/>
            <a:r>
              <a:rPr lang="ja-JP" altLang="en-US" sz="3200" dirty="0"/>
              <a:t>１　国のガイドラインの改訂等について</a:t>
            </a:r>
            <a:br>
              <a:rPr lang="en-US" altLang="ja-JP" sz="3200" dirty="0"/>
            </a:br>
            <a:r>
              <a:rPr lang="ja-JP" altLang="en-US" sz="2400" dirty="0"/>
              <a:t>（児童発達支援・放課後等デイサービス・保育所等訪問支援）</a:t>
            </a:r>
          </a:p>
        </p:txBody>
      </p:sp>
      <p:sp>
        <p:nvSpPr>
          <p:cNvPr id="3" name="コンテンツ プレースホルダー 2"/>
          <p:cNvSpPr>
            <a:spLocks noGrp="1"/>
          </p:cNvSpPr>
          <p:nvPr>
            <p:ph idx="1"/>
          </p:nvPr>
        </p:nvSpPr>
        <p:spPr>
          <a:xfrm>
            <a:off x="126000" y="1637958"/>
            <a:ext cx="8938800" cy="891042"/>
          </a:xfrm>
        </p:spPr>
        <p:txBody>
          <a:bodyPr>
            <a:normAutofit/>
          </a:bodyPr>
          <a:lstStyle/>
          <a:p>
            <a:pPr marL="0" indent="0">
              <a:buNone/>
            </a:pPr>
            <a:r>
              <a:rPr lang="ja-JP" altLang="en-US" sz="1600" dirty="0"/>
              <a:t>　</a:t>
            </a:r>
            <a:r>
              <a:rPr lang="ja-JP" altLang="en-US" sz="2000" dirty="0"/>
              <a:t>令和６年７月、こども家庭庁により、</a:t>
            </a:r>
            <a:r>
              <a:rPr lang="ja-JP" altLang="en-US" sz="2000" dirty="0">
                <a:solidFill>
                  <a:srgbClr val="FF0000"/>
                </a:solidFill>
              </a:rPr>
              <a:t>「児童発達支援」、「放課後等デイサービス」、「保育所等訪問支援」の各ガイドラインが改訂・新設</a:t>
            </a:r>
            <a:r>
              <a:rPr lang="ja-JP" altLang="en-US" sz="2000" dirty="0"/>
              <a:t>されました。</a:t>
            </a:r>
            <a:endParaRPr lang="en-US" altLang="ja-JP" sz="1400" dirty="0"/>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350">
                <a:solidFill>
                  <a:prstClr val="black"/>
                </a:solidFill>
                <a:latin typeface="Calibri"/>
                <a:ea typeface="ＭＳ Ｐゴシック" panose="020B0600070205080204" pitchFamily="50" charset="-128"/>
              </a:rPr>
              <a:pPr/>
              <a:t>2</a:t>
            </a:fld>
            <a:endParaRPr lang="ja-JP" altLang="en-US" sz="1350" dirty="0">
              <a:solidFill>
                <a:prstClr val="black"/>
              </a:solidFill>
              <a:latin typeface="Calibri"/>
              <a:ea typeface="ＭＳ Ｐゴシック" panose="020B0600070205080204" pitchFamily="50" charset="-128"/>
            </a:endParaRPr>
          </a:p>
        </p:txBody>
      </p:sp>
      <p:sp>
        <p:nvSpPr>
          <p:cNvPr id="5" name="コンテンツ プレースホルダー 2">
            <a:extLst>
              <a:ext uri="{FF2B5EF4-FFF2-40B4-BE49-F238E27FC236}">
                <a16:creationId xmlns:a16="http://schemas.microsoft.com/office/drawing/2014/main" id="{E58332D2-C481-1C7E-DDF0-51BD43A9DBF7}"/>
              </a:ext>
            </a:extLst>
          </p:cNvPr>
          <p:cNvSpPr txBox="1">
            <a:spLocks/>
          </p:cNvSpPr>
          <p:nvPr/>
        </p:nvSpPr>
        <p:spPr>
          <a:xfrm>
            <a:off x="102600" y="2528880"/>
            <a:ext cx="8938800" cy="8549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dirty="0"/>
              <a:t>　</a:t>
            </a:r>
            <a:r>
              <a:rPr lang="ja-JP" altLang="en-US" sz="2000" dirty="0"/>
              <a:t>これらのガイドラインは、</a:t>
            </a:r>
            <a:r>
              <a:rPr lang="ja-JP" altLang="en-US" sz="2000" u="sng" dirty="0"/>
              <a:t>障害のあるこどもやその家族に対して</a:t>
            </a:r>
            <a:r>
              <a:rPr lang="ja-JP" altLang="en-US" sz="2000" u="sng" dirty="0">
                <a:solidFill>
                  <a:schemeClr val="accent1"/>
                </a:solidFill>
              </a:rPr>
              <a:t>質の高い支援</a:t>
            </a:r>
            <a:r>
              <a:rPr lang="ja-JP" altLang="en-US" sz="2000" u="sng" dirty="0"/>
              <a:t>を提供するため、</a:t>
            </a:r>
            <a:r>
              <a:rPr lang="ja-JP" altLang="en-US" sz="2000" u="sng" dirty="0">
                <a:solidFill>
                  <a:schemeClr val="accent1"/>
                </a:solidFill>
              </a:rPr>
              <a:t>支援の内容や運営及びこれに関する事項を定めた</a:t>
            </a:r>
            <a:r>
              <a:rPr lang="ja-JP" altLang="en-US" sz="2000" dirty="0"/>
              <a:t>ものです。</a:t>
            </a:r>
            <a:endParaRPr lang="en-US" altLang="ja-JP" sz="2000" dirty="0"/>
          </a:p>
        </p:txBody>
      </p:sp>
      <p:sp>
        <p:nvSpPr>
          <p:cNvPr id="10" name="コンテンツ プレースホルダー 2">
            <a:extLst>
              <a:ext uri="{FF2B5EF4-FFF2-40B4-BE49-F238E27FC236}">
                <a16:creationId xmlns:a16="http://schemas.microsoft.com/office/drawing/2014/main" id="{B19BF07D-5E9A-24AC-A56D-9BBCD2EBCE28}"/>
              </a:ext>
            </a:extLst>
          </p:cNvPr>
          <p:cNvSpPr txBox="1">
            <a:spLocks/>
          </p:cNvSpPr>
          <p:nvPr/>
        </p:nvSpPr>
        <p:spPr>
          <a:xfrm>
            <a:off x="102600" y="3376336"/>
            <a:ext cx="8938800" cy="10349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dirty="0"/>
              <a:t>　</a:t>
            </a:r>
            <a:r>
              <a:rPr lang="ja-JP" altLang="en-US" sz="2000" dirty="0"/>
              <a:t>事業所は、</a:t>
            </a:r>
            <a:r>
              <a:rPr lang="ja-JP" altLang="en-US" sz="2000" dirty="0">
                <a:solidFill>
                  <a:schemeClr val="accent1"/>
                </a:solidFill>
              </a:rPr>
              <a:t>ガイドラインにおいて示される</a:t>
            </a:r>
            <a:r>
              <a:rPr lang="ja-JP" altLang="en-US" sz="2000" u="sng" dirty="0">
                <a:solidFill>
                  <a:schemeClr val="accent1"/>
                </a:solidFill>
              </a:rPr>
              <a:t>障害児支援の基本理念</a:t>
            </a:r>
            <a:r>
              <a:rPr lang="ja-JP" altLang="en-US" sz="2000" dirty="0"/>
              <a:t>や</a:t>
            </a:r>
            <a:r>
              <a:rPr lang="ja-JP" altLang="en-US" sz="2000" u="sng" dirty="0">
                <a:solidFill>
                  <a:schemeClr val="accent1"/>
                </a:solidFill>
              </a:rPr>
              <a:t>支援の内容等に係る基本的な事項</a:t>
            </a:r>
            <a:r>
              <a:rPr lang="ja-JP" altLang="en-US" sz="2000" u="sng" dirty="0"/>
              <a:t>等を踏まえ、こども本人やその家族、地域の実情に応じて創意工夫を図り、その機能及び質の向上を図らなければならない</a:t>
            </a:r>
            <a:r>
              <a:rPr lang="ja-JP" altLang="en-US" sz="2000" dirty="0"/>
              <a:t>とされています。</a:t>
            </a:r>
            <a:endParaRPr lang="en-US" altLang="ja-JP" sz="2000" dirty="0"/>
          </a:p>
          <a:p>
            <a:pPr marL="0" indent="0">
              <a:buFont typeface="Arial" panose="020B0604020202020204" pitchFamily="34" charset="0"/>
              <a:buNone/>
            </a:pPr>
            <a:endParaRPr lang="en-US" altLang="ja-JP" sz="2000" dirty="0"/>
          </a:p>
        </p:txBody>
      </p:sp>
      <p:sp>
        <p:nvSpPr>
          <p:cNvPr id="11" name="コンテンツ プレースホルダー 2">
            <a:extLst>
              <a:ext uri="{FF2B5EF4-FFF2-40B4-BE49-F238E27FC236}">
                <a16:creationId xmlns:a16="http://schemas.microsoft.com/office/drawing/2014/main" id="{57AF9E2B-B768-1A8F-7A2A-8624CAA8E94A}"/>
              </a:ext>
            </a:extLst>
          </p:cNvPr>
          <p:cNvSpPr txBox="1">
            <a:spLocks/>
          </p:cNvSpPr>
          <p:nvPr/>
        </p:nvSpPr>
        <p:spPr>
          <a:xfrm>
            <a:off x="85938" y="5122669"/>
            <a:ext cx="8938800" cy="10349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dirty="0"/>
              <a:t>　</a:t>
            </a:r>
            <a:endParaRPr lang="en-US" altLang="ja-JP" sz="2000" dirty="0"/>
          </a:p>
          <a:p>
            <a:pPr marL="0" indent="0">
              <a:buFont typeface="Arial" panose="020B0604020202020204" pitchFamily="34" charset="0"/>
              <a:buNone/>
            </a:pPr>
            <a:endParaRPr lang="en-US" altLang="ja-JP" sz="2000" dirty="0"/>
          </a:p>
        </p:txBody>
      </p:sp>
      <p:sp>
        <p:nvSpPr>
          <p:cNvPr id="13" name="コンテンツ プレースホルダー 2">
            <a:extLst>
              <a:ext uri="{FF2B5EF4-FFF2-40B4-BE49-F238E27FC236}">
                <a16:creationId xmlns:a16="http://schemas.microsoft.com/office/drawing/2014/main" id="{29DFFD88-7BC5-E818-01DB-5499CFB4F1C3}"/>
              </a:ext>
            </a:extLst>
          </p:cNvPr>
          <p:cNvSpPr txBox="1">
            <a:spLocks/>
          </p:cNvSpPr>
          <p:nvPr/>
        </p:nvSpPr>
        <p:spPr>
          <a:xfrm>
            <a:off x="126000" y="4710959"/>
            <a:ext cx="8938800" cy="698041"/>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800" dirty="0"/>
              <a:t>　</a:t>
            </a:r>
            <a:r>
              <a:rPr lang="ja-JP" altLang="en-US" sz="2000" dirty="0"/>
              <a:t>国の基準、関連通知等に加え、これらガイドラインの徹底による、よりよい事業所づくり、支援の質の向上を図っていただきますようお願いします。</a:t>
            </a:r>
          </a:p>
          <a:p>
            <a:pPr marL="0" indent="0">
              <a:buFont typeface="Arial" panose="020B0604020202020204" pitchFamily="34" charset="0"/>
              <a:buNone/>
            </a:pPr>
            <a:endParaRPr lang="en-US" altLang="ja-JP" sz="2400" dirty="0"/>
          </a:p>
        </p:txBody>
      </p:sp>
      <p:sp>
        <p:nvSpPr>
          <p:cNvPr id="17" name="コンテンツ プレースホルダー 2">
            <a:extLst>
              <a:ext uri="{FF2B5EF4-FFF2-40B4-BE49-F238E27FC236}">
                <a16:creationId xmlns:a16="http://schemas.microsoft.com/office/drawing/2014/main" id="{5ABB0E14-DAC0-1CA5-6382-184E6EFBEACD}"/>
              </a:ext>
            </a:extLst>
          </p:cNvPr>
          <p:cNvSpPr txBox="1">
            <a:spLocks noGrp="1" noRot="1" noMove="1" noResize="1" noEditPoints="1" noAdjustHandles="1" noChangeArrowheads="1" noChangeShapeType="1"/>
          </p:cNvSpPr>
          <p:nvPr/>
        </p:nvSpPr>
        <p:spPr>
          <a:xfrm>
            <a:off x="289938" y="5495508"/>
            <a:ext cx="8938800" cy="698041"/>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800" dirty="0"/>
              <a:t>　</a:t>
            </a:r>
            <a:r>
              <a:rPr lang="ja-JP" altLang="en-US" sz="2000" dirty="0"/>
              <a:t>　</a:t>
            </a:r>
            <a:r>
              <a:rPr lang="ja-JP" altLang="en-US" sz="7200" dirty="0"/>
              <a:t>国の基準、通知およびガイドラインは以下こども家庭庁ホームページを参照</a:t>
            </a:r>
            <a:endParaRPr lang="en-US" altLang="ja-JP" sz="7200" dirty="0"/>
          </a:p>
          <a:p>
            <a:pPr marL="0" indent="0">
              <a:buFont typeface="Arial" panose="020B0604020202020204" pitchFamily="34" charset="0"/>
              <a:buNone/>
            </a:pPr>
            <a:r>
              <a:rPr lang="ja-JP" altLang="en-US" sz="8000" dirty="0"/>
              <a:t>　　　</a:t>
            </a:r>
            <a:r>
              <a:rPr lang="en-US" altLang="ja-JP" sz="8000" dirty="0"/>
              <a:t>https://www.cfa.go.jp/policies/shougaijishien/shisaku/hoshukaitei</a:t>
            </a:r>
            <a:endParaRPr lang="en-US" altLang="ja-JP" sz="11200" dirty="0"/>
          </a:p>
          <a:p>
            <a:pPr marL="0" indent="0">
              <a:buFont typeface="Arial" panose="020B0604020202020204" pitchFamily="34" charset="0"/>
              <a:buNone/>
            </a:pPr>
            <a:endParaRPr lang="ja-JP" altLang="en-US" sz="2000" dirty="0"/>
          </a:p>
          <a:p>
            <a:pPr marL="0" indent="0">
              <a:buFont typeface="Arial" panose="020B0604020202020204" pitchFamily="34" charset="0"/>
              <a:buNone/>
            </a:pPr>
            <a:r>
              <a:rPr lang="ja-JP" altLang="en-US" sz="2000" dirty="0"/>
              <a:t>　　</a:t>
            </a:r>
            <a:endParaRPr lang="en-US" altLang="ja-JP" sz="2400" dirty="0"/>
          </a:p>
        </p:txBody>
      </p:sp>
    </p:spTree>
    <p:extLst>
      <p:ext uri="{BB962C8B-B14F-4D97-AF65-F5344CB8AC3E}">
        <p14:creationId xmlns:p14="http://schemas.microsoft.com/office/powerpoint/2010/main" val="597791034"/>
      </p:ext>
    </p:extLst>
  </p:cSld>
  <p:clrMapOvr>
    <a:masterClrMapping/>
  </p:clrMapOvr>
  <mc:AlternateContent xmlns:mc="http://schemas.openxmlformats.org/markup-compatibility/2006" xmlns:p14="http://schemas.microsoft.com/office/powerpoint/2010/main">
    <mc:Choice Requires="p14">
      <p:transition spd="slow" p14:dur="2000" advTm="104949"/>
    </mc:Choice>
    <mc:Fallback xmlns="">
      <p:transition spd="slow" advTm="104949"/>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76000"/>
          </a:xfrm>
          <a:solidFill>
            <a:schemeClr val="accent1"/>
          </a:solidFill>
        </p:spPr>
        <p:style>
          <a:lnRef idx="1">
            <a:schemeClr val="accent1"/>
          </a:lnRef>
          <a:fillRef idx="3">
            <a:schemeClr val="accent1"/>
          </a:fillRef>
          <a:effectRef idx="2">
            <a:schemeClr val="accent1"/>
          </a:effectRef>
          <a:fontRef idx="minor">
            <a:schemeClr val="lt1"/>
          </a:fontRef>
        </p:style>
        <p:txBody>
          <a:bodyPr>
            <a:normAutofit fontScale="90000"/>
          </a:bodyPr>
          <a:lstStyle/>
          <a:p>
            <a:pPr algn="l"/>
            <a:r>
              <a:rPr kumimoji="1" lang="ja-JP" altLang="en-US" dirty="0"/>
              <a:t>７　</a:t>
            </a:r>
            <a:r>
              <a:rPr lang="ja-JP" altLang="en-US" dirty="0"/>
              <a:t>加算</a:t>
            </a:r>
            <a:r>
              <a:rPr kumimoji="1" lang="ja-JP" altLang="en-US" dirty="0"/>
              <a:t>を算定する際の注意点</a:t>
            </a:r>
          </a:p>
        </p:txBody>
      </p:sp>
      <p:sp>
        <p:nvSpPr>
          <p:cNvPr id="3" name="コンテンツ プレースホルダー 2"/>
          <p:cNvSpPr>
            <a:spLocks noGrp="1" noChangeAspect="1"/>
          </p:cNvSpPr>
          <p:nvPr>
            <p:ph idx="1"/>
          </p:nvPr>
        </p:nvSpPr>
        <p:spPr>
          <a:xfrm>
            <a:off x="349427" y="997422"/>
            <a:ext cx="8166717" cy="576000"/>
          </a:xfrm>
        </p:spPr>
        <p:txBody>
          <a:bodyPr>
            <a:normAutofit/>
          </a:bodyPr>
          <a:lstStyle/>
          <a:p>
            <a:pPr marL="0" indent="0">
              <a:buNone/>
            </a:pPr>
            <a:r>
              <a:rPr lang="ja-JP" altLang="en-US" sz="2800" dirty="0">
                <a:latin typeface="+mj-ea"/>
                <a:ea typeface="+mj-ea"/>
              </a:rPr>
              <a:t>（１）</a:t>
            </a:r>
            <a:r>
              <a:rPr kumimoji="1" lang="ja-JP" altLang="en-US" sz="2800" dirty="0">
                <a:latin typeface="+mj-ea"/>
                <a:ea typeface="+mj-ea"/>
              </a:rPr>
              <a:t>児童指導員等加配加算</a:t>
            </a:r>
            <a:endParaRPr kumimoji="1" lang="en-US" altLang="ja-JP" sz="2800" dirty="0">
              <a:latin typeface="+mj-ea"/>
              <a:ea typeface="+mj-ea"/>
            </a:endParaRPr>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20</a:t>
            </a:fld>
            <a:endParaRPr lang="ja-JP" altLang="en-US" sz="1800" dirty="0">
              <a:solidFill>
                <a:schemeClr val="tx1"/>
              </a:solidFill>
            </a:endParaRPr>
          </a:p>
        </p:txBody>
      </p:sp>
      <p:sp>
        <p:nvSpPr>
          <p:cNvPr id="15" name="テキスト ボックス 14">
            <a:extLst>
              <a:ext uri="{FF2B5EF4-FFF2-40B4-BE49-F238E27FC236}">
                <a16:creationId xmlns:a16="http://schemas.microsoft.com/office/drawing/2014/main" id="{576AB976-FE9A-1032-BEB7-A2BC55394209}"/>
              </a:ext>
            </a:extLst>
          </p:cNvPr>
          <p:cNvSpPr txBox="1"/>
          <p:nvPr/>
        </p:nvSpPr>
        <p:spPr>
          <a:xfrm flipH="1">
            <a:off x="113538" y="1573422"/>
            <a:ext cx="8542575" cy="3139321"/>
          </a:xfrm>
          <a:prstGeom prst="rect">
            <a:avLst/>
          </a:prstGeom>
          <a:noFill/>
        </p:spPr>
        <p:txBody>
          <a:bodyPr wrap="square" rtlCol="0">
            <a:spAutoFit/>
          </a:bodyPr>
          <a:lstStyle/>
          <a:p>
            <a:r>
              <a:rPr kumimoji="1" lang="ja-JP" altLang="en-US" dirty="0"/>
              <a:t>　</a:t>
            </a:r>
            <a:r>
              <a:rPr kumimoji="1" lang="ja-JP" altLang="en-US" dirty="0">
                <a:solidFill>
                  <a:srgbClr val="FF0000"/>
                </a:solidFill>
              </a:rPr>
              <a:t>≪当該加算における配置形態（専従）について≫</a:t>
            </a:r>
            <a:endParaRPr kumimoji="1" lang="en-US" altLang="ja-JP" dirty="0">
              <a:solidFill>
                <a:srgbClr val="FF0000"/>
              </a:solidFill>
            </a:endParaRPr>
          </a:p>
          <a:p>
            <a:r>
              <a:rPr lang="ja-JP" altLang="en-US" dirty="0"/>
              <a:t>　　加算の対象となる従業者が以下の場合は、「専従」とはならず、「常勤換算」の区分となりますのでご注意ください。</a:t>
            </a:r>
            <a:endParaRPr lang="en-US" altLang="ja-JP" dirty="0"/>
          </a:p>
          <a:p>
            <a:r>
              <a:rPr lang="ja-JP" altLang="en-US" dirty="0"/>
              <a:t>　　・管理者と児童指導員等の兼務</a:t>
            </a:r>
            <a:endParaRPr lang="en-US" altLang="ja-JP" dirty="0"/>
          </a:p>
          <a:p>
            <a:r>
              <a:rPr kumimoji="1" lang="ja-JP" altLang="en-US" dirty="0"/>
              <a:t>　　・訪問支援員と児童指導員等の兼務</a:t>
            </a:r>
            <a:endParaRPr kumimoji="1" lang="en-US" altLang="ja-JP" dirty="0"/>
          </a:p>
          <a:p>
            <a:endParaRPr kumimoji="1" lang="en-US" altLang="ja-JP" dirty="0"/>
          </a:p>
          <a:p>
            <a:r>
              <a:rPr lang="ja-JP" altLang="en-US" dirty="0"/>
              <a:t>　</a:t>
            </a:r>
            <a:r>
              <a:rPr lang="en-US" altLang="ja-JP" dirty="0"/>
              <a:t>※</a:t>
            </a:r>
            <a:r>
              <a:rPr lang="ja-JP" altLang="en-US" dirty="0"/>
              <a:t>なお、以下の場合は、「専従」とすることができます。</a:t>
            </a:r>
            <a:endParaRPr lang="en-US" altLang="ja-JP" dirty="0"/>
          </a:p>
          <a:p>
            <a:r>
              <a:rPr lang="ja-JP" altLang="en-US" dirty="0"/>
              <a:t>　　・多機能型（人員配置特例を利用）において児童発達支援と放課後等デイサービス</a:t>
            </a:r>
            <a:endParaRPr lang="en-US" altLang="ja-JP" dirty="0"/>
          </a:p>
          <a:p>
            <a:r>
              <a:rPr lang="ja-JP" altLang="en-US" dirty="0"/>
              <a:t>　　　の兼務を行う従業者。</a:t>
            </a:r>
            <a:endParaRPr lang="en-US" altLang="ja-JP" dirty="0"/>
          </a:p>
          <a:p>
            <a:r>
              <a:rPr lang="ja-JP" altLang="en-US" dirty="0"/>
              <a:t>　　・児童発達支援管理責任者基礎研修修了者で、２人目以降の児発管として児童指</a:t>
            </a:r>
            <a:endParaRPr lang="en-US" altLang="ja-JP" dirty="0"/>
          </a:p>
          <a:p>
            <a:r>
              <a:rPr lang="ja-JP" altLang="en-US" dirty="0"/>
              <a:t>　　　導員等の職種と兼務を行う従業者。</a:t>
            </a:r>
            <a:endParaRPr kumimoji="1" lang="ja-JP" altLang="en-US" sz="1600" dirty="0"/>
          </a:p>
        </p:txBody>
      </p:sp>
      <p:sp>
        <p:nvSpPr>
          <p:cNvPr id="5" name="テキスト ボックス 4">
            <a:extLst>
              <a:ext uri="{FF2B5EF4-FFF2-40B4-BE49-F238E27FC236}">
                <a16:creationId xmlns:a16="http://schemas.microsoft.com/office/drawing/2014/main" id="{83922172-7959-072F-5723-55FCF3AA78F0}"/>
              </a:ext>
            </a:extLst>
          </p:cNvPr>
          <p:cNvSpPr txBox="1"/>
          <p:nvPr/>
        </p:nvSpPr>
        <p:spPr>
          <a:xfrm flipH="1">
            <a:off x="188656" y="4845169"/>
            <a:ext cx="8542575" cy="1477328"/>
          </a:xfrm>
          <a:prstGeom prst="rect">
            <a:avLst/>
          </a:prstGeom>
          <a:noFill/>
        </p:spPr>
        <p:txBody>
          <a:bodyPr wrap="square" rtlCol="0">
            <a:spAutoFit/>
          </a:bodyPr>
          <a:lstStyle/>
          <a:p>
            <a:r>
              <a:rPr kumimoji="1" lang="ja-JP" altLang="en-US" dirty="0">
                <a:solidFill>
                  <a:srgbClr val="FF0000"/>
                </a:solidFill>
              </a:rPr>
              <a:t>≪当該加算における実務経験について≫</a:t>
            </a:r>
            <a:endParaRPr kumimoji="1" lang="en-US" altLang="ja-JP" dirty="0">
              <a:solidFill>
                <a:srgbClr val="FF0000"/>
              </a:solidFill>
            </a:endParaRPr>
          </a:p>
          <a:p>
            <a:r>
              <a:rPr lang="ja-JP" altLang="en-US" dirty="0"/>
              <a:t>　・勘案する実務経験年数は、児童福祉事業（幼稚園、特別支援学校、特別支援学級、　</a:t>
            </a:r>
            <a:endParaRPr lang="en-US" altLang="ja-JP" dirty="0"/>
          </a:p>
          <a:p>
            <a:r>
              <a:rPr lang="ja-JP" altLang="en-US" dirty="0"/>
              <a:t>　　通級による指導での教育を含む）に従事した経験年数とする。</a:t>
            </a:r>
            <a:endParaRPr lang="en-US" altLang="ja-JP" dirty="0"/>
          </a:p>
          <a:p>
            <a:r>
              <a:rPr lang="ja-JP" altLang="en-US" dirty="0"/>
              <a:t>　・本加算における経験年数は、資格取得またはその職種として配置された以後の経験</a:t>
            </a:r>
            <a:endParaRPr lang="en-US" altLang="ja-JP" dirty="0"/>
          </a:p>
          <a:p>
            <a:r>
              <a:rPr lang="ja-JP" altLang="en-US" dirty="0"/>
              <a:t>　　に限らないものとする。</a:t>
            </a:r>
            <a:endParaRPr lang="en-US" altLang="ja-JP" dirty="0"/>
          </a:p>
        </p:txBody>
      </p:sp>
    </p:spTree>
    <p:extLst>
      <p:ext uri="{BB962C8B-B14F-4D97-AF65-F5344CB8AC3E}">
        <p14:creationId xmlns:p14="http://schemas.microsoft.com/office/powerpoint/2010/main" val="2502407783"/>
      </p:ext>
    </p:extLst>
  </p:cSld>
  <p:clrMapOvr>
    <a:masterClrMapping/>
  </p:clrMapOvr>
  <mc:AlternateContent xmlns:mc="http://schemas.openxmlformats.org/markup-compatibility/2006" xmlns:p14="http://schemas.microsoft.com/office/powerpoint/2010/main">
    <mc:Choice Requires="p14">
      <p:transition spd="slow" p14:dur="2000" advTm="86459"/>
    </mc:Choice>
    <mc:Fallback xmlns="">
      <p:transition spd="slow" advTm="86459"/>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76000"/>
          </a:xfrm>
          <a:solidFill>
            <a:schemeClr val="accent1"/>
          </a:solidFill>
        </p:spPr>
        <p:style>
          <a:lnRef idx="1">
            <a:schemeClr val="accent1"/>
          </a:lnRef>
          <a:fillRef idx="3">
            <a:schemeClr val="accent1"/>
          </a:fillRef>
          <a:effectRef idx="2">
            <a:schemeClr val="accent1"/>
          </a:effectRef>
          <a:fontRef idx="minor">
            <a:schemeClr val="lt1"/>
          </a:fontRef>
        </p:style>
        <p:txBody>
          <a:bodyPr>
            <a:normAutofit fontScale="90000"/>
          </a:bodyPr>
          <a:lstStyle/>
          <a:p>
            <a:pPr algn="l"/>
            <a:r>
              <a:rPr lang="ja-JP" altLang="en-US" dirty="0"/>
              <a:t>７</a:t>
            </a:r>
            <a:r>
              <a:rPr kumimoji="1" lang="ja-JP" altLang="en-US" dirty="0"/>
              <a:t>　</a:t>
            </a:r>
            <a:r>
              <a:rPr lang="ja-JP" altLang="en-US" dirty="0"/>
              <a:t>加算</a:t>
            </a:r>
            <a:r>
              <a:rPr kumimoji="1" lang="ja-JP" altLang="en-US" dirty="0"/>
              <a:t>を算定する際の注意点</a:t>
            </a:r>
          </a:p>
        </p:txBody>
      </p:sp>
      <p:sp>
        <p:nvSpPr>
          <p:cNvPr id="3" name="コンテンツ プレースホルダー 2"/>
          <p:cNvSpPr>
            <a:spLocks noGrp="1"/>
          </p:cNvSpPr>
          <p:nvPr>
            <p:ph idx="1"/>
          </p:nvPr>
        </p:nvSpPr>
        <p:spPr>
          <a:xfrm>
            <a:off x="467544" y="1088999"/>
            <a:ext cx="8229600" cy="5632475"/>
          </a:xfrm>
        </p:spPr>
        <p:txBody>
          <a:bodyPr>
            <a:normAutofit fontScale="55000" lnSpcReduction="20000"/>
          </a:bodyPr>
          <a:lstStyle/>
          <a:p>
            <a:pPr marL="0" indent="0">
              <a:buNone/>
            </a:pPr>
            <a:r>
              <a:rPr lang="ja-JP" altLang="en-US" sz="5800" dirty="0">
                <a:latin typeface="+mj-ea"/>
                <a:ea typeface="+mj-ea"/>
              </a:rPr>
              <a:t>（２）専門的支援体制</a:t>
            </a:r>
            <a:r>
              <a:rPr kumimoji="1" lang="ja-JP" altLang="en-US" sz="5800" dirty="0">
                <a:latin typeface="+mj-ea"/>
                <a:ea typeface="+mj-ea"/>
              </a:rPr>
              <a:t>加算</a:t>
            </a:r>
            <a:endParaRPr kumimoji="1" lang="en-US" altLang="ja-JP" sz="5800" dirty="0">
              <a:latin typeface="+mj-ea"/>
              <a:ea typeface="+mj-ea"/>
            </a:endParaRPr>
          </a:p>
          <a:p>
            <a:pPr marL="0" indent="0">
              <a:buNone/>
            </a:pPr>
            <a:r>
              <a:rPr lang="ja-JP" altLang="en-US" dirty="0">
                <a:latin typeface="+mj-ea"/>
                <a:ea typeface="+mj-ea"/>
              </a:rPr>
              <a:t>　≪要件≫</a:t>
            </a:r>
          </a:p>
          <a:p>
            <a:pPr marL="0" indent="0">
              <a:buNone/>
            </a:pPr>
            <a:r>
              <a:rPr lang="ja-JP" altLang="en-US" dirty="0">
                <a:latin typeface="+mj-ea"/>
                <a:ea typeface="+mj-ea"/>
              </a:rPr>
              <a:t>　　人員配置基準上必要となる従業者の員数（児童指導員等加配加算を算定している場合は児童指導員等加配加算の算定に必要となる従業者を含む）に加え、１人以上の専門職を配置すること（常勤換算）</a:t>
            </a:r>
          </a:p>
          <a:p>
            <a:pPr marL="0" indent="0">
              <a:buNone/>
            </a:pPr>
            <a:r>
              <a:rPr lang="ja-JP" altLang="en-US" dirty="0">
                <a:latin typeface="+mj-ea"/>
                <a:ea typeface="+mj-ea"/>
              </a:rPr>
              <a:t>　　</a:t>
            </a:r>
            <a:r>
              <a:rPr lang="en-US" altLang="ja-JP" dirty="0">
                <a:latin typeface="+mj-ea"/>
                <a:ea typeface="+mj-ea"/>
              </a:rPr>
              <a:t>※</a:t>
            </a:r>
            <a:r>
              <a:rPr lang="ja-JP" altLang="en-US" dirty="0">
                <a:latin typeface="+mj-ea"/>
                <a:ea typeface="+mj-ea"/>
              </a:rPr>
              <a:t>　人員配置基準上必要となる従業者には児童発達支援管理責任者を含む。</a:t>
            </a:r>
            <a:endParaRPr lang="en-US" altLang="ja-JP" dirty="0">
              <a:latin typeface="+mj-ea"/>
              <a:ea typeface="+mj-ea"/>
            </a:endParaRPr>
          </a:p>
          <a:p>
            <a:pPr marL="0" indent="0">
              <a:buNone/>
            </a:pPr>
            <a:r>
              <a:rPr lang="ja-JP" altLang="en-US" dirty="0">
                <a:latin typeface="+mj-ea"/>
                <a:ea typeface="+mj-ea"/>
              </a:rPr>
              <a:t>　　</a:t>
            </a:r>
            <a:r>
              <a:rPr lang="en-US" altLang="ja-JP" dirty="0">
                <a:latin typeface="+mj-ea"/>
                <a:ea typeface="+mj-ea"/>
              </a:rPr>
              <a:t>※</a:t>
            </a:r>
            <a:r>
              <a:rPr lang="ja-JP" altLang="en-US" dirty="0">
                <a:latin typeface="+mj-ea"/>
                <a:ea typeface="+mj-ea"/>
              </a:rPr>
              <a:t>　多機能型については児童指導員等加配加算と同じ</a:t>
            </a:r>
            <a:endParaRPr lang="en-US" altLang="ja-JP" dirty="0">
              <a:latin typeface="+mj-ea"/>
              <a:ea typeface="+mj-ea"/>
            </a:endParaRPr>
          </a:p>
          <a:p>
            <a:pPr marL="0" indent="0">
              <a:buNone/>
            </a:pPr>
            <a:endParaRPr lang="en-US" altLang="ja-JP" dirty="0">
              <a:latin typeface="+mj-ea"/>
              <a:ea typeface="+mj-ea"/>
            </a:endParaRPr>
          </a:p>
          <a:p>
            <a:pPr marL="0" indent="0">
              <a:buNone/>
            </a:pPr>
            <a:r>
              <a:rPr lang="ja-JP" altLang="en-US" dirty="0">
                <a:latin typeface="+mj-ea"/>
                <a:ea typeface="+mj-ea"/>
              </a:rPr>
              <a:t>　≪対象となる専門職≫</a:t>
            </a:r>
            <a:endParaRPr lang="en-US" altLang="ja-JP" dirty="0">
              <a:latin typeface="+mj-ea"/>
              <a:ea typeface="+mj-ea"/>
            </a:endParaRPr>
          </a:p>
          <a:p>
            <a:pPr marL="0" indent="0">
              <a:buNone/>
            </a:pPr>
            <a:r>
              <a:rPr lang="ja-JP" altLang="en-US" dirty="0">
                <a:latin typeface="+mj-ea"/>
                <a:ea typeface="+mj-ea"/>
              </a:rPr>
              <a:t>　　　　理学療法士、作業療法士、言語聴覚士、心理担当職員、</a:t>
            </a:r>
            <a:endParaRPr lang="en-US" altLang="ja-JP" dirty="0">
              <a:latin typeface="+mj-ea"/>
              <a:ea typeface="+mj-ea"/>
            </a:endParaRPr>
          </a:p>
          <a:p>
            <a:pPr marL="0" indent="0">
              <a:buNone/>
            </a:pPr>
            <a:r>
              <a:rPr lang="ja-JP" altLang="en-US" dirty="0">
                <a:latin typeface="+mj-ea"/>
                <a:ea typeface="+mj-ea"/>
              </a:rPr>
              <a:t>　　　視覚障害児支援担当職員</a:t>
            </a:r>
            <a:endParaRPr lang="en-US" altLang="ja-JP" dirty="0">
              <a:latin typeface="+mj-ea"/>
              <a:ea typeface="+mj-ea"/>
            </a:endParaRPr>
          </a:p>
          <a:p>
            <a:pPr marL="0" indent="0">
              <a:buNone/>
            </a:pPr>
            <a:r>
              <a:rPr lang="en-US" altLang="ja-JP" dirty="0">
                <a:latin typeface="+mj-ea"/>
                <a:ea typeface="+mj-ea"/>
              </a:rPr>
              <a:t>  </a:t>
            </a:r>
            <a:r>
              <a:rPr lang="ja-JP" altLang="en-US" dirty="0">
                <a:latin typeface="+mj-ea"/>
                <a:ea typeface="+mj-ea"/>
              </a:rPr>
              <a:t>　　</a:t>
            </a:r>
            <a:r>
              <a:rPr lang="ja-JP" altLang="en-US" u="sng" dirty="0">
                <a:latin typeface="+mj-ea"/>
                <a:ea typeface="+mj-ea"/>
              </a:rPr>
              <a:t>５年以上児童福祉事業に従事した保育士・児童指導員（</a:t>
            </a:r>
            <a:r>
              <a:rPr lang="en-US" altLang="ja-JP" u="sng" dirty="0">
                <a:latin typeface="+mj-ea"/>
                <a:ea typeface="+mj-ea"/>
              </a:rPr>
              <a:t>※</a:t>
            </a:r>
            <a:r>
              <a:rPr lang="ja-JP" altLang="en-US" u="sng" dirty="0">
                <a:latin typeface="+mj-ea"/>
                <a:ea typeface="+mj-ea"/>
              </a:rPr>
              <a:t>）</a:t>
            </a:r>
            <a:endParaRPr lang="en-US" altLang="ja-JP" u="sng" dirty="0">
              <a:latin typeface="+mj-ea"/>
              <a:ea typeface="+mj-ea"/>
            </a:endParaRPr>
          </a:p>
          <a:p>
            <a:pPr marL="0" indent="0">
              <a:buNone/>
            </a:pPr>
            <a:endParaRPr lang="en-US" altLang="ja-JP" dirty="0">
              <a:latin typeface="+mj-ea"/>
              <a:ea typeface="+mj-ea"/>
            </a:endParaRPr>
          </a:p>
          <a:p>
            <a:pPr marL="0" indent="0">
              <a:buNone/>
            </a:pPr>
            <a:r>
              <a:rPr lang="ja-JP" altLang="en-US" dirty="0">
                <a:latin typeface="+mj-ea"/>
                <a:ea typeface="+mj-ea"/>
              </a:rPr>
              <a:t>　≪５年以上保育士・児童指導員の注意事項≫</a:t>
            </a:r>
            <a:endParaRPr lang="en-US" altLang="ja-JP" dirty="0">
              <a:latin typeface="+mj-ea"/>
              <a:ea typeface="+mj-ea"/>
            </a:endParaRPr>
          </a:p>
          <a:p>
            <a:pPr marL="0" indent="0">
              <a:buNone/>
            </a:pPr>
            <a:r>
              <a:rPr lang="ja-JP" altLang="en-US" dirty="0">
                <a:latin typeface="+mj-ea"/>
                <a:ea typeface="+mj-ea"/>
              </a:rPr>
              <a:t>　　・経験年数は、保育士・児童指導員の</a:t>
            </a:r>
            <a:r>
              <a:rPr lang="ja-JP" altLang="en-US" u="sng" dirty="0">
                <a:latin typeface="+mj-ea"/>
                <a:ea typeface="+mj-ea"/>
              </a:rPr>
              <a:t>資格取得・任用から</a:t>
            </a:r>
            <a:r>
              <a:rPr lang="ja-JP" altLang="en-US" dirty="0">
                <a:latin typeface="+mj-ea"/>
                <a:ea typeface="+mj-ea"/>
              </a:rPr>
              <a:t>５年以上、児童福祉事</a:t>
            </a:r>
            <a:endParaRPr lang="en-US" altLang="ja-JP" dirty="0">
              <a:latin typeface="+mj-ea"/>
              <a:ea typeface="+mj-ea"/>
            </a:endParaRPr>
          </a:p>
          <a:p>
            <a:pPr marL="0" indent="0">
              <a:buNone/>
            </a:pPr>
            <a:r>
              <a:rPr lang="ja-JP" altLang="en-US" dirty="0">
                <a:latin typeface="+mj-ea"/>
                <a:ea typeface="+mj-ea"/>
              </a:rPr>
              <a:t>　　　業に従事したものに限る。</a:t>
            </a:r>
            <a:endParaRPr lang="en-US" altLang="ja-JP" dirty="0">
              <a:latin typeface="+mj-ea"/>
              <a:ea typeface="+mj-ea"/>
            </a:endParaRPr>
          </a:p>
          <a:p>
            <a:pPr marL="0" indent="0">
              <a:buNone/>
            </a:pPr>
            <a:r>
              <a:rPr lang="ja-JP" altLang="en-US" dirty="0">
                <a:latin typeface="+mj-ea"/>
                <a:ea typeface="+mj-ea"/>
              </a:rPr>
              <a:t>　　・本加算おける児童福祉事業の実務経験には、特別支援学校、特別支援学級及</a:t>
            </a:r>
            <a:endParaRPr lang="en-US" altLang="ja-JP" dirty="0">
              <a:latin typeface="+mj-ea"/>
              <a:ea typeface="+mj-ea"/>
            </a:endParaRPr>
          </a:p>
          <a:p>
            <a:pPr marL="0" indent="0">
              <a:buNone/>
            </a:pPr>
            <a:r>
              <a:rPr lang="ja-JP" altLang="en-US" dirty="0">
                <a:latin typeface="+mj-ea"/>
                <a:ea typeface="+mj-ea"/>
              </a:rPr>
              <a:t>　　　び通級による指導における教育の経験が含まれない（児童指導員等加配加算</a:t>
            </a:r>
            <a:endParaRPr lang="en-US" altLang="ja-JP" dirty="0">
              <a:latin typeface="+mj-ea"/>
              <a:ea typeface="+mj-ea"/>
            </a:endParaRPr>
          </a:p>
          <a:p>
            <a:pPr marL="0" indent="0">
              <a:buNone/>
            </a:pPr>
            <a:r>
              <a:rPr lang="ja-JP" altLang="en-US" dirty="0">
                <a:latin typeface="+mj-ea"/>
                <a:ea typeface="+mj-ea"/>
              </a:rPr>
              <a:t>　　　とは異なる）ことに留意。</a:t>
            </a:r>
            <a:endParaRPr lang="en-US" altLang="ja-JP" dirty="0">
              <a:latin typeface="+mj-ea"/>
              <a:ea typeface="+mj-ea"/>
            </a:endParaRPr>
          </a:p>
          <a:p>
            <a:pPr marL="0" indent="0">
              <a:buNone/>
            </a:pPr>
            <a:r>
              <a:rPr lang="ja-JP" altLang="en-US" dirty="0">
                <a:latin typeface="+mj-ea"/>
                <a:ea typeface="+mj-ea"/>
              </a:rPr>
              <a:t>　　　</a:t>
            </a:r>
            <a:endParaRPr lang="en-US" altLang="ja-JP" dirty="0">
              <a:latin typeface="+mj-ea"/>
              <a:ea typeface="+mj-ea"/>
            </a:endParaRPr>
          </a:p>
          <a:p>
            <a:pPr marL="0" indent="0">
              <a:buNone/>
            </a:pPr>
            <a:endParaRPr lang="en-US" altLang="ja-JP" dirty="0">
              <a:latin typeface="+mj-ea"/>
              <a:ea typeface="+mj-ea"/>
            </a:endParaRPr>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21</a:t>
            </a:fld>
            <a:endParaRPr lang="ja-JP" altLang="en-US" sz="1800" dirty="0">
              <a:solidFill>
                <a:schemeClr val="tx1"/>
              </a:solidFill>
            </a:endParaRPr>
          </a:p>
        </p:txBody>
      </p:sp>
    </p:spTree>
    <p:extLst>
      <p:ext uri="{BB962C8B-B14F-4D97-AF65-F5344CB8AC3E}">
        <p14:creationId xmlns:p14="http://schemas.microsoft.com/office/powerpoint/2010/main" val="3607342294"/>
      </p:ext>
    </p:extLst>
  </p:cSld>
  <p:clrMapOvr>
    <a:masterClrMapping/>
  </p:clrMapOvr>
  <mc:AlternateContent xmlns:mc="http://schemas.openxmlformats.org/markup-compatibility/2006" xmlns:p14="http://schemas.microsoft.com/office/powerpoint/2010/main">
    <mc:Choice Requires="p14">
      <p:transition spd="slow" p14:dur="2000" advTm="24765"/>
    </mc:Choice>
    <mc:Fallback xmlns="">
      <p:transition spd="slow" advTm="24765"/>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2000" y="363761"/>
            <a:ext cx="8686800" cy="1143000"/>
          </a:xfrm>
          <a:solidFill>
            <a:schemeClr val="accent1"/>
          </a:solidFill>
        </p:spPr>
        <p:style>
          <a:lnRef idx="1">
            <a:schemeClr val="accent1"/>
          </a:lnRef>
          <a:fillRef idx="3">
            <a:schemeClr val="accent1"/>
          </a:fillRef>
          <a:effectRef idx="2">
            <a:schemeClr val="accent1"/>
          </a:effectRef>
          <a:fontRef idx="minor">
            <a:schemeClr val="lt1"/>
          </a:fontRef>
        </p:style>
        <p:txBody>
          <a:bodyPr>
            <a:noAutofit/>
          </a:bodyPr>
          <a:lstStyle/>
          <a:p>
            <a:pPr marL="540000" indent="-540000" algn="l"/>
            <a:r>
              <a:rPr lang="ja-JP" altLang="en-US" sz="3200" dirty="0"/>
              <a:t>７　加算を算定する際の注意点</a:t>
            </a:r>
            <a:br>
              <a:rPr lang="en-US" altLang="ja-JP" sz="3200" dirty="0"/>
            </a:br>
            <a:r>
              <a:rPr lang="ja-JP" altLang="en-US" sz="2800" dirty="0"/>
              <a:t>　（報酬改定により新設・変更のあった減算）</a:t>
            </a:r>
            <a:endParaRPr lang="ja-JP" altLang="en-US" sz="2400" dirty="0"/>
          </a:p>
        </p:txBody>
      </p:sp>
      <p:sp>
        <p:nvSpPr>
          <p:cNvPr id="3" name="コンテンツ プレースホルダー 2"/>
          <p:cNvSpPr>
            <a:spLocks noGrp="1"/>
          </p:cNvSpPr>
          <p:nvPr>
            <p:ph idx="1"/>
          </p:nvPr>
        </p:nvSpPr>
        <p:spPr>
          <a:xfrm>
            <a:off x="102600" y="1590283"/>
            <a:ext cx="8938800" cy="4903955"/>
          </a:xfrm>
        </p:spPr>
        <p:txBody>
          <a:bodyPr>
            <a:normAutofit/>
          </a:bodyPr>
          <a:lstStyle/>
          <a:p>
            <a:pPr marL="0" indent="0">
              <a:buNone/>
            </a:pPr>
            <a:r>
              <a:rPr lang="ja-JP" altLang="en-US" sz="1600" dirty="0"/>
              <a:t>①虐待防止措置未実施減算</a:t>
            </a:r>
            <a:r>
              <a:rPr lang="en-US" altLang="ja-JP" sz="1600" dirty="0"/>
              <a:t>【</a:t>
            </a:r>
            <a:r>
              <a:rPr lang="ja-JP" altLang="en-US" sz="1600" dirty="0"/>
              <a:t>新設</a:t>
            </a:r>
            <a:r>
              <a:rPr lang="en-US" altLang="ja-JP" sz="1600" dirty="0"/>
              <a:t>】</a:t>
            </a:r>
            <a:r>
              <a:rPr lang="ja-JP" altLang="en-US" sz="1600" dirty="0"/>
              <a:t>減算率１％</a:t>
            </a:r>
          </a:p>
          <a:p>
            <a:pPr marL="0" indent="0">
              <a:buNone/>
            </a:pPr>
            <a:r>
              <a:rPr lang="ja-JP" altLang="en-US" sz="1600" dirty="0"/>
              <a:t>　運営基準で求められる虐待防止のための取組が適切に行われていない場合</a:t>
            </a:r>
          </a:p>
          <a:p>
            <a:pPr marL="0" indent="0">
              <a:buNone/>
            </a:pPr>
            <a:endParaRPr lang="ja-JP" altLang="en-US" sz="1600" dirty="0"/>
          </a:p>
          <a:p>
            <a:pPr marL="0" indent="0">
              <a:buNone/>
            </a:pPr>
            <a:r>
              <a:rPr lang="ja-JP" altLang="en-US" sz="1600" dirty="0"/>
              <a:t>②身体拘束廃止未実施減算</a:t>
            </a:r>
            <a:r>
              <a:rPr lang="en-US" altLang="ja-JP" sz="1600" dirty="0"/>
              <a:t>【</a:t>
            </a:r>
            <a:r>
              <a:rPr lang="ja-JP" altLang="en-US" sz="1600" dirty="0"/>
              <a:t>見直し</a:t>
            </a:r>
            <a:r>
              <a:rPr lang="en-US" altLang="ja-JP" sz="1600" dirty="0"/>
              <a:t>】</a:t>
            </a:r>
            <a:r>
              <a:rPr lang="ja-JP" altLang="en-US" sz="1600" dirty="0"/>
              <a:t>減算率１％ （見直し前は１日５単位減算）</a:t>
            </a:r>
          </a:p>
          <a:p>
            <a:pPr marL="0" indent="0">
              <a:buNone/>
            </a:pPr>
            <a:r>
              <a:rPr lang="ja-JP" altLang="en-US" sz="1600" dirty="0"/>
              <a:t>　運営基準で求められる身体拘束等の廃止・適正化のための取組が適切に行われない場合</a:t>
            </a:r>
          </a:p>
          <a:p>
            <a:pPr marL="0" indent="0">
              <a:buNone/>
            </a:pPr>
            <a:r>
              <a:rPr lang="ja-JP" altLang="en-US" sz="1600" dirty="0"/>
              <a:t> </a:t>
            </a:r>
          </a:p>
          <a:p>
            <a:pPr marL="0" indent="0">
              <a:buNone/>
            </a:pPr>
            <a:r>
              <a:rPr lang="ja-JP" altLang="en-US" sz="1600" dirty="0"/>
              <a:t>③業務継続計画未策定減算</a:t>
            </a:r>
            <a:r>
              <a:rPr lang="en-US" altLang="ja-JP" sz="1600" dirty="0"/>
              <a:t>【</a:t>
            </a:r>
            <a:r>
              <a:rPr lang="ja-JP" altLang="en-US" sz="1600" dirty="0"/>
              <a:t>新設</a:t>
            </a:r>
            <a:r>
              <a:rPr lang="en-US" altLang="ja-JP" sz="1600" dirty="0"/>
              <a:t>】</a:t>
            </a:r>
            <a:r>
              <a:rPr lang="ja-JP" altLang="en-US" sz="1600" dirty="0"/>
              <a:t>減算率１％</a:t>
            </a:r>
          </a:p>
          <a:p>
            <a:pPr marL="0" indent="0">
              <a:buNone/>
            </a:pPr>
            <a:r>
              <a:rPr lang="ja-JP" altLang="en-US" sz="1600" dirty="0"/>
              <a:t>　運営基準で求められる業務継続計画の策定及び当該計画に従い必要な措置を講じていない場合</a:t>
            </a:r>
          </a:p>
          <a:p>
            <a:pPr marL="0" indent="0">
              <a:buNone/>
            </a:pPr>
            <a:r>
              <a:rPr lang="ja-JP" altLang="en-US" sz="1600" dirty="0"/>
              <a:t>　一定の条件を満たす場合、７年３月３１日まで減算を適用しない</a:t>
            </a:r>
          </a:p>
          <a:p>
            <a:pPr marL="0" indent="0">
              <a:buNone/>
            </a:pPr>
            <a:r>
              <a:rPr lang="ja-JP" altLang="en-US" sz="1600" dirty="0"/>
              <a:t> </a:t>
            </a:r>
          </a:p>
          <a:p>
            <a:pPr marL="0" indent="0">
              <a:buNone/>
            </a:pPr>
            <a:r>
              <a:rPr lang="ja-JP" altLang="en-US" sz="1600" dirty="0"/>
              <a:t>④情報公表未報告減算</a:t>
            </a:r>
            <a:r>
              <a:rPr lang="en-US" altLang="ja-JP" sz="1600" dirty="0"/>
              <a:t>【</a:t>
            </a:r>
            <a:r>
              <a:rPr lang="ja-JP" altLang="en-US" sz="1600" dirty="0"/>
              <a:t>新設</a:t>
            </a:r>
            <a:r>
              <a:rPr lang="en-US" altLang="ja-JP" sz="1600" dirty="0"/>
              <a:t>】</a:t>
            </a:r>
            <a:r>
              <a:rPr lang="ja-JP" altLang="en-US" sz="1600" dirty="0"/>
              <a:t>減算率５％</a:t>
            </a:r>
          </a:p>
          <a:p>
            <a:pPr marL="0" indent="0">
              <a:buNone/>
            </a:pPr>
            <a:r>
              <a:rPr lang="ja-JP" altLang="en-US" sz="1600" dirty="0"/>
              <a:t>　ＷＡＭＮＥ</a:t>
            </a:r>
            <a:r>
              <a:rPr lang="en-US" altLang="ja-JP" sz="1600" dirty="0">
                <a:latin typeface="+mj-ea"/>
                <a:ea typeface="+mj-ea"/>
              </a:rPr>
              <a:t>T</a:t>
            </a:r>
            <a:r>
              <a:rPr lang="ja-JP" altLang="en-US" sz="1600" dirty="0"/>
              <a:t>の障害福祉サービス等情報公表システムを通じて支援の内容及び事業者・施設の運営状況を報告していない場合</a:t>
            </a:r>
          </a:p>
          <a:p>
            <a:pPr marL="0" indent="0">
              <a:buNone/>
            </a:pPr>
            <a:r>
              <a:rPr lang="ja-JP" altLang="en-US" sz="1600" dirty="0"/>
              <a:t> </a:t>
            </a:r>
          </a:p>
          <a:p>
            <a:pPr marL="0" indent="0">
              <a:buNone/>
            </a:pPr>
            <a:r>
              <a:rPr lang="ja-JP" altLang="en-US" sz="1600" dirty="0"/>
              <a:t>⑤支援プログラム未公表減算</a:t>
            </a:r>
            <a:r>
              <a:rPr lang="en-US" altLang="ja-JP" sz="1600" dirty="0"/>
              <a:t>【</a:t>
            </a:r>
            <a:r>
              <a:rPr lang="ja-JP" altLang="en-US" sz="1600" dirty="0"/>
              <a:t>新設</a:t>
            </a:r>
            <a:r>
              <a:rPr lang="en-US" altLang="ja-JP" sz="1600" dirty="0"/>
              <a:t>】</a:t>
            </a:r>
            <a:r>
              <a:rPr lang="ja-JP" altLang="en-US" sz="1600" dirty="0"/>
              <a:t>減算率１５％（減算の適用は令和７年４月１日から）</a:t>
            </a:r>
          </a:p>
          <a:p>
            <a:pPr marL="0" indent="0">
              <a:buNone/>
            </a:pPr>
            <a:r>
              <a:rPr lang="ja-JP" altLang="en-US" sz="1600" dirty="0"/>
              <a:t>　支援プログラムの作成・公表が行われない事業所について減算を行う。</a:t>
            </a:r>
          </a:p>
          <a:p>
            <a:pPr marL="0" indent="0">
              <a:buNone/>
            </a:pPr>
            <a:endParaRPr lang="en-US" altLang="ja-JP" sz="1400" dirty="0"/>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350">
                <a:solidFill>
                  <a:prstClr val="black"/>
                </a:solidFill>
                <a:latin typeface="Calibri"/>
                <a:ea typeface="ＭＳ Ｐゴシック" panose="020B0600070205080204" pitchFamily="50" charset="-128"/>
              </a:rPr>
              <a:pPr/>
              <a:t>22</a:t>
            </a:fld>
            <a:endParaRPr lang="ja-JP" altLang="en-US" sz="1350" dirty="0">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137838090"/>
      </p:ext>
    </p:extLst>
  </p:cSld>
  <p:clrMapOvr>
    <a:masterClrMapping/>
  </p:clrMapOvr>
  <mc:AlternateContent xmlns:mc="http://schemas.openxmlformats.org/markup-compatibility/2006" xmlns:p14="http://schemas.microsoft.com/office/powerpoint/2010/main">
    <mc:Choice Requires="p14">
      <p:transition spd="slow" p14:dur="2000" advTm="104949"/>
    </mc:Choice>
    <mc:Fallback xmlns="">
      <p:transition spd="slow" advTm="104949"/>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089000"/>
            <a:ext cx="8229600" cy="5040000"/>
          </a:xfrm>
        </p:spPr>
        <p:txBody>
          <a:bodyPr>
            <a:normAutofit fontScale="62500" lnSpcReduction="20000"/>
          </a:bodyPr>
          <a:lstStyle/>
          <a:p>
            <a:pPr marL="0" indent="0">
              <a:buNone/>
            </a:pPr>
            <a:r>
              <a:rPr kumimoji="1" lang="ja-JP" altLang="en-US" sz="4600" dirty="0"/>
              <a:t>（３）福祉専門職員配置等加算</a:t>
            </a:r>
            <a:endParaRPr kumimoji="1" lang="en-US" altLang="ja-JP" sz="4600" dirty="0"/>
          </a:p>
          <a:p>
            <a:pPr marL="0" indent="0">
              <a:buNone/>
            </a:pPr>
            <a:r>
              <a:rPr lang="ja-JP" altLang="en-US" dirty="0"/>
              <a:t>　①多機能型事業所の場合、全てのサービスの直接処遇職員を</a:t>
            </a:r>
            <a:endParaRPr lang="en-US" altLang="ja-JP" dirty="0"/>
          </a:p>
          <a:p>
            <a:pPr marL="0" indent="0">
              <a:buNone/>
            </a:pPr>
            <a:r>
              <a:rPr lang="ja-JP" altLang="en-US" dirty="0"/>
              <a:t>　　合わせて要件を計算して</a:t>
            </a:r>
            <a:r>
              <a:rPr kumimoji="1" lang="ja-JP" altLang="en-US" dirty="0"/>
              <a:t>いるか？</a:t>
            </a:r>
            <a:endParaRPr kumimoji="1" lang="en-US" altLang="ja-JP" dirty="0"/>
          </a:p>
          <a:p>
            <a:pPr marL="0" indent="0">
              <a:buNone/>
            </a:pPr>
            <a:endParaRPr kumimoji="1" lang="en-US" altLang="ja-JP" dirty="0"/>
          </a:p>
          <a:p>
            <a:pPr marL="0" indent="0">
              <a:buNone/>
            </a:pPr>
            <a:r>
              <a:rPr lang="ja-JP" altLang="en-US" dirty="0"/>
              <a:t>　②要件の中には「</a:t>
            </a:r>
            <a:r>
              <a:rPr lang="ja-JP" altLang="en-US" u="sng" dirty="0"/>
              <a:t>常勤職員</a:t>
            </a:r>
            <a:r>
              <a:rPr lang="ja-JP" altLang="en-US" dirty="0"/>
              <a:t>の人数」と「</a:t>
            </a:r>
            <a:r>
              <a:rPr lang="ja-JP" altLang="en-US" u="sng" dirty="0"/>
              <a:t>常勤換算した</a:t>
            </a:r>
            <a:r>
              <a:rPr lang="ja-JP" altLang="en-US" dirty="0"/>
              <a:t>場合の人数」</a:t>
            </a:r>
            <a:endParaRPr lang="en-US" altLang="ja-JP" dirty="0"/>
          </a:p>
          <a:p>
            <a:pPr marL="0" indent="0">
              <a:buNone/>
            </a:pPr>
            <a:r>
              <a:rPr lang="ja-JP" altLang="en-US" dirty="0"/>
              <a:t>　　があるが正しく計算</a:t>
            </a:r>
            <a:r>
              <a:rPr kumimoji="1" lang="ja-JP" altLang="en-US" dirty="0"/>
              <a:t>しているか？</a:t>
            </a:r>
            <a:endParaRPr kumimoji="1" lang="en-US" altLang="ja-JP" dirty="0"/>
          </a:p>
          <a:p>
            <a:pPr marL="0" indent="0">
              <a:buNone/>
            </a:pPr>
            <a:endParaRPr lang="en-US" altLang="ja-JP" dirty="0"/>
          </a:p>
          <a:p>
            <a:pPr marL="0" indent="0">
              <a:buNone/>
            </a:pPr>
            <a:r>
              <a:rPr lang="ja-JP" altLang="en-US" dirty="0"/>
              <a:t>　③他の事業所を兼務する常勤職員の場合、当該事業所の直接</a:t>
            </a:r>
            <a:endParaRPr lang="en-US" altLang="ja-JP" dirty="0"/>
          </a:p>
          <a:p>
            <a:pPr marL="0" indent="0">
              <a:buNone/>
            </a:pPr>
            <a:r>
              <a:rPr lang="ja-JP" altLang="en-US" dirty="0"/>
              <a:t>　　処遇職員としての勤務時間が２分の１を超えているか？</a:t>
            </a:r>
            <a:endParaRPr lang="en-US" altLang="ja-JP" dirty="0"/>
          </a:p>
          <a:p>
            <a:pPr marL="0" indent="0">
              <a:buNone/>
            </a:pPr>
            <a:endParaRPr kumimoji="1" lang="en-US" altLang="ja-JP" dirty="0"/>
          </a:p>
          <a:p>
            <a:pPr marL="0" indent="0">
              <a:buNone/>
            </a:pPr>
            <a:r>
              <a:rPr kumimoji="1" lang="ja-JP" altLang="en-US" dirty="0"/>
              <a:t>　④生活支援員等の要件を満たしているか？</a:t>
            </a:r>
            <a:endParaRPr kumimoji="1" lang="en-US" altLang="ja-JP" dirty="0"/>
          </a:p>
          <a:p>
            <a:pPr marL="0" indent="0">
              <a:buNone/>
            </a:pPr>
            <a:r>
              <a:rPr lang="ja-JP" altLang="en-US" dirty="0"/>
              <a:t>　　・</a:t>
            </a:r>
            <a:r>
              <a:rPr kumimoji="1" lang="ja-JP" altLang="en-US" dirty="0"/>
              <a:t>加算（</a:t>
            </a:r>
            <a:r>
              <a:rPr kumimoji="1" lang="en-US" altLang="ja-JP" dirty="0"/>
              <a:t>Ⅰ</a:t>
            </a:r>
            <a:r>
              <a:rPr kumimoji="1" lang="ja-JP" altLang="en-US" dirty="0"/>
              <a:t>）及び</a:t>
            </a:r>
            <a:r>
              <a:rPr lang="ja-JP" altLang="en-US" dirty="0"/>
              <a:t>（</a:t>
            </a:r>
            <a:r>
              <a:rPr kumimoji="1" lang="en-US" altLang="ja-JP" dirty="0"/>
              <a:t>Ⅱ</a:t>
            </a:r>
            <a:r>
              <a:rPr kumimoji="1" lang="ja-JP" altLang="en-US" dirty="0"/>
              <a:t>）と、加算（</a:t>
            </a:r>
            <a:r>
              <a:rPr kumimoji="1" lang="en-US" altLang="ja-JP" dirty="0"/>
              <a:t>Ⅲ</a:t>
            </a:r>
            <a:r>
              <a:rPr kumimoji="1" lang="ja-JP" altLang="en-US" dirty="0"/>
              <a:t>）の生活支援員等の算定対象</a:t>
            </a:r>
            <a:endParaRPr kumimoji="1" lang="en-US" altLang="ja-JP" dirty="0"/>
          </a:p>
          <a:p>
            <a:pPr marL="0" indent="0">
              <a:buNone/>
            </a:pPr>
            <a:r>
              <a:rPr lang="ja-JP" altLang="en-US" dirty="0"/>
              <a:t>　　　</a:t>
            </a:r>
            <a:r>
              <a:rPr kumimoji="1" lang="ja-JP" altLang="en-US" dirty="0"/>
              <a:t>者</a:t>
            </a:r>
            <a:r>
              <a:rPr lang="ja-JP" altLang="en-US" dirty="0"/>
              <a:t>が異なって</a:t>
            </a:r>
            <a:r>
              <a:rPr kumimoji="1" lang="ja-JP" altLang="en-US" dirty="0"/>
              <a:t>いるため注意してください。</a:t>
            </a:r>
            <a:endParaRPr kumimoji="1" lang="en-US" altLang="ja-JP" dirty="0"/>
          </a:p>
          <a:p>
            <a:pPr marL="0" indent="0">
              <a:buNone/>
            </a:pPr>
            <a:r>
              <a:rPr lang="ja-JP" altLang="en-US" dirty="0"/>
              <a:t>　　　加算（</a:t>
            </a:r>
            <a:r>
              <a:rPr lang="en-US" altLang="ja-JP" dirty="0"/>
              <a:t>Ⅰ</a:t>
            </a:r>
            <a:r>
              <a:rPr lang="ja-JP" altLang="en-US" dirty="0"/>
              <a:t>）及び（</a:t>
            </a:r>
            <a:r>
              <a:rPr lang="en-US" altLang="ja-JP" dirty="0"/>
              <a:t>Ⅱ</a:t>
            </a:r>
            <a:r>
              <a:rPr lang="ja-JP" altLang="en-US" dirty="0"/>
              <a:t>）・・・児童指導員のみ</a:t>
            </a:r>
            <a:endParaRPr lang="en-US" altLang="ja-JP" dirty="0"/>
          </a:p>
          <a:p>
            <a:pPr marL="0" indent="0">
              <a:buNone/>
            </a:pPr>
            <a:r>
              <a:rPr kumimoji="1" lang="ja-JP" altLang="en-US" dirty="0"/>
              <a:t>　　</a:t>
            </a:r>
            <a:r>
              <a:rPr lang="ja-JP" altLang="en-US" dirty="0"/>
              <a:t>　加算（</a:t>
            </a:r>
            <a:r>
              <a:rPr lang="en-US" altLang="ja-JP" dirty="0"/>
              <a:t>Ⅲ</a:t>
            </a:r>
            <a:r>
              <a:rPr lang="ja-JP" altLang="en-US" dirty="0"/>
              <a:t>）・・・児童指導員及び保育士</a:t>
            </a:r>
            <a:endParaRPr kumimoji="1" lang="en-US" altLang="ja-JP" dirty="0"/>
          </a:p>
          <a:p>
            <a:pPr marL="0" indent="0">
              <a:buNone/>
            </a:pPr>
            <a:r>
              <a:rPr lang="ja-JP" altLang="en-US" dirty="0"/>
              <a:t>　　</a:t>
            </a:r>
            <a:endParaRPr kumimoji="1" lang="ja-JP" altLang="en-US" dirty="0"/>
          </a:p>
        </p:txBody>
      </p:sp>
      <p:sp>
        <p:nvSpPr>
          <p:cNvPr id="2" name="スライド番号プレースホルダー 1"/>
          <p:cNvSpPr>
            <a:spLocks noGrp="1"/>
          </p:cNvSpPr>
          <p:nvPr>
            <p:ph type="sldNum" sz="quarter" idx="12"/>
          </p:nvPr>
        </p:nvSpPr>
        <p:spPr/>
        <p:txBody>
          <a:bodyPr/>
          <a:lstStyle/>
          <a:p>
            <a:fld id="{A91244B0-13D8-45E2-A34F-94B284C31408}" type="slidenum">
              <a:rPr lang="ja-JP" altLang="en-US" sz="1800" smtClean="0">
                <a:solidFill>
                  <a:schemeClr val="tx1"/>
                </a:solidFill>
              </a:rPr>
              <a:pPr/>
              <a:t>23</a:t>
            </a:fld>
            <a:endParaRPr lang="ja-JP" altLang="en-US" sz="1800" dirty="0">
              <a:solidFill>
                <a:schemeClr val="tx1"/>
              </a:solidFill>
            </a:endParaRPr>
          </a:p>
        </p:txBody>
      </p:sp>
      <p:sp>
        <p:nvSpPr>
          <p:cNvPr id="4" name="タイトル 1"/>
          <p:cNvSpPr>
            <a:spLocks noGrp="1"/>
          </p:cNvSpPr>
          <p:nvPr>
            <p:ph type="title"/>
          </p:nvPr>
        </p:nvSpPr>
        <p:spPr>
          <a:xfrm>
            <a:off x="432000" y="189000"/>
            <a:ext cx="8229600" cy="576000"/>
          </a:xfrm>
        </p:spPr>
        <p:style>
          <a:lnRef idx="1">
            <a:schemeClr val="accent1"/>
          </a:lnRef>
          <a:fillRef idx="3">
            <a:schemeClr val="accent1"/>
          </a:fillRef>
          <a:effectRef idx="2">
            <a:schemeClr val="accent1"/>
          </a:effectRef>
          <a:fontRef idx="minor">
            <a:schemeClr val="lt1"/>
          </a:fontRef>
        </p:style>
        <p:txBody>
          <a:bodyPr>
            <a:normAutofit fontScale="90000"/>
          </a:bodyPr>
          <a:lstStyle/>
          <a:p>
            <a:pPr algn="l"/>
            <a:r>
              <a:rPr lang="ja-JP" altLang="en-US" dirty="0"/>
              <a:t>７</a:t>
            </a:r>
            <a:r>
              <a:rPr kumimoji="1" lang="ja-JP" altLang="en-US" dirty="0"/>
              <a:t>　加算を算定する際の注意点</a:t>
            </a:r>
          </a:p>
        </p:txBody>
      </p:sp>
    </p:spTree>
    <p:extLst>
      <p:ext uri="{BB962C8B-B14F-4D97-AF65-F5344CB8AC3E}">
        <p14:creationId xmlns:p14="http://schemas.microsoft.com/office/powerpoint/2010/main" val="204917954"/>
      </p:ext>
    </p:extLst>
  </p:cSld>
  <p:clrMapOvr>
    <a:masterClrMapping/>
  </p:clrMapOvr>
  <mc:AlternateContent xmlns:mc="http://schemas.openxmlformats.org/markup-compatibility/2006" xmlns:p14="http://schemas.microsoft.com/office/powerpoint/2010/main">
    <mc:Choice Requires="p14">
      <p:transition spd="slow" p14:dur="2000" advTm="118383"/>
    </mc:Choice>
    <mc:Fallback xmlns="">
      <p:transition spd="slow" advTm="118383"/>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1244B0-13D8-45E2-A34F-94B284C31408}" type="slidenum">
              <a:rPr kumimoji="1" lang="ja-JP" altLang="en-US" sz="1800" b="0" i="0" u="none" strike="noStrike" kern="1200" cap="none" spc="0" normalizeH="0" baseline="0" noProof="0" smtClean="0">
                <a:ln>
                  <a:noFill/>
                </a:ln>
                <a:solidFill>
                  <a:schemeClr val="tx1"/>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1" lang="ja-JP" altLang="en-US" sz="1800" b="0" i="0" u="none" strike="noStrike" kern="1200" cap="none" spc="0" normalizeH="0" baseline="0" noProof="0" dirty="0">
              <a:ln>
                <a:noFill/>
              </a:ln>
              <a:solidFill>
                <a:schemeClr val="tx1"/>
              </a:solidFill>
              <a:effectLst/>
              <a:uLnTx/>
              <a:uFillTx/>
              <a:latin typeface="Calibri"/>
              <a:ea typeface="ＭＳ Ｐゴシック" panose="020B0600070205080204" pitchFamily="50" charset="-128"/>
              <a:cs typeface="+mn-cs"/>
            </a:endParaRPr>
          </a:p>
        </p:txBody>
      </p:sp>
      <p:sp>
        <p:nvSpPr>
          <p:cNvPr id="6" name="テキスト ボックス 5"/>
          <p:cNvSpPr txBox="1"/>
          <p:nvPr/>
        </p:nvSpPr>
        <p:spPr>
          <a:xfrm>
            <a:off x="395536" y="1257811"/>
            <a:ext cx="5003293"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（４）福祉・介護職員等処遇改善加算</a:t>
            </a: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7" name="テキスト ボックス 6"/>
          <p:cNvSpPr txBox="1"/>
          <p:nvPr/>
        </p:nvSpPr>
        <p:spPr>
          <a:xfrm>
            <a:off x="750454" y="1688290"/>
            <a:ext cx="7632848" cy="115416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mn-ea"/>
                <a:cs typeface="+mn-cs"/>
              </a:rPr>
              <a:t>① </a:t>
            </a:r>
            <a:r>
              <a:rPr lang="ja-JP" altLang="ja-JP" b="1" dirty="0">
                <a:effectLst/>
                <a:latin typeface="+mn-ea"/>
                <a:cs typeface="Times New Roman" panose="02020603050405020304" pitchFamily="18" charset="0"/>
              </a:rPr>
              <a:t>福祉・介護職員への配分を基本</a:t>
            </a:r>
            <a:endParaRPr lang="en-US" altLang="ja-JP" b="1" dirty="0">
              <a:effectLst/>
              <a:latin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700" b="1" dirty="0">
                <a:effectLst/>
                <a:latin typeface="+mn-ea"/>
                <a:cs typeface="Times New Roman" panose="02020603050405020304" pitchFamily="18" charset="0"/>
              </a:rPr>
              <a:t>特に経験・技能のある障害福祉人材に重点的に配分することとするが、障害福祉サービス事業者等の判断により、福祉・介護職員以外の職種への配分も含め、事業所内で柔軟な配分を認める</a:t>
            </a:r>
            <a:endParaRPr kumimoji="1" lang="en-US" altLang="ja-JP" sz="1700" b="1" i="0" u="none" strike="noStrike" kern="1200" cap="none" spc="0" normalizeH="0" baseline="0" noProof="0" dirty="0">
              <a:ln>
                <a:noFill/>
              </a:ln>
              <a:solidFill>
                <a:prstClr val="black"/>
              </a:solidFill>
              <a:effectLst/>
              <a:uLnTx/>
              <a:uFillTx/>
              <a:latin typeface="+mn-ea"/>
              <a:cs typeface="+mn-cs"/>
            </a:endParaRPr>
          </a:p>
        </p:txBody>
      </p:sp>
      <p:sp>
        <p:nvSpPr>
          <p:cNvPr id="8" name="テキスト ボックス 7"/>
          <p:cNvSpPr txBox="1"/>
          <p:nvPr/>
        </p:nvSpPr>
        <p:spPr>
          <a:xfrm>
            <a:off x="750454" y="2829673"/>
            <a:ext cx="763284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 キャリアパス要件・職場環境等要件の取組に要する費用を、賃金改善額に含めていないか？（賃金改善に伴う法定福利費等の事業主負担の増加分は含むことができる）</a:t>
            </a:r>
            <a:endParaRPr kumimoji="1" lang="en-US" altLang="ja-JP"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3" name="タイトル 1"/>
          <p:cNvSpPr txBox="1">
            <a:spLocks/>
          </p:cNvSpPr>
          <p:nvPr/>
        </p:nvSpPr>
        <p:spPr>
          <a:xfrm>
            <a:off x="457200" y="476672"/>
            <a:ext cx="8229600" cy="669390"/>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fontScale="97500" lnSpcReduction="10000"/>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4000" dirty="0"/>
              <a:t>７　加算を算定する際の注意点</a:t>
            </a:r>
          </a:p>
        </p:txBody>
      </p:sp>
      <p:pic>
        <p:nvPicPr>
          <p:cNvPr id="4" name="図 3">
            <a:extLst>
              <a:ext uri="{FF2B5EF4-FFF2-40B4-BE49-F238E27FC236}">
                <a16:creationId xmlns:a16="http://schemas.microsoft.com/office/drawing/2014/main" id="{0262D3AB-999E-5DAB-DB17-65F86B9CC24A}"/>
              </a:ext>
            </a:extLst>
          </p:cNvPr>
          <p:cNvPicPr>
            <a:picLocks noChangeAspect="1"/>
          </p:cNvPicPr>
          <p:nvPr/>
        </p:nvPicPr>
        <p:blipFill>
          <a:blip r:embed="rId3"/>
          <a:stretch>
            <a:fillRect/>
          </a:stretch>
        </p:blipFill>
        <p:spPr>
          <a:xfrm>
            <a:off x="10428" y="3987030"/>
            <a:ext cx="9058672" cy="2481724"/>
          </a:xfrm>
          <a:prstGeom prst="rect">
            <a:avLst/>
          </a:prstGeom>
        </p:spPr>
      </p:pic>
    </p:spTree>
    <p:extLst>
      <p:ext uri="{BB962C8B-B14F-4D97-AF65-F5344CB8AC3E}">
        <p14:creationId xmlns:p14="http://schemas.microsoft.com/office/powerpoint/2010/main" val="4116155587"/>
      </p:ext>
    </p:extLst>
  </p:cSld>
  <p:clrMapOvr>
    <a:masterClrMapping/>
  </p:clrMapOvr>
  <mc:AlternateContent xmlns:mc="http://schemas.openxmlformats.org/markup-compatibility/2006" xmlns:p14="http://schemas.microsoft.com/office/powerpoint/2010/main">
    <mc:Choice Requires="p14">
      <p:transition spd="slow" p14:dur="2000" advTm="89006"/>
    </mc:Choice>
    <mc:Fallback xmlns="">
      <p:transition spd="slow" advTm="89006"/>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25</a:t>
            </a:fld>
            <a:endParaRPr lang="ja-JP" altLang="en-US" dirty="0">
              <a:solidFill>
                <a:schemeClr val="tx1"/>
              </a:solidFill>
            </a:endParaRPr>
          </a:p>
        </p:txBody>
      </p:sp>
      <p:sp>
        <p:nvSpPr>
          <p:cNvPr id="6" name="タイトル 1"/>
          <p:cNvSpPr txBox="1">
            <a:spLocks/>
          </p:cNvSpPr>
          <p:nvPr/>
        </p:nvSpPr>
        <p:spPr>
          <a:xfrm>
            <a:off x="483243" y="304947"/>
            <a:ext cx="8229600" cy="669390"/>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fontScale="97500" lnSpcReduction="10000"/>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4000" dirty="0"/>
              <a:t>７　加算を算定する際の注意点</a:t>
            </a:r>
          </a:p>
        </p:txBody>
      </p:sp>
      <p:sp>
        <p:nvSpPr>
          <p:cNvPr id="8" name="コンテンツ プレースホルダー 2"/>
          <p:cNvSpPr txBox="1">
            <a:spLocks/>
          </p:cNvSpPr>
          <p:nvPr/>
        </p:nvSpPr>
        <p:spPr>
          <a:xfrm>
            <a:off x="483243" y="2464513"/>
            <a:ext cx="8229600" cy="4024487"/>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2000" b="1" dirty="0">
                <a:solidFill>
                  <a:schemeClr val="tx1"/>
                </a:solidFill>
                <a:latin typeface="+mn-ea"/>
              </a:rPr>
              <a:t>【</a:t>
            </a:r>
            <a:r>
              <a:rPr lang="ja-JP" altLang="en-US" sz="2000" b="1" dirty="0">
                <a:solidFill>
                  <a:schemeClr val="tx1"/>
                </a:solidFill>
                <a:latin typeface="+mn-ea"/>
              </a:rPr>
              <a:t>キャリアパス要件</a:t>
            </a:r>
            <a:r>
              <a:rPr lang="en-US" altLang="ja-JP" sz="2000" b="1" dirty="0">
                <a:solidFill>
                  <a:schemeClr val="tx1"/>
                </a:solidFill>
                <a:latin typeface="+mn-ea"/>
              </a:rPr>
              <a:t>Ⅳ 】</a:t>
            </a:r>
            <a:r>
              <a:rPr lang="ja-JP" altLang="en-US" sz="2000" b="1" dirty="0">
                <a:solidFill>
                  <a:schemeClr val="tx1"/>
                </a:solidFill>
                <a:latin typeface="+mn-ea"/>
              </a:rPr>
              <a:t>「経験・技能のある障害福祉人材」のうち</a:t>
            </a:r>
            <a:r>
              <a:rPr lang="en-US" altLang="ja-JP" sz="2000" b="1" dirty="0">
                <a:solidFill>
                  <a:schemeClr val="tx1"/>
                </a:solidFill>
                <a:latin typeface="+mn-ea"/>
              </a:rPr>
              <a:t>1</a:t>
            </a:r>
            <a:r>
              <a:rPr lang="ja-JP" altLang="en-US" sz="2000" b="1" dirty="0">
                <a:solidFill>
                  <a:schemeClr val="tx1"/>
                </a:solidFill>
                <a:latin typeface="+mn-ea"/>
              </a:rPr>
              <a:t>人以上は、年収４４０万円以上であること</a:t>
            </a:r>
            <a:endParaRPr lang="en-US" altLang="ja-JP" sz="2000" b="1" dirty="0">
              <a:solidFill>
                <a:schemeClr val="tx1"/>
              </a:solidFill>
              <a:latin typeface="+mn-ea"/>
            </a:endParaRPr>
          </a:p>
          <a:p>
            <a:pPr algn="l"/>
            <a:r>
              <a:rPr lang="en-US" altLang="ja-JP" sz="2000" b="1" dirty="0">
                <a:solidFill>
                  <a:schemeClr val="tx1"/>
                </a:solidFill>
                <a:latin typeface="+mn-ea"/>
              </a:rPr>
              <a:t>※</a:t>
            </a:r>
            <a:r>
              <a:rPr lang="ja-JP" altLang="en-US" sz="2000" b="1" dirty="0">
                <a:solidFill>
                  <a:schemeClr val="tx1"/>
                </a:solidFill>
                <a:latin typeface="+mn-ea"/>
              </a:rPr>
              <a:t>例外的な取扱いあり</a:t>
            </a:r>
            <a:endParaRPr lang="en-US" altLang="ja-JP" sz="2000" b="1" dirty="0">
              <a:solidFill>
                <a:schemeClr val="tx1"/>
              </a:solidFill>
              <a:latin typeface="+mn-ea"/>
            </a:endParaRPr>
          </a:p>
          <a:p>
            <a:pPr algn="l"/>
            <a:r>
              <a:rPr lang="ja-JP" altLang="en-US" sz="2000" dirty="0">
                <a:solidFill>
                  <a:schemeClr val="tx1"/>
                </a:solidFill>
                <a:latin typeface="+mn-ea"/>
              </a:rPr>
              <a:t>（旧特定加算の職種間配分ルールは緩和されている。）</a:t>
            </a:r>
            <a:endParaRPr lang="en-US" altLang="ja-JP" sz="2000" dirty="0">
              <a:solidFill>
                <a:schemeClr val="tx1"/>
              </a:solidFill>
              <a:latin typeface="+mn-ea"/>
            </a:endParaRPr>
          </a:p>
          <a:p>
            <a:pPr algn="l"/>
            <a:endParaRPr lang="en-US" altLang="ja-JP" sz="2000" b="1" dirty="0">
              <a:solidFill>
                <a:schemeClr val="tx1"/>
              </a:solidFill>
              <a:latin typeface="+mn-ea"/>
            </a:endParaRPr>
          </a:p>
          <a:p>
            <a:pPr algn="l"/>
            <a:r>
              <a:rPr lang="ja-JP" altLang="en-US" sz="2000" dirty="0">
                <a:solidFill>
                  <a:schemeClr val="tx1"/>
                </a:solidFill>
                <a:latin typeface="+mn-ea"/>
              </a:rPr>
              <a:t>　　</a:t>
            </a:r>
            <a:endParaRPr lang="en-US" altLang="ja-JP" sz="2000" dirty="0">
              <a:solidFill>
                <a:schemeClr val="tx1"/>
              </a:solidFill>
              <a:latin typeface="+mn-ea"/>
            </a:endParaRPr>
          </a:p>
          <a:p>
            <a:pPr algn="l"/>
            <a:r>
              <a:rPr lang="ja-JP" altLang="en-US" sz="2000" dirty="0">
                <a:solidFill>
                  <a:schemeClr val="tx1"/>
                </a:solidFill>
                <a:latin typeface="+mn-ea"/>
              </a:rPr>
              <a:t>　　</a:t>
            </a:r>
            <a:endParaRPr lang="en-US" altLang="ja-JP" sz="2000" dirty="0">
              <a:solidFill>
                <a:schemeClr val="tx1"/>
              </a:solidFill>
              <a:latin typeface="+mn-ea"/>
            </a:endParaRPr>
          </a:p>
          <a:p>
            <a:pPr algn="l"/>
            <a:r>
              <a:rPr lang="ja-JP" altLang="en-US" sz="2000" dirty="0">
                <a:solidFill>
                  <a:schemeClr val="tx1"/>
                </a:solidFill>
                <a:latin typeface="+mn-ea"/>
              </a:rPr>
              <a:t>　　</a:t>
            </a:r>
            <a:endParaRPr lang="en-US" altLang="ja-JP" sz="1900" dirty="0">
              <a:solidFill>
                <a:schemeClr val="tx1"/>
              </a:solidFill>
              <a:latin typeface="+mn-ea"/>
            </a:endParaRPr>
          </a:p>
        </p:txBody>
      </p:sp>
      <p:sp>
        <p:nvSpPr>
          <p:cNvPr id="7" name="テキスト ボックス 6">
            <a:extLst>
              <a:ext uri="{FF2B5EF4-FFF2-40B4-BE49-F238E27FC236}">
                <a16:creationId xmlns:a16="http://schemas.microsoft.com/office/drawing/2014/main" id="{522567C6-A5D6-4F81-4249-F46112C290B4}"/>
              </a:ext>
            </a:extLst>
          </p:cNvPr>
          <p:cNvSpPr txBox="1"/>
          <p:nvPr/>
        </p:nvSpPr>
        <p:spPr>
          <a:xfrm>
            <a:off x="539152" y="1141074"/>
            <a:ext cx="7632848" cy="1323439"/>
          </a:xfrm>
          <a:prstGeom prst="rect">
            <a:avLst/>
          </a:prstGeom>
          <a:noFill/>
        </p:spPr>
        <p:txBody>
          <a:bodyPr wrap="square" rtlCol="0">
            <a:spAutoFit/>
          </a:bodyPr>
          <a:lstStyle/>
          <a:p>
            <a:pPr lvl="0">
              <a:defRPr/>
            </a:pPr>
            <a:r>
              <a:rPr lang="en-US" altLang="ja-JP" sz="2000" b="1" dirty="0">
                <a:solidFill>
                  <a:prstClr val="black"/>
                </a:solidFill>
                <a:latin typeface="+mn-ea"/>
              </a:rPr>
              <a:t>【</a:t>
            </a:r>
            <a:r>
              <a:rPr lang="ja-JP" altLang="en-US" sz="2000" b="1" dirty="0">
                <a:solidFill>
                  <a:prstClr val="black"/>
                </a:solidFill>
                <a:latin typeface="+mn-ea"/>
              </a:rPr>
              <a:t>キャリアパス要件</a:t>
            </a:r>
            <a:r>
              <a:rPr lang="en-US" altLang="ja-JP" sz="2000" b="1" dirty="0">
                <a:solidFill>
                  <a:prstClr val="black"/>
                </a:solidFill>
                <a:latin typeface="+mn-ea"/>
              </a:rPr>
              <a:t>Ⅰ</a:t>
            </a:r>
            <a:r>
              <a:rPr lang="ja-JP" altLang="en-US" sz="2000" b="1" dirty="0">
                <a:solidFill>
                  <a:prstClr val="black"/>
                </a:solidFill>
                <a:latin typeface="+mn-ea"/>
              </a:rPr>
              <a:t>～</a:t>
            </a:r>
            <a:r>
              <a:rPr lang="en-US" altLang="ja-JP" sz="2000" b="1" dirty="0">
                <a:solidFill>
                  <a:prstClr val="black"/>
                </a:solidFill>
                <a:latin typeface="+mn-ea"/>
              </a:rPr>
              <a:t>Ⅲ】</a:t>
            </a:r>
            <a:r>
              <a:rPr lang="ja-JP" altLang="en-US" sz="2000" b="1" dirty="0">
                <a:solidFill>
                  <a:prstClr val="black"/>
                </a:solidFill>
                <a:latin typeface="+mn-ea"/>
              </a:rPr>
              <a:t>令和６年度中の誓約を行った事業所</a:t>
            </a:r>
            <a:endParaRPr lang="en-US" altLang="ja-JP" sz="2000" b="1" dirty="0">
              <a:solidFill>
                <a:prstClr val="black"/>
              </a:solidFill>
              <a:latin typeface="+mn-ea"/>
            </a:endParaRPr>
          </a:p>
          <a:p>
            <a:pPr>
              <a:defRPr/>
            </a:pPr>
            <a:r>
              <a:rPr lang="en-US" altLang="ja-JP" sz="2000" b="1" dirty="0">
                <a:solidFill>
                  <a:prstClr val="black"/>
                </a:solidFill>
                <a:latin typeface="+mn-ea"/>
              </a:rPr>
              <a:t>Ⅰ</a:t>
            </a:r>
            <a:r>
              <a:rPr lang="ja-JP" altLang="en-US" sz="2000" b="1" dirty="0">
                <a:solidFill>
                  <a:prstClr val="black"/>
                </a:solidFill>
                <a:latin typeface="+mn-ea"/>
              </a:rPr>
              <a:t>（任用要件・賃金体系の整備）</a:t>
            </a:r>
            <a:r>
              <a:rPr lang="en-US" altLang="ja-JP" sz="2000" b="1" dirty="0">
                <a:solidFill>
                  <a:prstClr val="black"/>
                </a:solidFill>
                <a:latin typeface="+mn-ea"/>
              </a:rPr>
              <a:t>Ⅱ</a:t>
            </a:r>
            <a:r>
              <a:rPr lang="ja-JP" altLang="en-US" sz="2000" b="1" dirty="0">
                <a:solidFill>
                  <a:prstClr val="black"/>
                </a:solidFill>
                <a:latin typeface="+mn-ea"/>
              </a:rPr>
              <a:t>（研修の実施等）</a:t>
            </a:r>
            <a:r>
              <a:rPr lang="en-US" altLang="ja-JP" sz="2000" b="1" dirty="0">
                <a:solidFill>
                  <a:prstClr val="black"/>
                </a:solidFill>
                <a:latin typeface="+mn-ea"/>
              </a:rPr>
              <a:t>Ⅲ</a:t>
            </a:r>
            <a:r>
              <a:rPr lang="ja-JP" altLang="en-US" sz="2000" b="1" dirty="0">
                <a:solidFill>
                  <a:prstClr val="black"/>
                </a:solidFill>
                <a:latin typeface="+mn-ea"/>
              </a:rPr>
              <a:t>（昇給の仕組みの整備）</a:t>
            </a:r>
            <a:endParaRPr lang="en-US" altLang="ja-JP" sz="2000" b="1" dirty="0">
              <a:solidFill>
                <a:prstClr val="black"/>
              </a:solidFill>
              <a:latin typeface="+mn-ea"/>
            </a:endParaRPr>
          </a:p>
          <a:p>
            <a:pPr lvl="0">
              <a:defRPr/>
            </a:pPr>
            <a:r>
              <a:rPr kumimoji="1" lang="ja-JP" altLang="en-US" sz="2000" b="1" i="0" u="none" strike="noStrike" kern="1200" cap="none" spc="0" normalizeH="0" baseline="0" noProof="0" dirty="0">
                <a:ln>
                  <a:noFill/>
                </a:ln>
                <a:solidFill>
                  <a:prstClr val="black"/>
                </a:solidFill>
                <a:effectLst/>
                <a:uLnTx/>
                <a:uFillTx/>
                <a:latin typeface="+mn-ea"/>
                <a:cs typeface="+mn-cs"/>
              </a:rPr>
              <a:t>令和６年度の実績報告書にて報告が必要</a:t>
            </a:r>
          </a:p>
        </p:txBody>
      </p:sp>
      <p:sp>
        <p:nvSpPr>
          <p:cNvPr id="9" name="正方形/長方形 8">
            <a:extLst>
              <a:ext uri="{FF2B5EF4-FFF2-40B4-BE49-F238E27FC236}">
                <a16:creationId xmlns:a16="http://schemas.microsoft.com/office/drawing/2014/main" id="{4DD1380C-BE78-011A-77D1-24178545A5A8}"/>
              </a:ext>
            </a:extLst>
          </p:cNvPr>
          <p:cNvSpPr/>
          <p:nvPr/>
        </p:nvSpPr>
        <p:spPr>
          <a:xfrm>
            <a:off x="792000" y="4095130"/>
            <a:ext cx="7740000" cy="2213869"/>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r>
              <a:rPr lang="ja-JP" altLang="en-US" sz="1800" dirty="0">
                <a:solidFill>
                  <a:schemeClr val="tx1"/>
                </a:solidFill>
                <a:latin typeface="+mn-ea"/>
              </a:rPr>
              <a:t>　　</a:t>
            </a:r>
            <a:endParaRPr lang="en-US" altLang="ja-JP" sz="1800" dirty="0">
              <a:solidFill>
                <a:schemeClr val="tx1"/>
              </a:solidFill>
              <a:latin typeface="+mn-ea"/>
            </a:endParaRPr>
          </a:p>
          <a:p>
            <a:pPr algn="l"/>
            <a:r>
              <a:rPr lang="ja-JP" altLang="en-US" dirty="0">
                <a:solidFill>
                  <a:schemeClr val="tx1"/>
                </a:solidFill>
                <a:latin typeface="+mn-ea"/>
              </a:rPr>
              <a:t>　</a:t>
            </a:r>
            <a:r>
              <a:rPr lang="ja-JP" altLang="en-US" sz="2000" dirty="0">
                <a:solidFill>
                  <a:schemeClr val="tx1"/>
                </a:solidFill>
                <a:latin typeface="+mn-ea"/>
              </a:rPr>
              <a:t>　・勤続１０年以上の職員を基本</a:t>
            </a:r>
          </a:p>
          <a:p>
            <a:pPr algn="l"/>
            <a:r>
              <a:rPr lang="ja-JP" altLang="en-US" sz="2000" dirty="0">
                <a:solidFill>
                  <a:schemeClr val="tx1"/>
                </a:solidFill>
                <a:latin typeface="+mn-ea"/>
              </a:rPr>
              <a:t>　　・</a:t>
            </a:r>
            <a:r>
              <a:rPr lang="ja-JP" altLang="en-US" sz="2000" u="sng" dirty="0">
                <a:solidFill>
                  <a:schemeClr val="tx1"/>
                </a:solidFill>
                <a:latin typeface="+mn-ea"/>
              </a:rPr>
              <a:t>介護福祉士等に該当すること</a:t>
            </a:r>
          </a:p>
          <a:p>
            <a:pPr algn="l"/>
            <a:r>
              <a:rPr lang="ja-JP" altLang="en-US" sz="2000" dirty="0">
                <a:solidFill>
                  <a:schemeClr val="tx1"/>
                </a:solidFill>
                <a:latin typeface="+mn-ea"/>
              </a:rPr>
              <a:t>　　・勤続年数は、他の法人における経験も通算可能</a:t>
            </a:r>
          </a:p>
          <a:p>
            <a:pPr algn="l"/>
            <a:r>
              <a:rPr lang="ja-JP" altLang="en-US" sz="2000" dirty="0">
                <a:solidFill>
                  <a:schemeClr val="tx1"/>
                </a:solidFill>
                <a:latin typeface="+mn-ea"/>
              </a:rPr>
              <a:t>　　・当該職員の業務や技能等を踏まえ、各事業所の裁量で設定する</a:t>
            </a:r>
            <a:endParaRPr lang="en-US" altLang="ja-JP" sz="2000" dirty="0">
              <a:solidFill>
                <a:schemeClr val="tx1"/>
              </a:solidFill>
              <a:latin typeface="+mn-ea"/>
            </a:endParaRPr>
          </a:p>
          <a:p>
            <a:pPr algn="ctr"/>
            <a:endParaRPr kumimoji="1" lang="ja-JP" altLang="en-US" dirty="0"/>
          </a:p>
        </p:txBody>
      </p:sp>
      <p:sp>
        <p:nvSpPr>
          <p:cNvPr id="10" name="正方形/長方形 9">
            <a:extLst>
              <a:ext uri="{FF2B5EF4-FFF2-40B4-BE49-F238E27FC236}">
                <a16:creationId xmlns:a16="http://schemas.microsoft.com/office/drawing/2014/main" id="{A8CC4088-5BEF-FAC2-4963-5D56F5DEB785}"/>
              </a:ext>
            </a:extLst>
          </p:cNvPr>
          <p:cNvSpPr/>
          <p:nvPr/>
        </p:nvSpPr>
        <p:spPr>
          <a:xfrm>
            <a:off x="472966" y="3952967"/>
            <a:ext cx="5719034" cy="422788"/>
          </a:xfrm>
          <a:prstGeom prst="rect">
            <a:avLst/>
          </a:prstGeom>
          <a:solidFill>
            <a:schemeClr val="bg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mn-ea"/>
              </a:rPr>
              <a:t>経験・技能のある障害福祉人材（福祉・介護職員）</a:t>
            </a:r>
          </a:p>
        </p:txBody>
      </p:sp>
    </p:spTree>
    <p:extLst>
      <p:ext uri="{BB962C8B-B14F-4D97-AF65-F5344CB8AC3E}">
        <p14:creationId xmlns:p14="http://schemas.microsoft.com/office/powerpoint/2010/main" val="323967171"/>
      </p:ext>
    </p:extLst>
  </p:cSld>
  <p:clrMapOvr>
    <a:masterClrMapping/>
  </p:clrMapOvr>
  <mc:AlternateContent xmlns:mc="http://schemas.openxmlformats.org/markup-compatibility/2006" xmlns:p14="http://schemas.microsoft.com/office/powerpoint/2010/main">
    <mc:Choice Requires="p14">
      <p:transition spd="slow" p14:dur="2000" advTm="78902"/>
    </mc:Choice>
    <mc:Fallback xmlns="">
      <p:transition spd="slow" advTm="78902"/>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26</a:t>
            </a:fld>
            <a:endParaRPr lang="ja-JP" altLang="en-US" sz="1800" dirty="0">
              <a:solidFill>
                <a:schemeClr val="tx1"/>
              </a:solidFill>
            </a:endParaRPr>
          </a:p>
        </p:txBody>
      </p:sp>
      <p:sp>
        <p:nvSpPr>
          <p:cNvPr id="7" name="タイトル 1"/>
          <p:cNvSpPr txBox="1">
            <a:spLocks/>
          </p:cNvSpPr>
          <p:nvPr/>
        </p:nvSpPr>
        <p:spPr>
          <a:xfrm>
            <a:off x="457200" y="476672"/>
            <a:ext cx="8229600" cy="669390"/>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fontScale="97500" lnSpcReduction="10000"/>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4000" dirty="0"/>
              <a:t>７　加算を算定する際の注意点</a:t>
            </a:r>
          </a:p>
        </p:txBody>
      </p:sp>
      <p:sp>
        <p:nvSpPr>
          <p:cNvPr id="11" name="コンテンツ プレースホルダー 2"/>
          <p:cNvSpPr txBox="1">
            <a:spLocks/>
          </p:cNvSpPr>
          <p:nvPr/>
        </p:nvSpPr>
        <p:spPr>
          <a:xfrm>
            <a:off x="612000" y="1449000"/>
            <a:ext cx="8229600" cy="3648304"/>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altLang="ja-JP" sz="2000" b="1" kern="100" dirty="0">
                <a:solidFill>
                  <a:schemeClr val="tx1"/>
                </a:solidFill>
                <a:latin typeface="+mn-ea"/>
                <a:cs typeface="Times New Roman" panose="02020603050405020304" pitchFamily="18" charset="0"/>
              </a:rPr>
              <a:t>【</a:t>
            </a:r>
            <a:r>
              <a:rPr lang="ja-JP" altLang="en-US" sz="2000" b="1" kern="100" dirty="0">
                <a:solidFill>
                  <a:schemeClr val="tx1"/>
                </a:solidFill>
                <a:latin typeface="+mn-ea"/>
                <a:cs typeface="Times New Roman" panose="02020603050405020304" pitchFamily="18" charset="0"/>
              </a:rPr>
              <a:t>キャリアパス要件</a:t>
            </a:r>
            <a:r>
              <a:rPr lang="en-US" altLang="ja-JP" sz="2000" b="1" kern="100" dirty="0">
                <a:solidFill>
                  <a:schemeClr val="tx1"/>
                </a:solidFill>
                <a:latin typeface="+mn-ea"/>
                <a:cs typeface="Times New Roman" panose="02020603050405020304" pitchFamily="18" charset="0"/>
              </a:rPr>
              <a:t>Ⅴ】</a:t>
            </a:r>
          </a:p>
          <a:p>
            <a:pPr algn="just"/>
            <a:r>
              <a:rPr lang="ja-JP" altLang="en-US" sz="2000" b="1" kern="100" dirty="0">
                <a:solidFill>
                  <a:schemeClr val="tx1"/>
                </a:solidFill>
                <a:latin typeface="+mn-ea"/>
                <a:cs typeface="Times New Roman" panose="02020603050405020304" pitchFamily="18" charset="0"/>
              </a:rPr>
              <a:t>福祉職員配置等加算</a:t>
            </a:r>
            <a:endParaRPr lang="en-US" altLang="ja-JP" sz="2000" b="1" kern="100" dirty="0">
              <a:solidFill>
                <a:schemeClr val="tx1"/>
              </a:solidFill>
              <a:latin typeface="+mn-ea"/>
              <a:cs typeface="Times New Roman" panose="02020603050405020304" pitchFamily="18" charset="0"/>
            </a:endParaRPr>
          </a:p>
          <a:p>
            <a:pPr algn="just"/>
            <a:endParaRPr lang="en-US" altLang="ja-JP" sz="2000" b="1" kern="100" dirty="0">
              <a:solidFill>
                <a:schemeClr val="tx1"/>
              </a:solidFill>
              <a:effectLst/>
              <a:latin typeface="+mn-ea"/>
              <a:cs typeface="Times New Roman" panose="02020603050405020304" pitchFamily="18" charset="0"/>
            </a:endParaRPr>
          </a:p>
          <a:p>
            <a:pPr algn="just"/>
            <a:r>
              <a:rPr lang="en-US" altLang="ja-JP" sz="2000" b="1" kern="100" dirty="0">
                <a:solidFill>
                  <a:schemeClr val="tx1"/>
                </a:solidFill>
                <a:latin typeface="+mn-ea"/>
                <a:cs typeface="Times New Roman" panose="02020603050405020304" pitchFamily="18" charset="0"/>
              </a:rPr>
              <a:t>【</a:t>
            </a:r>
            <a:r>
              <a:rPr lang="ja-JP" altLang="ja-JP" sz="2000" b="1" kern="100" dirty="0">
                <a:solidFill>
                  <a:schemeClr val="tx1"/>
                </a:solidFill>
                <a:effectLst/>
                <a:latin typeface="+mn-ea"/>
                <a:cs typeface="Times New Roman" panose="02020603050405020304" pitchFamily="18" charset="0"/>
              </a:rPr>
              <a:t>月額賃金改善要件Ⅰ </a:t>
            </a:r>
            <a:r>
              <a:rPr lang="en-US" altLang="ja-JP" sz="2000" b="1" kern="100" dirty="0">
                <a:solidFill>
                  <a:schemeClr val="tx1"/>
                </a:solidFill>
                <a:latin typeface="+mn-ea"/>
                <a:cs typeface="Times New Roman" panose="02020603050405020304" pitchFamily="18" charset="0"/>
              </a:rPr>
              <a:t>】</a:t>
            </a:r>
            <a:endParaRPr lang="ja-JP" altLang="ja-JP" sz="2000" b="1" kern="100" dirty="0">
              <a:solidFill>
                <a:schemeClr val="tx1"/>
              </a:solidFill>
              <a:effectLst/>
              <a:latin typeface="+mn-ea"/>
              <a:cs typeface="Times New Roman" panose="02020603050405020304" pitchFamily="18" charset="0"/>
            </a:endParaRPr>
          </a:p>
          <a:p>
            <a:pPr algn="just"/>
            <a:r>
              <a:rPr lang="ja-JP" altLang="ja-JP" sz="2000" b="1" kern="100" dirty="0">
                <a:solidFill>
                  <a:schemeClr val="tx1"/>
                </a:solidFill>
                <a:effectLst/>
                <a:latin typeface="+mn-ea"/>
                <a:cs typeface="Times New Roman" panose="02020603050405020304" pitchFamily="18" charset="0"/>
              </a:rPr>
              <a:t>新加算Ⅳの加算額の１</a:t>
            </a:r>
            <a:r>
              <a:rPr lang="en-US" altLang="ja-JP" sz="2000" b="1" kern="100" dirty="0">
                <a:solidFill>
                  <a:schemeClr val="tx1"/>
                </a:solidFill>
                <a:effectLst/>
                <a:latin typeface="+mn-ea"/>
                <a:cs typeface="Times New Roman" panose="02020603050405020304" pitchFamily="18" charset="0"/>
              </a:rPr>
              <a:t>/</a:t>
            </a:r>
            <a:r>
              <a:rPr lang="ja-JP" altLang="ja-JP" sz="2000" b="1" kern="100" dirty="0">
                <a:solidFill>
                  <a:schemeClr val="tx1"/>
                </a:solidFill>
                <a:effectLst/>
                <a:latin typeface="+mn-ea"/>
                <a:cs typeface="Times New Roman" panose="02020603050405020304" pitchFamily="18" charset="0"/>
              </a:rPr>
              <a:t>２以上を基本給等（※）で配分する。</a:t>
            </a:r>
          </a:p>
          <a:p>
            <a:pPr algn="just"/>
            <a:r>
              <a:rPr lang="ja-JP" altLang="ja-JP" sz="2000" kern="100" dirty="0">
                <a:solidFill>
                  <a:schemeClr val="tx1"/>
                </a:solidFill>
                <a:effectLst/>
                <a:latin typeface="+mn-ea"/>
                <a:cs typeface="Times New Roman" panose="02020603050405020304" pitchFamily="18" charset="0"/>
              </a:rPr>
              <a:t>※ 基本給等＝基本給または決まって毎月支払われる手当。</a:t>
            </a:r>
          </a:p>
          <a:p>
            <a:pPr algn="just"/>
            <a:r>
              <a:rPr lang="ja-JP" altLang="en-US" sz="2000" kern="100" dirty="0">
                <a:solidFill>
                  <a:schemeClr val="tx1"/>
                </a:solidFill>
                <a:effectLst/>
                <a:latin typeface="+mn-ea"/>
                <a:cs typeface="Times New Roman" panose="02020603050405020304" pitchFamily="18" charset="0"/>
              </a:rPr>
              <a:t>ｅｘ）</a:t>
            </a:r>
            <a:r>
              <a:rPr lang="ja-JP" altLang="ja-JP" sz="2000" kern="100" dirty="0">
                <a:solidFill>
                  <a:schemeClr val="tx1"/>
                </a:solidFill>
                <a:effectLst/>
                <a:latin typeface="+mn-ea"/>
                <a:cs typeface="Times New Roman" panose="02020603050405020304" pitchFamily="18" charset="0"/>
              </a:rPr>
              <a:t>新加算Ⅳの加算額が</a:t>
            </a:r>
            <a:r>
              <a:rPr lang="en-US" altLang="ja-JP" sz="2000" kern="100" dirty="0">
                <a:solidFill>
                  <a:schemeClr val="tx1"/>
                </a:solidFill>
                <a:effectLst/>
                <a:latin typeface="+mn-ea"/>
                <a:cs typeface="Times New Roman" panose="02020603050405020304" pitchFamily="18" charset="0"/>
              </a:rPr>
              <a:t>1,000</a:t>
            </a:r>
            <a:r>
              <a:rPr lang="ja-JP" altLang="ja-JP" sz="2000" kern="100" dirty="0">
                <a:solidFill>
                  <a:schemeClr val="tx1"/>
                </a:solidFill>
                <a:effectLst/>
                <a:latin typeface="+mn-ea"/>
                <a:cs typeface="Times New Roman" panose="02020603050405020304" pitchFamily="18" charset="0"/>
              </a:rPr>
              <a:t>万円の場合、</a:t>
            </a:r>
            <a:r>
              <a:rPr lang="en-US" altLang="ja-JP" sz="2000" kern="100" dirty="0">
                <a:solidFill>
                  <a:schemeClr val="tx1"/>
                </a:solidFill>
                <a:effectLst/>
                <a:latin typeface="+mn-ea"/>
                <a:cs typeface="Times New Roman" panose="02020603050405020304" pitchFamily="18" charset="0"/>
              </a:rPr>
              <a:t>500</a:t>
            </a:r>
            <a:r>
              <a:rPr lang="ja-JP" altLang="ja-JP" sz="2000" kern="100" dirty="0">
                <a:solidFill>
                  <a:schemeClr val="tx1"/>
                </a:solidFill>
                <a:effectLst/>
                <a:latin typeface="+mn-ea"/>
                <a:cs typeface="Times New Roman" panose="02020603050405020304" pitchFamily="18" charset="0"/>
              </a:rPr>
              <a:t>万円以上（新加算Ⅳの</a:t>
            </a:r>
            <a:r>
              <a:rPr lang="en-US" altLang="ja-JP" sz="2000" kern="100" dirty="0">
                <a:solidFill>
                  <a:schemeClr val="tx1"/>
                </a:solidFill>
                <a:effectLst/>
                <a:latin typeface="+mn-ea"/>
                <a:cs typeface="Times New Roman" panose="02020603050405020304" pitchFamily="18" charset="0"/>
              </a:rPr>
              <a:t>1/2</a:t>
            </a:r>
            <a:r>
              <a:rPr lang="ja-JP" altLang="ja-JP" sz="2000" kern="100" dirty="0">
                <a:solidFill>
                  <a:schemeClr val="tx1"/>
                </a:solidFill>
                <a:effectLst/>
                <a:latin typeface="+mn-ea"/>
                <a:cs typeface="Times New Roman" panose="02020603050405020304" pitchFamily="18" charset="0"/>
              </a:rPr>
              <a:t>以上）は基本給等での改善に充てる必要がある。たとえ新加算Ⅲ以上を取得していても、新加算Ⅳの</a:t>
            </a:r>
            <a:r>
              <a:rPr lang="en-US" altLang="ja-JP" sz="2000" kern="100" dirty="0">
                <a:solidFill>
                  <a:schemeClr val="tx1"/>
                </a:solidFill>
                <a:effectLst/>
                <a:latin typeface="+mn-ea"/>
                <a:cs typeface="Times New Roman" panose="02020603050405020304" pitchFamily="18" charset="0"/>
              </a:rPr>
              <a:t>1/2</a:t>
            </a:r>
            <a:r>
              <a:rPr lang="ja-JP" altLang="ja-JP" sz="2000" kern="100" dirty="0">
                <a:solidFill>
                  <a:schemeClr val="tx1"/>
                </a:solidFill>
                <a:effectLst/>
                <a:latin typeface="+mn-ea"/>
                <a:cs typeface="Times New Roman" panose="02020603050405020304" pitchFamily="18" charset="0"/>
              </a:rPr>
              <a:t>分以上（ここでは</a:t>
            </a:r>
            <a:r>
              <a:rPr lang="en-US" altLang="ja-JP" sz="2000" kern="100" dirty="0">
                <a:solidFill>
                  <a:schemeClr val="tx1"/>
                </a:solidFill>
                <a:effectLst/>
                <a:latin typeface="+mn-ea"/>
                <a:cs typeface="Times New Roman" panose="02020603050405020304" pitchFamily="18" charset="0"/>
              </a:rPr>
              <a:t>500</a:t>
            </a:r>
            <a:r>
              <a:rPr lang="ja-JP" altLang="ja-JP" sz="2000" kern="100" dirty="0">
                <a:solidFill>
                  <a:schemeClr val="tx1"/>
                </a:solidFill>
                <a:effectLst/>
                <a:latin typeface="+mn-ea"/>
                <a:cs typeface="Times New Roman" panose="02020603050405020304" pitchFamily="18" charset="0"/>
              </a:rPr>
              <a:t>万円以上）を基本給等の改善に充て</a:t>
            </a:r>
            <a:r>
              <a:rPr lang="ja-JP" altLang="en-US" sz="2000" kern="100" dirty="0">
                <a:solidFill>
                  <a:schemeClr val="tx1"/>
                </a:solidFill>
                <a:effectLst/>
                <a:latin typeface="+mn-ea"/>
                <a:cs typeface="Times New Roman" panose="02020603050405020304" pitchFamily="18" charset="0"/>
              </a:rPr>
              <a:t>る</a:t>
            </a:r>
            <a:r>
              <a:rPr lang="ja-JP" altLang="ja-JP" sz="2000" kern="100" dirty="0">
                <a:solidFill>
                  <a:schemeClr val="tx1"/>
                </a:solidFill>
                <a:effectLst/>
                <a:latin typeface="+mn-ea"/>
                <a:cs typeface="Times New Roman" panose="02020603050405020304" pitchFamily="18" charset="0"/>
              </a:rPr>
              <a:t>。</a:t>
            </a:r>
          </a:p>
          <a:p>
            <a:pPr algn="just"/>
            <a:r>
              <a:rPr lang="ja-JP" altLang="en-US" sz="2000" b="1" kern="100" dirty="0">
                <a:solidFill>
                  <a:schemeClr val="tx1"/>
                </a:solidFill>
                <a:effectLst/>
                <a:latin typeface="+mn-ea"/>
                <a:cs typeface="Times New Roman" panose="02020603050405020304" pitchFamily="18" charset="0"/>
              </a:rPr>
              <a:t>今年度中は適用を猶予（</a:t>
            </a:r>
            <a:r>
              <a:rPr lang="ja-JP" altLang="ja-JP" sz="2000" b="1" kern="100" dirty="0">
                <a:solidFill>
                  <a:schemeClr val="tx1"/>
                </a:solidFill>
                <a:effectLst/>
                <a:latin typeface="+mn-ea"/>
                <a:cs typeface="Times New Roman" panose="02020603050405020304" pitchFamily="18" charset="0"/>
              </a:rPr>
              <a:t>令和７年</a:t>
            </a:r>
            <a:r>
              <a:rPr lang="ja-JP" altLang="en-US" sz="2000" b="1" kern="100" dirty="0">
                <a:solidFill>
                  <a:schemeClr val="tx1"/>
                </a:solidFill>
                <a:effectLst/>
                <a:latin typeface="+mn-ea"/>
                <a:cs typeface="Times New Roman" panose="02020603050405020304" pitchFamily="18" charset="0"/>
              </a:rPr>
              <a:t>４</a:t>
            </a:r>
            <a:r>
              <a:rPr lang="ja-JP" altLang="ja-JP" sz="2000" b="1" kern="100" dirty="0">
                <a:solidFill>
                  <a:schemeClr val="tx1"/>
                </a:solidFill>
                <a:effectLst/>
                <a:latin typeface="+mn-ea"/>
                <a:cs typeface="Times New Roman" panose="02020603050405020304" pitchFamily="18" charset="0"/>
              </a:rPr>
              <a:t>月</a:t>
            </a:r>
            <a:r>
              <a:rPr lang="ja-JP" altLang="en-US" sz="2000" b="1" kern="100" dirty="0">
                <a:solidFill>
                  <a:schemeClr val="tx1"/>
                </a:solidFill>
                <a:effectLst/>
                <a:latin typeface="+mn-ea"/>
                <a:cs typeface="Times New Roman" panose="02020603050405020304" pitchFamily="18" charset="0"/>
              </a:rPr>
              <a:t>からは必須）</a:t>
            </a:r>
            <a:r>
              <a:rPr lang="ja-JP" altLang="ja-JP" sz="2000" b="1" kern="100" dirty="0">
                <a:solidFill>
                  <a:schemeClr val="tx1"/>
                </a:solidFill>
                <a:effectLst/>
                <a:latin typeface="+mn-ea"/>
                <a:cs typeface="Times New Roman" panose="02020603050405020304" pitchFamily="18" charset="0"/>
              </a:rPr>
              <a:t>。</a:t>
            </a:r>
            <a:endParaRPr lang="en-US" altLang="ja-JP" sz="2000" b="1" kern="100" dirty="0">
              <a:solidFill>
                <a:schemeClr val="tx1"/>
              </a:solidFill>
              <a:effectLst/>
              <a:latin typeface="+mn-ea"/>
              <a:cs typeface="Times New Roman" panose="02020603050405020304" pitchFamily="18" charset="0"/>
            </a:endParaRPr>
          </a:p>
        </p:txBody>
      </p:sp>
      <p:sp>
        <p:nvSpPr>
          <p:cNvPr id="2" name="コンテンツ プレースホルダー 2">
            <a:extLst>
              <a:ext uri="{FF2B5EF4-FFF2-40B4-BE49-F238E27FC236}">
                <a16:creationId xmlns:a16="http://schemas.microsoft.com/office/drawing/2014/main" id="{C1855A61-18FC-1094-852D-B2F469F19B5A}"/>
              </a:ext>
            </a:extLst>
          </p:cNvPr>
          <p:cNvSpPr txBox="1">
            <a:spLocks/>
          </p:cNvSpPr>
          <p:nvPr/>
        </p:nvSpPr>
        <p:spPr>
          <a:xfrm>
            <a:off x="545512" y="5229000"/>
            <a:ext cx="8049600" cy="900000"/>
          </a:xfrm>
          <a:prstGeom prst="rect">
            <a:avLst/>
          </a:prstGeom>
          <a:ln w="12700" cmpd="sng">
            <a:solidFill>
              <a:schemeClr val="tx1"/>
            </a:solid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just"/>
            <a:r>
              <a:rPr lang="ja-JP" altLang="en-US" sz="2400" b="1" kern="100" dirty="0">
                <a:solidFill>
                  <a:schemeClr val="tx1"/>
                </a:solidFill>
                <a:effectLst/>
                <a:latin typeface="+mn-ea"/>
                <a:cs typeface="Times New Roman" panose="02020603050405020304" pitchFamily="18" charset="0"/>
              </a:rPr>
              <a:t>目標</a:t>
            </a:r>
            <a:r>
              <a:rPr lang="ja-JP" altLang="en-US" sz="2400" b="1" kern="100" dirty="0">
                <a:solidFill>
                  <a:schemeClr val="tx1"/>
                </a:solidFill>
                <a:latin typeface="+mn-ea"/>
                <a:cs typeface="Times New Roman" panose="02020603050405020304" pitchFamily="18" charset="0"/>
              </a:rPr>
              <a:t>　</a:t>
            </a:r>
            <a:r>
              <a:rPr lang="ja-JP" altLang="en-US" sz="2400" b="1" u="sng" kern="100" dirty="0">
                <a:solidFill>
                  <a:schemeClr val="tx1"/>
                </a:solidFill>
                <a:effectLst/>
                <a:latin typeface="+mn-ea"/>
                <a:cs typeface="Times New Roman" panose="02020603050405020304" pitchFamily="18" charset="0"/>
              </a:rPr>
              <a:t>令和６年度に</a:t>
            </a:r>
            <a:r>
              <a:rPr lang="en-US" altLang="ja-JP" sz="2400" b="1" u="sng" kern="100" dirty="0">
                <a:solidFill>
                  <a:schemeClr val="tx1"/>
                </a:solidFill>
                <a:effectLst/>
                <a:latin typeface="+mn-ea"/>
                <a:cs typeface="Times New Roman" panose="02020603050405020304" pitchFamily="18" charset="0"/>
              </a:rPr>
              <a:t>2.5</a:t>
            </a:r>
            <a:r>
              <a:rPr lang="ja-JP" altLang="en-US" sz="2400" b="1" u="sng" kern="100" dirty="0">
                <a:solidFill>
                  <a:schemeClr val="tx1"/>
                </a:solidFill>
                <a:effectLst/>
                <a:latin typeface="+mn-ea"/>
                <a:cs typeface="Times New Roman" panose="02020603050405020304" pitchFamily="18" charset="0"/>
              </a:rPr>
              <a:t>％、令和７年度に</a:t>
            </a:r>
            <a:r>
              <a:rPr lang="en-US" altLang="ja-JP" sz="2400" b="1" u="sng" kern="100" dirty="0">
                <a:solidFill>
                  <a:schemeClr val="tx1"/>
                </a:solidFill>
                <a:effectLst/>
                <a:latin typeface="+mn-ea"/>
                <a:cs typeface="Times New Roman" panose="02020603050405020304" pitchFamily="18" charset="0"/>
              </a:rPr>
              <a:t>2.0</a:t>
            </a:r>
            <a:r>
              <a:rPr lang="ja-JP" altLang="en-US" sz="2400" b="1" u="sng" kern="100" dirty="0">
                <a:solidFill>
                  <a:schemeClr val="tx1"/>
                </a:solidFill>
                <a:effectLst/>
                <a:latin typeface="+mn-ea"/>
                <a:cs typeface="Times New Roman" panose="02020603050405020304" pitchFamily="18" charset="0"/>
              </a:rPr>
              <a:t>％のベースアップ</a:t>
            </a:r>
            <a:endParaRPr lang="en-US" altLang="ja-JP" sz="2400" b="1" u="sng" kern="100" dirty="0">
              <a:solidFill>
                <a:schemeClr val="tx1"/>
              </a:solidFill>
              <a:latin typeface="+mn-ea"/>
              <a:cs typeface="Times New Roman" panose="02020603050405020304" pitchFamily="18" charset="0"/>
            </a:endParaRPr>
          </a:p>
          <a:p>
            <a:pPr algn="just"/>
            <a:r>
              <a:rPr lang="ja-JP" altLang="en-US" sz="2000" b="1" kern="100" dirty="0">
                <a:solidFill>
                  <a:schemeClr val="tx1"/>
                </a:solidFill>
                <a:effectLst/>
                <a:latin typeface="+mn-ea"/>
                <a:cs typeface="Times New Roman" panose="02020603050405020304" pitchFamily="18" charset="0"/>
              </a:rPr>
              <a:t>令和６・７年度の２か年で加算額全額を賃金改善に充てる</a:t>
            </a:r>
            <a:endParaRPr lang="ja-JP" altLang="ja-JP" sz="2000" b="1" kern="100" dirty="0">
              <a:solidFill>
                <a:schemeClr val="tx1"/>
              </a:solidFill>
              <a:effectLst/>
              <a:latin typeface="+mn-ea"/>
              <a:cs typeface="Times New Roman" panose="02020603050405020304" pitchFamily="18" charset="0"/>
            </a:endParaRPr>
          </a:p>
        </p:txBody>
      </p:sp>
    </p:spTree>
    <p:extLst>
      <p:ext uri="{BB962C8B-B14F-4D97-AF65-F5344CB8AC3E}">
        <p14:creationId xmlns:p14="http://schemas.microsoft.com/office/powerpoint/2010/main" val="3244525815"/>
      </p:ext>
    </p:extLst>
  </p:cSld>
  <p:clrMapOvr>
    <a:masterClrMapping/>
  </p:clrMapOvr>
  <mc:AlternateContent xmlns:mc="http://schemas.openxmlformats.org/markup-compatibility/2006" xmlns:p14="http://schemas.microsoft.com/office/powerpoint/2010/main">
    <mc:Choice Requires="p14">
      <p:transition spd="slow" p14:dur="2000" advTm="55565"/>
    </mc:Choice>
    <mc:Fallback xmlns="">
      <p:transition spd="slow" advTm="55565"/>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27</a:t>
            </a:fld>
            <a:endParaRPr lang="ja-JP" altLang="en-US" dirty="0">
              <a:solidFill>
                <a:schemeClr val="tx1"/>
              </a:solidFill>
            </a:endParaRPr>
          </a:p>
        </p:txBody>
      </p:sp>
      <p:sp>
        <p:nvSpPr>
          <p:cNvPr id="5" name="タイトル 1"/>
          <p:cNvSpPr txBox="1">
            <a:spLocks/>
          </p:cNvSpPr>
          <p:nvPr/>
        </p:nvSpPr>
        <p:spPr>
          <a:xfrm>
            <a:off x="457200" y="332656"/>
            <a:ext cx="8229600" cy="669390"/>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fontScale="97500" lnSpcReduction="10000"/>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4000" dirty="0"/>
              <a:t>７　加算を算定する際の注意点</a:t>
            </a:r>
          </a:p>
        </p:txBody>
      </p:sp>
      <p:sp>
        <p:nvSpPr>
          <p:cNvPr id="6" name="テキスト ボックス 5"/>
          <p:cNvSpPr txBox="1"/>
          <p:nvPr/>
        </p:nvSpPr>
        <p:spPr>
          <a:xfrm>
            <a:off x="251520" y="1124744"/>
            <a:ext cx="8435280" cy="954107"/>
          </a:xfrm>
          <a:prstGeom prst="rect">
            <a:avLst/>
          </a:prstGeom>
          <a:noFill/>
        </p:spPr>
        <p:txBody>
          <a:bodyPr wrap="square" rtlCol="0">
            <a:spAutoFit/>
          </a:bodyPr>
          <a:lstStyle/>
          <a:p>
            <a:pPr lvl="0">
              <a:defRPr/>
            </a:pPr>
            <a:r>
              <a:rPr lang="ja-JP" altLang="en-US" sz="2800" dirty="0">
                <a:solidFill>
                  <a:prstClr val="black"/>
                </a:solidFill>
                <a:latin typeface="Calibri"/>
                <a:ea typeface="ＭＳ Ｐゴシック" panose="020B0600070205080204" pitchFamily="50" charset="-128"/>
              </a:rPr>
              <a:t>（５</a:t>
            </a:r>
            <a:r>
              <a:rPr lang="ja-JP" altLang="en-US" sz="2800" dirty="0">
                <a:solidFill>
                  <a:prstClr val="black"/>
                </a:solidFill>
              </a:rPr>
              <a:t>）障害福祉サービス等処遇改善計画書の作成に当たっての注意点</a:t>
            </a:r>
            <a:endParaRPr kumimoji="1" lang="en-US" altLang="ja-JP"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endParaRPr>
          </a:p>
        </p:txBody>
      </p:sp>
      <p:sp>
        <p:nvSpPr>
          <p:cNvPr id="7" name="コンテンツ プレースホルダー 2"/>
          <p:cNvSpPr txBox="1">
            <a:spLocks/>
          </p:cNvSpPr>
          <p:nvPr/>
        </p:nvSpPr>
        <p:spPr>
          <a:xfrm>
            <a:off x="398814" y="2132856"/>
            <a:ext cx="8229600" cy="458073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2300" dirty="0">
                <a:solidFill>
                  <a:schemeClr val="tx1"/>
                </a:solidFill>
              </a:rPr>
              <a:t>①事業所における賃金改善の内容の根拠となる規則・規程（就業規則等）がきちんと整備できているか？</a:t>
            </a:r>
            <a:endParaRPr lang="en-US" altLang="ja-JP" sz="2300" dirty="0">
              <a:solidFill>
                <a:schemeClr val="tx1"/>
              </a:solidFill>
            </a:endParaRPr>
          </a:p>
          <a:p>
            <a:pPr algn="l"/>
            <a:r>
              <a:rPr lang="ja-JP" altLang="en-US" sz="2300" dirty="0">
                <a:solidFill>
                  <a:schemeClr val="tx1"/>
                </a:solidFill>
              </a:rPr>
              <a:t>②</a:t>
            </a:r>
            <a:r>
              <a:rPr lang="ja-JP" altLang="en-US" sz="2300" dirty="0">
                <a:solidFill>
                  <a:prstClr val="black"/>
                </a:solidFill>
                <a:latin typeface="+mn-ea"/>
              </a:rPr>
              <a:t>障害福祉サービス等処遇改善計画書</a:t>
            </a:r>
            <a:r>
              <a:rPr kumimoji="1" lang="ja-JP" altLang="en-US" sz="2300" i="0" u="none" strike="noStrike" kern="1200" cap="none" spc="0" normalizeH="0" baseline="0" noProof="0" dirty="0">
                <a:ln>
                  <a:noFill/>
                </a:ln>
                <a:solidFill>
                  <a:prstClr val="black"/>
                </a:solidFill>
                <a:effectLst/>
                <a:uLnTx/>
                <a:uFillTx/>
                <a:latin typeface="+mn-ea"/>
              </a:rPr>
              <a:t>の内容</a:t>
            </a:r>
            <a:r>
              <a:rPr kumimoji="1" lang="ja-JP" altLang="en-US" sz="2300" i="0" u="none" strike="noStrike" kern="1200" cap="none" spc="0" normalizeH="0" baseline="0" noProof="0" dirty="0">
                <a:ln>
                  <a:noFill/>
                </a:ln>
                <a:solidFill>
                  <a:prstClr val="black"/>
                </a:solidFill>
                <a:effectLst/>
                <a:uLnTx/>
                <a:uFillTx/>
                <a:latin typeface="+mn-ea"/>
                <a:cs typeface="+mn-cs"/>
              </a:rPr>
              <a:t>、実施した処遇改善の内容について、</a:t>
            </a:r>
            <a:r>
              <a:rPr kumimoji="1" lang="ja-JP" altLang="en-US" sz="2300" i="0" strike="noStrike" kern="1200" cap="none" spc="0" normalizeH="0" baseline="0" noProof="0" dirty="0">
                <a:ln>
                  <a:noFill/>
                </a:ln>
                <a:solidFill>
                  <a:prstClr val="black"/>
                </a:solidFill>
                <a:effectLst/>
                <a:uLnTx/>
                <a:uFillTx/>
                <a:latin typeface="+mn-ea"/>
                <a:cs typeface="+mn-cs"/>
              </a:rPr>
              <a:t>職員へ</a:t>
            </a:r>
            <a:r>
              <a:rPr kumimoji="1" lang="ja-JP" altLang="en-US" sz="2300" i="0" u="none" strike="noStrike" kern="1200" cap="none" spc="0" normalizeH="0" baseline="0" noProof="0" dirty="0">
                <a:ln>
                  <a:noFill/>
                </a:ln>
                <a:solidFill>
                  <a:prstClr val="black"/>
                </a:solidFill>
                <a:effectLst/>
                <a:uLnTx/>
                <a:uFillTx/>
                <a:latin typeface="+mn-ea"/>
                <a:cs typeface="+mn-cs"/>
              </a:rPr>
              <a:t>周知しているか？ </a:t>
            </a:r>
            <a:endParaRPr kumimoji="1" lang="en-US" altLang="ja-JP" sz="2300" i="0" u="none" strike="noStrike" kern="1200" cap="none" spc="0" normalizeH="0" baseline="0" noProof="0" dirty="0">
              <a:ln>
                <a:noFill/>
              </a:ln>
              <a:solidFill>
                <a:prstClr val="black"/>
              </a:solidFill>
              <a:effectLst/>
              <a:uLnTx/>
              <a:uFillTx/>
              <a:latin typeface="+mn-ea"/>
              <a:cs typeface="+mn-cs"/>
            </a:endParaRPr>
          </a:p>
          <a:p>
            <a:pPr algn="l"/>
            <a:r>
              <a:rPr lang="en-US" altLang="ja-JP" sz="2300" dirty="0">
                <a:solidFill>
                  <a:prstClr val="black"/>
                </a:solidFill>
              </a:rPr>
              <a:t>※</a:t>
            </a:r>
            <a:r>
              <a:rPr lang="ja-JP" altLang="en-US" sz="2300" dirty="0">
                <a:solidFill>
                  <a:prstClr val="black"/>
                </a:solidFill>
              </a:rPr>
              <a:t>自署で署名を受ける必要があります。</a:t>
            </a:r>
            <a:endParaRPr lang="en-US" altLang="ja-JP" sz="2300" dirty="0">
              <a:solidFill>
                <a:prstClr val="black"/>
              </a:solidFill>
            </a:endParaRPr>
          </a:p>
          <a:p>
            <a:pPr algn="l"/>
            <a:r>
              <a:rPr lang="ja-JP" altLang="en-US" sz="2300" dirty="0">
                <a:solidFill>
                  <a:prstClr val="black"/>
                </a:solidFill>
              </a:rPr>
              <a:t>③計画書の記載内容の根拠となる資料等を適切に保管し、指定権者から求めがあった場合に速やかに提出できるようにしているか？</a:t>
            </a:r>
            <a:endParaRPr lang="en-US" altLang="ja-JP" sz="2300" b="1" u="sng" dirty="0">
              <a:solidFill>
                <a:schemeClr val="tx1"/>
              </a:solidFill>
            </a:endParaRPr>
          </a:p>
          <a:p>
            <a:pPr algn="l"/>
            <a:r>
              <a:rPr lang="en-US" altLang="ja-JP" sz="2300" u="sng" dirty="0">
                <a:solidFill>
                  <a:schemeClr val="tx1"/>
                </a:solidFill>
              </a:rPr>
              <a:t>※</a:t>
            </a:r>
            <a:r>
              <a:rPr lang="ja-JP" altLang="en-US" sz="2300" u="sng" dirty="0">
                <a:solidFill>
                  <a:schemeClr val="tx1"/>
                </a:solidFill>
              </a:rPr>
              <a:t>加算の詳細については、</a:t>
            </a:r>
            <a:r>
              <a:rPr lang="ja-JP" altLang="en-US" sz="2300" b="1" u="sng" dirty="0">
                <a:solidFill>
                  <a:srgbClr val="FF0000"/>
                </a:solidFill>
              </a:rPr>
              <a:t>市ホームページ（厚生労働省通知）</a:t>
            </a:r>
            <a:r>
              <a:rPr lang="ja-JP" altLang="en-US" sz="2300" u="sng" dirty="0">
                <a:solidFill>
                  <a:schemeClr val="tx1"/>
                </a:solidFill>
              </a:rPr>
              <a:t>を参照</a:t>
            </a:r>
            <a:endParaRPr lang="en-US" altLang="ja-JP" sz="2300" u="sng" dirty="0">
              <a:solidFill>
                <a:schemeClr val="tx1"/>
              </a:solidFill>
            </a:endParaRPr>
          </a:p>
        </p:txBody>
      </p:sp>
    </p:spTree>
    <p:extLst>
      <p:ext uri="{BB962C8B-B14F-4D97-AF65-F5344CB8AC3E}">
        <p14:creationId xmlns:p14="http://schemas.microsoft.com/office/powerpoint/2010/main" val="23193168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91244B0-13D8-45E2-A34F-94B284C31408}" type="slidenum">
              <a:rPr lang="ja-JP" altLang="en-US" sz="1800" smtClean="0">
                <a:solidFill>
                  <a:schemeClr val="tx1"/>
                </a:solidFill>
              </a:rPr>
              <a:pPr/>
              <a:t>28</a:t>
            </a:fld>
            <a:endParaRPr lang="ja-JP" altLang="en-US" sz="1800" dirty="0">
              <a:solidFill>
                <a:schemeClr val="tx1"/>
              </a:solidFill>
            </a:endParaRPr>
          </a:p>
        </p:txBody>
      </p:sp>
      <p:sp>
        <p:nvSpPr>
          <p:cNvPr id="4" name="タイトル 1"/>
          <p:cNvSpPr>
            <a:spLocks noGrp="1"/>
          </p:cNvSpPr>
          <p:nvPr>
            <p:ph type="title"/>
          </p:nvPr>
        </p:nvSpPr>
        <p:spPr>
          <a:xfrm>
            <a:off x="432000" y="189000"/>
            <a:ext cx="8229600" cy="1080000"/>
          </a:xfrm>
        </p:spPr>
        <p:style>
          <a:lnRef idx="1">
            <a:schemeClr val="accent1"/>
          </a:lnRef>
          <a:fillRef idx="3">
            <a:schemeClr val="accent1"/>
          </a:fillRef>
          <a:effectRef idx="2">
            <a:schemeClr val="accent1"/>
          </a:effectRef>
          <a:fontRef idx="minor">
            <a:schemeClr val="lt1"/>
          </a:fontRef>
        </p:style>
        <p:txBody>
          <a:bodyPr>
            <a:noAutofit/>
          </a:bodyPr>
          <a:lstStyle/>
          <a:p>
            <a:pPr algn="l"/>
            <a:r>
              <a:rPr lang="ja-JP" altLang="en-US" sz="3200" dirty="0"/>
              <a:t>８</a:t>
            </a:r>
            <a:r>
              <a:rPr kumimoji="1" lang="ja-JP" altLang="en-US" sz="3200" dirty="0"/>
              <a:t>　</a:t>
            </a:r>
            <a:r>
              <a:rPr lang="ja-JP" altLang="en-US" sz="3200" dirty="0"/>
              <a:t>多機能型事業所の定員規模別単価の</a:t>
            </a:r>
            <a:br>
              <a:rPr lang="en-US" altLang="ja-JP" sz="3200" dirty="0"/>
            </a:br>
            <a:r>
              <a:rPr lang="ja-JP" altLang="en-US" sz="3200" dirty="0"/>
              <a:t>　取扱いについて</a:t>
            </a:r>
          </a:p>
        </p:txBody>
      </p:sp>
      <p:sp>
        <p:nvSpPr>
          <p:cNvPr id="5" name="コンテンツ プレースホルダー 2"/>
          <p:cNvSpPr txBox="1">
            <a:spLocks/>
          </p:cNvSpPr>
          <p:nvPr/>
        </p:nvSpPr>
        <p:spPr>
          <a:xfrm>
            <a:off x="792000" y="5229000"/>
            <a:ext cx="7894800" cy="1068611"/>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800" dirty="0"/>
              <a:t>　以上から、通常は多機能型事業所として行う複数のサービスの利用定員の合計で報酬区分が決まるが、多機能型事業所における従業員の員数等に関する特例によらず、通常の児童発達支援と放課後等デイサービスにおいて必要としている職員（管理者を除く。）をそれぞれ配置している事業所においては、それぞれの規模に応じて報酬を算定するものとする。</a:t>
            </a:r>
            <a:endParaRPr lang="en-US" altLang="ja-JP" sz="1800" dirty="0"/>
          </a:p>
        </p:txBody>
      </p:sp>
      <p:sp>
        <p:nvSpPr>
          <p:cNvPr id="6" name="コンテンツ プレースホルダー 2"/>
          <p:cNvSpPr txBox="1">
            <a:spLocks/>
          </p:cNvSpPr>
          <p:nvPr/>
        </p:nvSpPr>
        <p:spPr>
          <a:xfrm>
            <a:off x="792000" y="1628999"/>
            <a:ext cx="7560000" cy="3123880"/>
          </a:xfrm>
          <a:prstGeom prst="rect">
            <a:avLst/>
          </a:prstGeom>
          <a:ln w="12700" cmpd="sng">
            <a:solidFill>
              <a:srgbClr val="000099"/>
            </a:solidFill>
            <a:prstDash val="solid"/>
          </a:ln>
        </p:spPr>
        <p:txBody>
          <a:bodyPr vert="horz" lIns="91440" tIns="45720" rIns="91440" bIns="45720" rtlCol="0">
            <a:normAutofit fontScale="55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sz="2400" dirty="0"/>
          </a:p>
          <a:p>
            <a:pPr marL="0" indent="0">
              <a:buFont typeface="Arial" panose="020B0604020202020204" pitchFamily="34" charset="0"/>
              <a:buNone/>
            </a:pPr>
            <a:r>
              <a:rPr lang="ja-JP" altLang="en-US" sz="2400" dirty="0"/>
              <a:t>留意事項通知　第ニ　１通則　（４）定員規模別単価の取扱いについて</a:t>
            </a:r>
            <a:endParaRPr lang="en-US" altLang="ja-JP" sz="2400" dirty="0"/>
          </a:p>
          <a:p>
            <a:pPr marL="0" indent="0">
              <a:buFont typeface="Arial" panose="020B0604020202020204" pitchFamily="34" charset="0"/>
              <a:buNone/>
            </a:pPr>
            <a:r>
              <a:rPr lang="ja-JP" altLang="en-US" dirty="0"/>
              <a:t>　</a:t>
            </a:r>
            <a:endParaRPr lang="en-US" altLang="ja-JP" sz="2400" dirty="0"/>
          </a:p>
          <a:p>
            <a:pPr marL="0" indent="0">
              <a:buFont typeface="Arial" panose="020B0604020202020204" pitchFamily="34" charset="0"/>
              <a:buNone/>
            </a:pPr>
            <a:r>
              <a:rPr lang="ja-JP" altLang="en-US" sz="2400" dirty="0"/>
              <a:t>　①　児童発達支援、放課後等デイサービス、障害児入所支援、（医療型障害児入所施設及び指定　</a:t>
            </a:r>
            <a:endParaRPr lang="en-US" altLang="ja-JP" sz="2400" dirty="0"/>
          </a:p>
          <a:p>
            <a:pPr marL="0" indent="0">
              <a:buFont typeface="Arial" panose="020B0604020202020204" pitchFamily="34" charset="0"/>
              <a:buNone/>
            </a:pPr>
            <a:r>
              <a:rPr lang="ja-JP" altLang="en-US" sz="2400" dirty="0"/>
              <a:t>　　　医療機関を除く。）については、運営規程に定める利用（入所）定員の規模に応じた報酬を算定</a:t>
            </a:r>
            <a:endParaRPr lang="en-US" altLang="ja-JP" sz="2400" dirty="0"/>
          </a:p>
          <a:p>
            <a:pPr marL="0" indent="0">
              <a:buFont typeface="Arial" panose="020B0604020202020204" pitchFamily="34" charset="0"/>
              <a:buNone/>
            </a:pPr>
            <a:r>
              <a:rPr lang="ja-JP" altLang="en-US" sz="2400" dirty="0"/>
              <a:t>　　　する。</a:t>
            </a:r>
            <a:endParaRPr lang="en-US" altLang="ja-JP" sz="2400" dirty="0"/>
          </a:p>
          <a:p>
            <a:pPr marL="0" indent="0">
              <a:buFont typeface="Arial" panose="020B0604020202020204" pitchFamily="34" charset="0"/>
              <a:buNone/>
            </a:pPr>
            <a:endParaRPr lang="en-US" altLang="ja-JP" sz="2400" dirty="0"/>
          </a:p>
          <a:p>
            <a:pPr marL="0" indent="0">
              <a:buFont typeface="Arial" panose="020B0604020202020204" pitchFamily="34" charset="0"/>
              <a:buNone/>
            </a:pPr>
            <a:r>
              <a:rPr lang="ja-JP" altLang="en-US" sz="2400" dirty="0"/>
              <a:t>　②　①にかかわらず、多機能型事業所（③の適用を受けるものを除く。）については、当該多機能型</a:t>
            </a:r>
            <a:endParaRPr lang="en-US" altLang="ja-JP" sz="2400" dirty="0"/>
          </a:p>
          <a:p>
            <a:pPr marL="0" indent="0">
              <a:buFont typeface="Arial" panose="020B0604020202020204" pitchFamily="34" charset="0"/>
              <a:buNone/>
            </a:pPr>
            <a:r>
              <a:rPr lang="ja-JP" altLang="en-US" sz="2400" dirty="0"/>
              <a:t>　　　事業所等として実施する複数の指定通所支援又は障害福祉サービスの利用定員の合計数を利</a:t>
            </a:r>
            <a:endParaRPr lang="en-US" altLang="ja-JP" sz="2400" dirty="0"/>
          </a:p>
          <a:p>
            <a:pPr marL="0" indent="0">
              <a:buFont typeface="Arial" panose="020B0604020202020204" pitchFamily="34" charset="0"/>
              <a:buNone/>
            </a:pPr>
            <a:r>
              <a:rPr lang="ja-JP" altLang="en-US" sz="2400" dirty="0"/>
              <a:t>　　　用定員とした場合の報酬を算定するものとする。</a:t>
            </a:r>
            <a:endParaRPr lang="en-US" altLang="ja-JP" sz="2400" dirty="0"/>
          </a:p>
          <a:p>
            <a:pPr marL="0" indent="0">
              <a:buFont typeface="Arial" panose="020B0604020202020204" pitchFamily="34" charset="0"/>
              <a:buNone/>
            </a:pPr>
            <a:endParaRPr lang="en-US" altLang="ja-JP" sz="2400" dirty="0"/>
          </a:p>
          <a:p>
            <a:pPr marL="0" indent="0">
              <a:buFont typeface="Arial" panose="020B0604020202020204" pitchFamily="34" charset="0"/>
              <a:buNone/>
            </a:pPr>
            <a:r>
              <a:rPr lang="ja-JP" altLang="en-US" sz="2400" dirty="0"/>
              <a:t>　③　多機能型事業所のうち指定通所基準第８０条に規定する従業員の員数等に関する特例</a:t>
            </a:r>
            <a:r>
              <a:rPr lang="en-US" altLang="ja-JP" sz="2400" dirty="0"/>
              <a:t>【</a:t>
            </a:r>
            <a:r>
              <a:rPr lang="ja-JP" altLang="en-US" sz="2400" dirty="0"/>
              <a:t>注</a:t>
            </a:r>
            <a:r>
              <a:rPr lang="en-US" altLang="ja-JP" sz="2400" dirty="0"/>
              <a:t>】</a:t>
            </a:r>
            <a:r>
              <a:rPr lang="ja-JP" altLang="en-US" sz="2400" dirty="0"/>
              <a:t>に</a:t>
            </a:r>
            <a:endParaRPr lang="en-US" altLang="ja-JP" sz="2400" dirty="0"/>
          </a:p>
          <a:p>
            <a:pPr marL="0" indent="0">
              <a:buFont typeface="Arial" panose="020B0604020202020204" pitchFamily="34" charset="0"/>
              <a:buNone/>
            </a:pPr>
            <a:r>
              <a:rPr lang="ja-JP" altLang="en-US" sz="2400" dirty="0"/>
              <a:t>　　　よらない多機能型事業所においては、当該多機能型事業所において行う指定通所支援の利用</a:t>
            </a:r>
            <a:endParaRPr lang="en-US" altLang="ja-JP" sz="2400" dirty="0"/>
          </a:p>
          <a:p>
            <a:pPr marL="0" indent="0">
              <a:buFont typeface="Arial" panose="020B0604020202020204" pitchFamily="34" charset="0"/>
              <a:buNone/>
            </a:pPr>
            <a:r>
              <a:rPr lang="ja-JP" altLang="en-US" sz="2400" dirty="0"/>
              <a:t>　　　定員のそれぞれの規模に応じて報酬を算定するものとする。</a:t>
            </a:r>
            <a:endParaRPr lang="en-US" altLang="ja-JP" sz="2400" dirty="0"/>
          </a:p>
        </p:txBody>
      </p:sp>
      <p:sp>
        <p:nvSpPr>
          <p:cNvPr id="7" name="コンテンツ プレースホルダー 2"/>
          <p:cNvSpPr txBox="1">
            <a:spLocks/>
          </p:cNvSpPr>
          <p:nvPr/>
        </p:nvSpPr>
        <p:spPr>
          <a:xfrm>
            <a:off x="972000" y="4811618"/>
            <a:ext cx="8049600" cy="41738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en-US" altLang="ja-JP" sz="1400" dirty="0"/>
              <a:t>【</a:t>
            </a:r>
            <a:r>
              <a:rPr lang="ja-JP" altLang="en-US" sz="1400" dirty="0"/>
              <a:t>注</a:t>
            </a:r>
            <a:r>
              <a:rPr lang="en-US" altLang="ja-JP" sz="1400" dirty="0"/>
              <a:t>】</a:t>
            </a:r>
            <a:r>
              <a:rPr lang="ja-JP" altLang="en-US" sz="1400" dirty="0"/>
              <a:t>基準省令第８０条（従業員の員数に関する特例）、８１条（設備に関する特例）を指す。</a:t>
            </a:r>
            <a:endParaRPr lang="en-US" altLang="ja-JP" sz="1400" dirty="0"/>
          </a:p>
        </p:txBody>
      </p:sp>
    </p:spTree>
    <p:extLst>
      <p:ext uri="{BB962C8B-B14F-4D97-AF65-F5344CB8AC3E}">
        <p14:creationId xmlns:p14="http://schemas.microsoft.com/office/powerpoint/2010/main" val="1569288816"/>
      </p:ext>
    </p:extLst>
  </p:cSld>
  <p:clrMapOvr>
    <a:masterClrMapping/>
  </p:clrMapOvr>
  <mc:AlternateContent xmlns:mc="http://schemas.openxmlformats.org/markup-compatibility/2006" xmlns:p14="http://schemas.microsoft.com/office/powerpoint/2010/main">
    <mc:Choice Requires="p14">
      <p:transition spd="slow" p14:dur="2000" advTm="42874"/>
    </mc:Choice>
    <mc:Fallback xmlns="">
      <p:transition spd="slow" advTm="42874"/>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539156927"/>
              </p:ext>
            </p:extLst>
          </p:nvPr>
        </p:nvGraphicFramePr>
        <p:xfrm>
          <a:off x="792000" y="2889000"/>
          <a:ext cx="7560000" cy="3240000"/>
        </p:xfrm>
        <a:graphic>
          <a:graphicData uri="http://schemas.openxmlformats.org/drawingml/2006/table">
            <a:tbl>
              <a:tblPr firstRow="1" bandRow="1">
                <a:tableStyleId>{5940675A-B579-460E-94D1-54222C63F5DA}</a:tableStyleId>
              </a:tblPr>
              <a:tblGrid>
                <a:gridCol w="1890000">
                  <a:extLst>
                    <a:ext uri="{9D8B030D-6E8A-4147-A177-3AD203B41FA5}">
                      <a16:colId xmlns:a16="http://schemas.microsoft.com/office/drawing/2014/main" val="1176495102"/>
                    </a:ext>
                  </a:extLst>
                </a:gridCol>
                <a:gridCol w="1890000">
                  <a:extLst>
                    <a:ext uri="{9D8B030D-6E8A-4147-A177-3AD203B41FA5}">
                      <a16:colId xmlns:a16="http://schemas.microsoft.com/office/drawing/2014/main" val="3863725839"/>
                    </a:ext>
                  </a:extLst>
                </a:gridCol>
                <a:gridCol w="1890000">
                  <a:extLst>
                    <a:ext uri="{9D8B030D-6E8A-4147-A177-3AD203B41FA5}">
                      <a16:colId xmlns:a16="http://schemas.microsoft.com/office/drawing/2014/main" val="1172602323"/>
                    </a:ext>
                  </a:extLst>
                </a:gridCol>
                <a:gridCol w="1890000">
                  <a:extLst>
                    <a:ext uri="{9D8B030D-6E8A-4147-A177-3AD203B41FA5}">
                      <a16:colId xmlns:a16="http://schemas.microsoft.com/office/drawing/2014/main" val="477213645"/>
                    </a:ext>
                  </a:extLst>
                </a:gridCol>
              </a:tblGrid>
              <a:tr h="648000">
                <a:tc>
                  <a:txBody>
                    <a:bodyPr/>
                    <a:lstStyle/>
                    <a:p>
                      <a:pPr algn="ctr"/>
                      <a:r>
                        <a:rPr kumimoji="1" lang="ja-JP" altLang="en-US" dirty="0"/>
                        <a:t>規模別単価</a:t>
                      </a:r>
                      <a:endParaRPr kumimoji="1" lang="en-US" altLang="ja-JP" dirty="0"/>
                    </a:p>
                    <a:p>
                      <a:pPr algn="ctr"/>
                      <a:r>
                        <a:rPr kumimoji="1" lang="ja-JP" altLang="en-US" dirty="0"/>
                        <a:t>適用の有無</a:t>
                      </a:r>
                    </a:p>
                  </a:txBody>
                  <a:tcPr anchor="ctr" anchorCtr="1">
                    <a:solidFill>
                      <a:schemeClr val="accent1">
                        <a:lumMod val="40000"/>
                        <a:lumOff val="60000"/>
                      </a:schemeClr>
                    </a:solidFill>
                  </a:tcPr>
                </a:tc>
                <a:tc>
                  <a:txBody>
                    <a:bodyPr/>
                    <a:lstStyle/>
                    <a:p>
                      <a:pPr algn="ctr"/>
                      <a:r>
                        <a:rPr kumimoji="1" lang="ja-JP" altLang="en-US" dirty="0"/>
                        <a:t>サービス種類</a:t>
                      </a:r>
                    </a:p>
                  </a:txBody>
                  <a:tcPr anchor="ctr" anchorCtr="1">
                    <a:solidFill>
                      <a:schemeClr val="accent1">
                        <a:lumMod val="40000"/>
                        <a:lumOff val="60000"/>
                      </a:schemeClr>
                    </a:solidFill>
                  </a:tcPr>
                </a:tc>
                <a:tc>
                  <a:txBody>
                    <a:bodyPr/>
                    <a:lstStyle/>
                    <a:p>
                      <a:pPr algn="ctr"/>
                      <a:r>
                        <a:rPr kumimoji="1" lang="ja-JP" altLang="en-US" dirty="0"/>
                        <a:t>定員</a:t>
                      </a:r>
                    </a:p>
                  </a:txBody>
                  <a:tcPr anchor="ctr" anchorCtr="1">
                    <a:solidFill>
                      <a:schemeClr val="accent1">
                        <a:lumMod val="40000"/>
                        <a:lumOff val="60000"/>
                      </a:schemeClr>
                    </a:solidFill>
                  </a:tcPr>
                </a:tc>
                <a:tc>
                  <a:txBody>
                    <a:bodyPr/>
                    <a:lstStyle/>
                    <a:p>
                      <a:pPr algn="ctr"/>
                      <a:r>
                        <a:rPr kumimoji="1" lang="ja-JP" altLang="en-US" dirty="0"/>
                        <a:t>報酬区分</a:t>
                      </a:r>
                    </a:p>
                  </a:txBody>
                  <a:tcPr anchor="ctr" anchorCtr="1">
                    <a:solidFill>
                      <a:schemeClr val="accent1">
                        <a:lumMod val="40000"/>
                        <a:lumOff val="60000"/>
                      </a:schemeClr>
                    </a:solidFill>
                  </a:tcPr>
                </a:tc>
                <a:extLst>
                  <a:ext uri="{0D108BD9-81ED-4DB2-BD59-A6C34878D82A}">
                    <a16:rowId xmlns:a16="http://schemas.microsoft.com/office/drawing/2014/main" val="1758380811"/>
                  </a:ext>
                </a:extLst>
              </a:tr>
              <a:tr h="648000">
                <a:tc rowSpan="2">
                  <a:txBody>
                    <a:bodyPr/>
                    <a:lstStyle/>
                    <a:p>
                      <a:pPr algn="ctr"/>
                      <a:r>
                        <a:rPr kumimoji="1" lang="ja-JP" altLang="en-US" dirty="0"/>
                        <a:t>適用なし</a:t>
                      </a:r>
                    </a:p>
                  </a:txBody>
                  <a:tcPr anchor="ctr" anchorCtr="1">
                    <a:solidFill>
                      <a:schemeClr val="accent1">
                        <a:lumMod val="40000"/>
                        <a:lumOff val="60000"/>
                      </a:schemeClr>
                    </a:solidFill>
                  </a:tcPr>
                </a:tc>
                <a:tc>
                  <a:txBody>
                    <a:bodyPr/>
                    <a:lstStyle/>
                    <a:p>
                      <a:pPr algn="ctr"/>
                      <a:r>
                        <a:rPr kumimoji="1" lang="ja-JP" altLang="en-US" dirty="0"/>
                        <a:t>児童発達支援</a:t>
                      </a:r>
                    </a:p>
                  </a:txBody>
                  <a:tcPr anchor="ctr" anchorCtr="1">
                    <a:solidFill>
                      <a:schemeClr val="accent1">
                        <a:lumMod val="40000"/>
                        <a:lumOff val="60000"/>
                      </a:schemeClr>
                    </a:solidFill>
                  </a:tcPr>
                </a:tc>
                <a:tc>
                  <a:txBody>
                    <a:bodyPr/>
                    <a:lstStyle/>
                    <a:p>
                      <a:pPr algn="ctr"/>
                      <a:r>
                        <a:rPr kumimoji="1" lang="ja-JP" altLang="en-US" dirty="0"/>
                        <a:t>１０</a:t>
                      </a:r>
                    </a:p>
                  </a:txBody>
                  <a:tcPr anchor="ctr" anchorCtr="1"/>
                </a:tc>
                <a:tc>
                  <a:txBody>
                    <a:bodyPr/>
                    <a:lstStyle/>
                    <a:p>
                      <a:pPr algn="ctr"/>
                      <a:r>
                        <a:rPr kumimoji="1" lang="ja-JP" altLang="en-US" dirty="0"/>
                        <a:t>１１～２０人</a:t>
                      </a:r>
                    </a:p>
                  </a:txBody>
                  <a:tcPr anchor="ctr" anchorCtr="1"/>
                </a:tc>
                <a:extLst>
                  <a:ext uri="{0D108BD9-81ED-4DB2-BD59-A6C34878D82A}">
                    <a16:rowId xmlns:a16="http://schemas.microsoft.com/office/drawing/2014/main" val="2515369053"/>
                  </a:ext>
                </a:extLst>
              </a:tr>
              <a:tr h="648000">
                <a:tc vMerge="1">
                  <a:txBody>
                    <a:bodyPr/>
                    <a:lstStyle/>
                    <a:p>
                      <a:endParaRPr kumimoji="1" lang="ja-JP" altLang="en-US" dirty="0"/>
                    </a:p>
                  </a:txBody>
                  <a:tcPr/>
                </a:tc>
                <a:tc>
                  <a:txBody>
                    <a:bodyPr/>
                    <a:lstStyle/>
                    <a:p>
                      <a:pPr algn="ctr"/>
                      <a:r>
                        <a:rPr kumimoji="1" lang="ja-JP" altLang="en-US" dirty="0"/>
                        <a:t>放課後等</a:t>
                      </a:r>
                      <a:endParaRPr kumimoji="1" lang="en-US" altLang="ja-JP" dirty="0"/>
                    </a:p>
                    <a:p>
                      <a:pPr algn="ctr"/>
                      <a:r>
                        <a:rPr kumimoji="1" lang="ja-JP" altLang="en-US" dirty="0"/>
                        <a:t>デイサービス</a:t>
                      </a:r>
                    </a:p>
                  </a:txBody>
                  <a:tcPr anchor="ctr" anchorCtr="1">
                    <a:solidFill>
                      <a:schemeClr val="accent1">
                        <a:lumMod val="40000"/>
                        <a:lumOff val="60000"/>
                      </a:schemeClr>
                    </a:solidFill>
                  </a:tcPr>
                </a:tc>
                <a:tc>
                  <a:txBody>
                    <a:bodyPr/>
                    <a:lstStyle/>
                    <a:p>
                      <a:pPr algn="ctr"/>
                      <a:r>
                        <a:rPr kumimoji="1" lang="ja-JP" altLang="en-US" dirty="0"/>
                        <a:t>１０</a:t>
                      </a:r>
                    </a:p>
                  </a:txBody>
                  <a:tcPr anchor="ctr" anchorCtr="1"/>
                </a:tc>
                <a:tc>
                  <a:txBody>
                    <a:bodyPr/>
                    <a:lstStyle/>
                    <a:p>
                      <a:pPr algn="ctr"/>
                      <a:r>
                        <a:rPr kumimoji="1" lang="ja-JP" altLang="en-US" dirty="0"/>
                        <a:t>１１～２０人</a:t>
                      </a:r>
                    </a:p>
                  </a:txBody>
                  <a:tcPr anchor="ctr" anchorCtr="1"/>
                </a:tc>
                <a:extLst>
                  <a:ext uri="{0D108BD9-81ED-4DB2-BD59-A6C34878D82A}">
                    <a16:rowId xmlns:a16="http://schemas.microsoft.com/office/drawing/2014/main" val="1529721614"/>
                  </a:ext>
                </a:extLst>
              </a:tr>
              <a:tr h="648000">
                <a:tc rowSpan="2">
                  <a:txBody>
                    <a:bodyPr/>
                    <a:lstStyle/>
                    <a:p>
                      <a:pPr algn="ctr"/>
                      <a:r>
                        <a:rPr kumimoji="1" lang="ja-JP" altLang="en-US" dirty="0"/>
                        <a:t>適用あり</a:t>
                      </a:r>
                    </a:p>
                  </a:txBody>
                  <a:tcPr anchor="ctr" anchorCtr="1">
                    <a:solidFill>
                      <a:schemeClr val="accent1">
                        <a:lumMod val="40000"/>
                        <a:lumOff val="60000"/>
                      </a:schemeClr>
                    </a:solidFill>
                  </a:tcPr>
                </a:tc>
                <a:tc>
                  <a:txBody>
                    <a:bodyPr/>
                    <a:lstStyle/>
                    <a:p>
                      <a:pPr algn="ctr"/>
                      <a:r>
                        <a:rPr kumimoji="1" lang="ja-JP" altLang="en-US" dirty="0"/>
                        <a:t>児童発達支援</a:t>
                      </a:r>
                    </a:p>
                  </a:txBody>
                  <a:tcPr anchor="ctr" anchorCtr="1">
                    <a:solidFill>
                      <a:schemeClr val="accent1">
                        <a:lumMod val="40000"/>
                        <a:lumOff val="60000"/>
                      </a:schemeClr>
                    </a:solidFill>
                  </a:tcPr>
                </a:tc>
                <a:tc>
                  <a:txBody>
                    <a:bodyPr/>
                    <a:lstStyle/>
                    <a:p>
                      <a:pPr algn="ctr"/>
                      <a:r>
                        <a:rPr kumimoji="1" lang="ja-JP" altLang="en-US" dirty="0"/>
                        <a:t>１０</a:t>
                      </a:r>
                    </a:p>
                  </a:txBody>
                  <a:tcPr anchor="ctr" anchorCtr="1"/>
                </a:tc>
                <a:tc>
                  <a:txBody>
                    <a:bodyPr/>
                    <a:lstStyle/>
                    <a:p>
                      <a:pPr algn="ctr"/>
                      <a:r>
                        <a:rPr kumimoji="1" lang="ja-JP" altLang="en-US" dirty="0"/>
                        <a:t>１０人以下</a:t>
                      </a:r>
                    </a:p>
                  </a:txBody>
                  <a:tcPr anchor="ctr" anchorCtr="1">
                    <a:solidFill>
                      <a:schemeClr val="accent3">
                        <a:lumMod val="60000"/>
                        <a:lumOff val="40000"/>
                      </a:schemeClr>
                    </a:solidFill>
                  </a:tcPr>
                </a:tc>
                <a:extLst>
                  <a:ext uri="{0D108BD9-81ED-4DB2-BD59-A6C34878D82A}">
                    <a16:rowId xmlns:a16="http://schemas.microsoft.com/office/drawing/2014/main" val="1275709173"/>
                  </a:ext>
                </a:extLst>
              </a:tr>
              <a:tr h="648000">
                <a:tc vMerge="1">
                  <a:txBody>
                    <a:bodyPr/>
                    <a:lstStyle/>
                    <a:p>
                      <a:endParaRPr kumimoji="1" lang="ja-JP" altLang="en-US" dirty="0"/>
                    </a:p>
                  </a:txBody>
                  <a:tcPr/>
                </a:tc>
                <a:tc>
                  <a:txBody>
                    <a:bodyPr/>
                    <a:lstStyle/>
                    <a:p>
                      <a:pPr algn="ctr"/>
                      <a:r>
                        <a:rPr kumimoji="1" lang="ja-JP" altLang="en-US" dirty="0"/>
                        <a:t>放課後等</a:t>
                      </a:r>
                      <a:endParaRPr kumimoji="1" lang="en-US" altLang="ja-JP" dirty="0"/>
                    </a:p>
                    <a:p>
                      <a:pPr algn="ctr"/>
                      <a:r>
                        <a:rPr kumimoji="1" lang="ja-JP" altLang="en-US" dirty="0"/>
                        <a:t>デイサービス</a:t>
                      </a:r>
                    </a:p>
                  </a:txBody>
                  <a:tcPr anchor="ctr" anchorCtr="1">
                    <a:solidFill>
                      <a:schemeClr val="accent1">
                        <a:lumMod val="40000"/>
                        <a:lumOff val="60000"/>
                      </a:schemeClr>
                    </a:solidFill>
                  </a:tcPr>
                </a:tc>
                <a:tc>
                  <a:txBody>
                    <a:bodyPr/>
                    <a:lstStyle/>
                    <a:p>
                      <a:pPr algn="ctr"/>
                      <a:r>
                        <a:rPr kumimoji="1" lang="ja-JP" altLang="en-US" dirty="0"/>
                        <a:t>１０</a:t>
                      </a:r>
                    </a:p>
                  </a:txBody>
                  <a:tcPr anchor="ctr" anchorCtr="1"/>
                </a:tc>
                <a:tc>
                  <a:txBody>
                    <a:bodyPr/>
                    <a:lstStyle/>
                    <a:p>
                      <a:pPr algn="ctr"/>
                      <a:r>
                        <a:rPr kumimoji="1" lang="ja-JP" altLang="en-US" dirty="0"/>
                        <a:t>１０人以下</a:t>
                      </a:r>
                    </a:p>
                  </a:txBody>
                  <a:tcPr anchor="ctr" anchorCtr="1">
                    <a:solidFill>
                      <a:schemeClr val="accent3">
                        <a:lumMod val="60000"/>
                        <a:lumOff val="40000"/>
                      </a:schemeClr>
                    </a:solidFill>
                  </a:tcPr>
                </a:tc>
                <a:extLst>
                  <a:ext uri="{0D108BD9-81ED-4DB2-BD59-A6C34878D82A}">
                    <a16:rowId xmlns:a16="http://schemas.microsoft.com/office/drawing/2014/main" val="1613536386"/>
                  </a:ext>
                </a:extLst>
              </a:tr>
            </a:tbl>
          </a:graphicData>
        </a:graphic>
      </p:graphicFrame>
      <p:sp>
        <p:nvSpPr>
          <p:cNvPr id="2" name="スライド番号プレースホルダー 1"/>
          <p:cNvSpPr>
            <a:spLocks noGrp="1"/>
          </p:cNvSpPr>
          <p:nvPr>
            <p:ph type="sldNum" sz="quarter" idx="12"/>
          </p:nvPr>
        </p:nvSpPr>
        <p:spPr/>
        <p:txBody>
          <a:bodyPr/>
          <a:lstStyle/>
          <a:p>
            <a:fld id="{A91244B0-13D8-45E2-A34F-94B284C31408}" type="slidenum">
              <a:rPr lang="ja-JP" altLang="en-US" sz="1800" smtClean="0">
                <a:solidFill>
                  <a:schemeClr val="tx1"/>
                </a:solidFill>
              </a:rPr>
              <a:pPr/>
              <a:t>29</a:t>
            </a:fld>
            <a:endParaRPr lang="ja-JP" altLang="en-US" sz="1800" dirty="0">
              <a:solidFill>
                <a:schemeClr val="tx1"/>
              </a:solidFill>
            </a:endParaRPr>
          </a:p>
        </p:txBody>
      </p:sp>
      <p:sp>
        <p:nvSpPr>
          <p:cNvPr id="8" name="コンテンツ プレースホルダー 2"/>
          <p:cNvSpPr txBox="1">
            <a:spLocks/>
          </p:cNvSpPr>
          <p:nvPr/>
        </p:nvSpPr>
        <p:spPr>
          <a:xfrm>
            <a:off x="432000" y="1809000"/>
            <a:ext cx="8229600" cy="9000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dirty="0"/>
              <a:t>＜適用例＞児童発達支援、放課後等デイサービスそれぞれ</a:t>
            </a:r>
            <a:endParaRPr lang="en-US" altLang="ja-JP" dirty="0"/>
          </a:p>
          <a:p>
            <a:pPr marL="0" indent="0">
              <a:buFont typeface="Arial" panose="020B0604020202020204" pitchFamily="34" charset="0"/>
              <a:buNone/>
            </a:pPr>
            <a:r>
              <a:rPr lang="ja-JP" altLang="en-US" dirty="0"/>
              <a:t>　　　　　　　 定員１０人の多機能型事業所</a:t>
            </a:r>
          </a:p>
        </p:txBody>
      </p:sp>
      <p:sp>
        <p:nvSpPr>
          <p:cNvPr id="9" name="タイトル 1"/>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noAutofit/>
          </a:bodyPr>
          <a:lstStyle/>
          <a:p>
            <a:pPr algn="l"/>
            <a:r>
              <a:rPr lang="ja-JP" altLang="en-US" sz="3200" dirty="0"/>
              <a:t>８</a:t>
            </a:r>
            <a:r>
              <a:rPr kumimoji="1" lang="ja-JP" altLang="en-US" sz="3200" dirty="0"/>
              <a:t>　</a:t>
            </a:r>
            <a:r>
              <a:rPr lang="ja-JP" altLang="en-US" sz="3200" dirty="0"/>
              <a:t>多機能型事業所の定員規模別単価の取扱いについて</a:t>
            </a:r>
          </a:p>
        </p:txBody>
      </p:sp>
    </p:spTree>
    <p:extLst>
      <p:ext uri="{BB962C8B-B14F-4D97-AF65-F5344CB8AC3E}">
        <p14:creationId xmlns:p14="http://schemas.microsoft.com/office/powerpoint/2010/main" val="8364023"/>
      </p:ext>
    </p:extLst>
  </p:cSld>
  <p:clrMapOvr>
    <a:masterClrMapping/>
  </p:clrMapOvr>
  <mc:AlternateContent xmlns:mc="http://schemas.openxmlformats.org/markup-compatibility/2006" xmlns:p14="http://schemas.microsoft.com/office/powerpoint/2010/main">
    <mc:Choice Requires="p14">
      <p:transition spd="slow" p14:dur="2000" advTm="8462"/>
    </mc:Choice>
    <mc:Fallback xmlns="">
      <p:transition spd="slow" advTm="846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2000" y="363761"/>
            <a:ext cx="8686800" cy="1143000"/>
          </a:xfrm>
          <a:solidFill>
            <a:schemeClr val="accent1"/>
          </a:solidFill>
        </p:spPr>
        <p:style>
          <a:lnRef idx="1">
            <a:schemeClr val="accent1"/>
          </a:lnRef>
          <a:fillRef idx="3">
            <a:schemeClr val="accent1"/>
          </a:fillRef>
          <a:effectRef idx="2">
            <a:schemeClr val="accent1"/>
          </a:effectRef>
          <a:fontRef idx="minor">
            <a:schemeClr val="lt1"/>
          </a:fontRef>
        </p:style>
        <p:txBody>
          <a:bodyPr>
            <a:noAutofit/>
          </a:bodyPr>
          <a:lstStyle/>
          <a:p>
            <a:pPr marL="540000" indent="-540000" algn="l"/>
            <a:r>
              <a:rPr lang="ja-JP" altLang="en-US" sz="3200" dirty="0"/>
              <a:t>１　令和</a:t>
            </a:r>
            <a:r>
              <a:rPr lang="en-US" altLang="ja-JP" sz="3200" dirty="0"/>
              <a:t>6</a:t>
            </a:r>
            <a:r>
              <a:rPr lang="ja-JP" altLang="en-US" sz="3200" dirty="0"/>
              <a:t>年度報酬改定について</a:t>
            </a:r>
            <a:endParaRPr lang="ja-JP" altLang="en-US" sz="2400" dirty="0"/>
          </a:p>
        </p:txBody>
      </p:sp>
      <p:sp>
        <p:nvSpPr>
          <p:cNvPr id="3" name="コンテンツ プレースホルダー 2"/>
          <p:cNvSpPr>
            <a:spLocks noGrp="1"/>
          </p:cNvSpPr>
          <p:nvPr>
            <p:ph idx="1"/>
          </p:nvPr>
        </p:nvSpPr>
        <p:spPr>
          <a:xfrm>
            <a:off x="102600" y="1629000"/>
            <a:ext cx="8938800" cy="3600000"/>
          </a:xfrm>
        </p:spPr>
        <p:txBody>
          <a:bodyPr>
            <a:normAutofit/>
          </a:bodyPr>
          <a:lstStyle/>
          <a:p>
            <a:pPr marL="0" indent="0">
              <a:buNone/>
            </a:pPr>
            <a:r>
              <a:rPr lang="ja-JP" altLang="en-US" sz="2000" dirty="0"/>
              <a:t>　令和６年度報酬改定により、４月１日より加算の新設、変更等が生じていますので、最新の国の報酬告示や解釈通知、</a:t>
            </a:r>
            <a:r>
              <a:rPr lang="en-US" altLang="ja-JP" sz="2000" dirty="0"/>
              <a:t>Q&amp;A</a:t>
            </a:r>
            <a:r>
              <a:rPr lang="ja-JP" altLang="en-US" sz="2000" dirty="0"/>
              <a:t>を熟読の上ご対応ください。</a:t>
            </a:r>
            <a:endParaRPr lang="en-US" altLang="ja-JP" sz="2000" dirty="0"/>
          </a:p>
          <a:p>
            <a:pPr marL="0" indent="0">
              <a:buNone/>
            </a:pPr>
            <a:endParaRPr lang="en-US" altLang="ja-JP" sz="2000" dirty="0"/>
          </a:p>
          <a:p>
            <a:pPr marL="0" indent="0">
              <a:buNone/>
            </a:pPr>
            <a:r>
              <a:rPr lang="ja-JP" altLang="en-US" sz="2000" dirty="0"/>
              <a:t>　国の令和６年度報酬改定に関する関係通知はこども家庭庁ホームページの以下の箇所に集約されています。</a:t>
            </a:r>
            <a:endParaRPr lang="en-US" altLang="ja-JP" sz="2000" dirty="0"/>
          </a:p>
          <a:p>
            <a:pPr marL="0" indent="0">
              <a:buNone/>
            </a:pPr>
            <a:r>
              <a:rPr lang="ja-JP" altLang="en-US" sz="2000" dirty="0"/>
              <a:t>　</a:t>
            </a:r>
            <a:r>
              <a:rPr lang="en-US" altLang="ja-JP" sz="2000" dirty="0">
                <a:hlinkClick r:id="rId3"/>
              </a:rPr>
              <a:t>https://www.cfa.go.jp/policies/shougaijishien/shisaku/hoshukaitei</a:t>
            </a:r>
            <a:endParaRPr lang="en-US" altLang="ja-JP" sz="2000" dirty="0"/>
          </a:p>
          <a:p>
            <a:pPr marL="0" indent="0">
              <a:buNone/>
            </a:pPr>
            <a:endParaRPr lang="en-US" altLang="ja-JP" sz="2000" dirty="0"/>
          </a:p>
          <a:p>
            <a:pPr marL="0" indent="0">
              <a:buNone/>
            </a:pPr>
            <a:r>
              <a:rPr lang="ja-JP" altLang="en-US" sz="2000" dirty="0"/>
              <a:t>　なお、特にご注意いただきたい点などを、当資料の「７　加算を算定する際の注意点」にまとめておりますので参考にご確認ください。</a:t>
            </a:r>
            <a:endParaRPr lang="en-US" altLang="ja-JP" sz="2000" dirty="0"/>
          </a:p>
          <a:p>
            <a:pPr marL="0" indent="0">
              <a:buNone/>
            </a:pPr>
            <a:r>
              <a:rPr lang="ja-JP" altLang="en-US" sz="1800" dirty="0"/>
              <a:t>　</a:t>
            </a:r>
            <a:endParaRPr lang="en-US" altLang="ja-JP" sz="1800" dirty="0"/>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350">
                <a:solidFill>
                  <a:prstClr val="black"/>
                </a:solidFill>
                <a:latin typeface="Calibri"/>
                <a:ea typeface="ＭＳ Ｐゴシック" panose="020B0600070205080204" pitchFamily="50" charset="-128"/>
              </a:rPr>
              <a:pPr/>
              <a:t>3</a:t>
            </a:fld>
            <a:endParaRPr lang="ja-JP" altLang="en-US" sz="1350" dirty="0">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825302944"/>
      </p:ext>
    </p:extLst>
  </p:cSld>
  <p:clrMapOvr>
    <a:masterClrMapping/>
  </p:clrMapOvr>
  <mc:AlternateContent xmlns:mc="http://schemas.openxmlformats.org/markup-compatibility/2006" xmlns:p14="http://schemas.microsoft.com/office/powerpoint/2010/main">
    <mc:Choice Requires="p14">
      <p:transition spd="slow" p14:dur="2000" advTm="104949"/>
    </mc:Choice>
    <mc:Fallback xmlns="">
      <p:transition spd="slow" advTm="104949"/>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76000"/>
          </a:xfrm>
          <a:solidFill>
            <a:schemeClr val="accent1"/>
          </a:solidFill>
        </p:spPr>
        <p:style>
          <a:lnRef idx="1">
            <a:schemeClr val="accent1"/>
          </a:lnRef>
          <a:fillRef idx="3">
            <a:schemeClr val="accent1"/>
          </a:fillRef>
          <a:effectRef idx="2">
            <a:schemeClr val="accent1"/>
          </a:effectRef>
          <a:fontRef idx="minor">
            <a:schemeClr val="lt1"/>
          </a:fontRef>
        </p:style>
        <p:txBody>
          <a:bodyPr>
            <a:normAutofit fontScale="90000"/>
          </a:bodyPr>
          <a:lstStyle/>
          <a:p>
            <a:pPr algn="l"/>
            <a:r>
              <a:rPr lang="ja-JP" altLang="en-US" dirty="0"/>
              <a:t>９</a:t>
            </a:r>
            <a:r>
              <a:rPr kumimoji="1" lang="ja-JP" altLang="en-US" dirty="0"/>
              <a:t>　自己評価について</a:t>
            </a:r>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1244B0-13D8-45E2-A34F-94B284C31408}" type="slidenum">
              <a:rPr kumimoji="1" lang="ja-JP" altLang="en-US" sz="1800" b="0" i="0" u="none" strike="noStrike" kern="1200" cap="none" spc="0" normalizeH="0" baseline="0" noProof="0" smtClean="0">
                <a:ln>
                  <a:noFill/>
                </a:ln>
                <a:solidFill>
                  <a:schemeClr val="tx1"/>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1" lang="ja-JP" altLang="en-US" sz="1800" b="0" i="0" u="none" strike="noStrike" kern="1200" cap="none" spc="0" normalizeH="0" baseline="0" noProof="0">
              <a:ln>
                <a:noFill/>
              </a:ln>
              <a:solidFill>
                <a:schemeClr val="tx1"/>
              </a:solidFill>
              <a:effectLst/>
              <a:uLnTx/>
              <a:uFillTx/>
              <a:latin typeface="Calibri"/>
              <a:ea typeface="ＭＳ Ｐゴシック" panose="020B0600070205080204" pitchFamily="50" charset="-128"/>
              <a:cs typeface="+mn-cs"/>
            </a:endParaRPr>
          </a:p>
        </p:txBody>
      </p:sp>
      <p:sp>
        <p:nvSpPr>
          <p:cNvPr id="6" name="コンテンツ プレースホルダー 2"/>
          <p:cNvSpPr txBox="1">
            <a:spLocks/>
          </p:cNvSpPr>
          <p:nvPr/>
        </p:nvSpPr>
        <p:spPr>
          <a:xfrm>
            <a:off x="457200" y="1050634"/>
            <a:ext cx="8229600" cy="526735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b="1" dirty="0"/>
              <a:t>・対象事業</a:t>
            </a:r>
            <a:endParaRPr lang="en-US" altLang="ja-JP" b="1" dirty="0"/>
          </a:p>
          <a:p>
            <a:pPr marL="0" indent="0">
              <a:buNone/>
            </a:pPr>
            <a:r>
              <a:rPr lang="ja-JP" altLang="en-US" sz="2400" dirty="0"/>
              <a:t>　　 児童発達支援・放課後等デイサービス・</a:t>
            </a:r>
            <a:r>
              <a:rPr lang="ja-JP" altLang="en-US" sz="2400" u="sng" dirty="0">
                <a:solidFill>
                  <a:srgbClr val="FF0000"/>
                </a:solidFill>
              </a:rPr>
              <a:t>保育所等訪問支援</a:t>
            </a:r>
            <a:endParaRPr lang="en-US" altLang="ja-JP" sz="2400" u="sng" dirty="0">
              <a:solidFill>
                <a:srgbClr val="FF0000"/>
              </a:solidFill>
            </a:endParaRPr>
          </a:p>
          <a:p>
            <a:pPr marL="0" indent="0">
              <a:buNone/>
            </a:pPr>
            <a:endParaRPr lang="en-US" altLang="ja-JP" sz="2400" dirty="0"/>
          </a:p>
          <a:p>
            <a:pPr marL="0" indent="0">
              <a:buNone/>
            </a:pPr>
            <a:r>
              <a:rPr lang="ja-JP" altLang="en-US" sz="3300" b="1" dirty="0"/>
              <a:t>・趣旨</a:t>
            </a:r>
            <a:endParaRPr lang="en-US" altLang="ja-JP" sz="3300" b="1" dirty="0"/>
          </a:p>
          <a:p>
            <a:pPr marL="252000" indent="-457200">
              <a:buFont typeface="Arial" panose="020B0604020202020204" pitchFamily="34" charset="0"/>
              <a:buNone/>
            </a:pPr>
            <a:r>
              <a:rPr lang="ja-JP" altLang="en-US" sz="2400" dirty="0"/>
              <a:t>　　障害児通所支援事業者は、効果的なサービスの質の向上を図る観点から、自己評価及び保護者評価を行うとともに、その評価並びに評価を受けて図った改善の内容を公表しなければならない。（保育所等訪問支援については、自己評価、保護者評価に加えて</a:t>
            </a:r>
            <a:r>
              <a:rPr lang="ja-JP" altLang="en-US" sz="2400" u="sng" dirty="0"/>
              <a:t>訪問先評価</a:t>
            </a:r>
            <a:r>
              <a:rPr lang="ja-JP" altLang="en-US" sz="2400" dirty="0"/>
              <a:t>も行う。）</a:t>
            </a:r>
          </a:p>
          <a:p>
            <a:pPr marL="0" indent="0">
              <a:buNone/>
            </a:pPr>
            <a:endParaRPr lang="en-US" altLang="ja-JP" sz="2400" dirty="0"/>
          </a:p>
          <a:p>
            <a:pPr marL="0" indent="0">
              <a:buNone/>
            </a:pPr>
            <a:r>
              <a:rPr lang="ja-JP" altLang="en-US" b="1" dirty="0"/>
              <a:t>・公表の方法等</a:t>
            </a:r>
            <a:endParaRPr lang="en-US" altLang="ja-JP" sz="2600" b="1" dirty="0"/>
          </a:p>
          <a:p>
            <a:pPr marL="0" indent="0">
              <a:buNone/>
            </a:pPr>
            <a:r>
              <a:rPr lang="ja-JP" altLang="en-US" sz="2400" dirty="0"/>
              <a:t>　　 インターネットの利用その他の方法により広く公表することとし、　　　</a:t>
            </a:r>
            <a:endParaRPr lang="en-US" altLang="ja-JP" sz="2400" dirty="0"/>
          </a:p>
          <a:p>
            <a:pPr marL="0" indent="0">
              <a:buNone/>
            </a:pPr>
            <a:r>
              <a:rPr lang="ja-JP" altLang="en-US" sz="2400" dirty="0"/>
              <a:t>　　その公表方法及び公表内容については指定権者へ届出が必要。</a:t>
            </a:r>
            <a:endParaRPr lang="en-US" altLang="ja-JP" sz="2400" dirty="0"/>
          </a:p>
          <a:p>
            <a:pPr marL="0" indent="0">
              <a:buNone/>
            </a:pPr>
            <a:endParaRPr lang="en-US" altLang="ja-JP" sz="2400" dirty="0"/>
          </a:p>
          <a:p>
            <a:pPr marL="0" indent="0">
              <a:buNone/>
            </a:pPr>
            <a:r>
              <a:rPr lang="en-US" altLang="ja-JP" sz="2400" dirty="0"/>
              <a:t>※</a:t>
            </a:r>
            <a:r>
              <a:rPr lang="ja-JP" altLang="en-US" sz="2400" dirty="0"/>
              <a:t>令和</a:t>
            </a:r>
            <a:r>
              <a:rPr lang="en-US" altLang="ja-JP" sz="2400" dirty="0"/>
              <a:t>6</a:t>
            </a:r>
            <a:r>
              <a:rPr lang="ja-JP" altLang="en-US" sz="2400" dirty="0"/>
              <a:t>年度は基準省令の改正等により、自己評価の方法等が変更となっていますので、国の示す関係資料及び市の通知を確認の上ご対応ください。</a:t>
            </a:r>
            <a:endParaRPr lang="en-US" altLang="ja-JP" sz="2400" dirty="0"/>
          </a:p>
          <a:p>
            <a:pPr marL="0" indent="0">
              <a:buNone/>
            </a:pPr>
            <a:endParaRPr lang="en-US" altLang="ja-JP" sz="2400" dirty="0"/>
          </a:p>
          <a:p>
            <a:pPr marL="0" indent="0">
              <a:buNone/>
            </a:pPr>
            <a:endParaRPr lang="en-US" altLang="ja-JP" sz="2400" dirty="0"/>
          </a:p>
          <a:p>
            <a:pPr marL="252000" indent="-457200">
              <a:buFont typeface="Arial" panose="020B0604020202020204" pitchFamily="34" charset="0"/>
              <a:buNone/>
            </a:pPr>
            <a:endParaRPr lang="en-US" altLang="ja-JP" sz="2400" dirty="0"/>
          </a:p>
          <a:p>
            <a:pPr marL="252000" indent="-457200">
              <a:buFont typeface="Arial" panose="020B0604020202020204" pitchFamily="34" charset="0"/>
              <a:buNone/>
            </a:pPr>
            <a:endParaRPr lang="en-US" altLang="ja-JP" sz="2400" dirty="0"/>
          </a:p>
        </p:txBody>
      </p:sp>
      <p:sp>
        <p:nvSpPr>
          <p:cNvPr id="5" name="テキスト ボックス 4">
            <a:extLst>
              <a:ext uri="{FF2B5EF4-FFF2-40B4-BE49-F238E27FC236}">
                <a16:creationId xmlns:a16="http://schemas.microsoft.com/office/drawing/2014/main" id="{BAC41742-1501-60A9-A211-3F424032691C}"/>
              </a:ext>
            </a:extLst>
          </p:cNvPr>
          <p:cNvSpPr txBox="1"/>
          <p:nvPr/>
        </p:nvSpPr>
        <p:spPr>
          <a:xfrm>
            <a:off x="5784370" y="1901429"/>
            <a:ext cx="1980000" cy="369332"/>
          </a:xfrm>
          <a:prstGeom prst="rect">
            <a:avLst/>
          </a:prstGeom>
          <a:noFill/>
        </p:spPr>
        <p:txBody>
          <a:bodyPr wrap="square" rtlCol="0">
            <a:spAutoFit/>
          </a:bodyPr>
          <a:lstStyle/>
          <a:p>
            <a:r>
              <a:rPr kumimoji="1" lang="ja-JP" altLang="en-US" dirty="0"/>
              <a:t>（令和６年度から）</a:t>
            </a:r>
          </a:p>
        </p:txBody>
      </p:sp>
    </p:spTree>
    <p:extLst>
      <p:ext uri="{BB962C8B-B14F-4D97-AF65-F5344CB8AC3E}">
        <p14:creationId xmlns:p14="http://schemas.microsoft.com/office/powerpoint/2010/main" val="894798512"/>
      </p:ext>
    </p:extLst>
  </p:cSld>
  <p:clrMapOvr>
    <a:masterClrMapping/>
  </p:clrMapOvr>
  <mc:AlternateContent xmlns:mc="http://schemas.openxmlformats.org/markup-compatibility/2006" xmlns:p14="http://schemas.microsoft.com/office/powerpoint/2010/main">
    <mc:Choice Requires="p14">
      <p:transition spd="slow" p14:dur="2000" advTm="55719"/>
    </mc:Choice>
    <mc:Fallback xmlns="">
      <p:transition spd="slow" advTm="55719"/>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76000"/>
          </a:xfrm>
          <a:solidFill>
            <a:schemeClr val="accent1"/>
          </a:solidFill>
        </p:spPr>
        <p:style>
          <a:lnRef idx="1">
            <a:schemeClr val="accent1"/>
          </a:lnRef>
          <a:fillRef idx="3">
            <a:schemeClr val="accent1"/>
          </a:fillRef>
          <a:effectRef idx="2">
            <a:schemeClr val="accent1"/>
          </a:effectRef>
          <a:fontRef idx="minor">
            <a:schemeClr val="lt1"/>
          </a:fontRef>
        </p:style>
        <p:txBody>
          <a:bodyPr>
            <a:normAutofit fontScale="90000"/>
          </a:bodyPr>
          <a:lstStyle/>
          <a:p>
            <a:pPr algn="l"/>
            <a:r>
              <a:rPr lang="ja-JP" altLang="en-US" dirty="0"/>
              <a:t>９</a:t>
            </a:r>
            <a:r>
              <a:rPr kumimoji="1" lang="ja-JP" altLang="en-US" dirty="0"/>
              <a:t>　自己評価について</a:t>
            </a:r>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1244B0-13D8-45E2-A34F-94B284C31408}" type="slidenum">
              <a:rPr kumimoji="1" lang="ja-JP" altLang="en-US" sz="1800" b="0" i="0" u="none" strike="noStrike" kern="1200" cap="none" spc="0" normalizeH="0" baseline="0" noProof="0" smtClean="0">
                <a:ln>
                  <a:noFill/>
                </a:ln>
                <a:solidFill>
                  <a:schemeClr val="tx1"/>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1" lang="ja-JP" altLang="en-US" sz="1800" b="0" i="0" u="none" strike="noStrike" kern="1200" cap="none" spc="0" normalizeH="0" baseline="0" noProof="0">
              <a:ln>
                <a:noFill/>
              </a:ln>
              <a:solidFill>
                <a:schemeClr val="tx1"/>
              </a:solidFill>
              <a:effectLst/>
              <a:uLnTx/>
              <a:uFillTx/>
              <a:latin typeface="Calibri"/>
              <a:ea typeface="ＭＳ Ｐゴシック" panose="020B0600070205080204" pitchFamily="50" charset="-128"/>
              <a:cs typeface="+mn-cs"/>
            </a:endParaRPr>
          </a:p>
        </p:txBody>
      </p:sp>
      <p:sp>
        <p:nvSpPr>
          <p:cNvPr id="6" name="コンテンツ プレースホルダー 2"/>
          <p:cNvSpPr txBox="1">
            <a:spLocks/>
          </p:cNvSpPr>
          <p:nvPr/>
        </p:nvSpPr>
        <p:spPr>
          <a:xfrm>
            <a:off x="457200" y="1089001"/>
            <a:ext cx="8229600" cy="549436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ja-JP" altLang="en-US" b="1" dirty="0"/>
              <a:t>自己評価結果未公表減算</a:t>
            </a:r>
            <a:endParaRPr lang="en-US" altLang="ja-JP" b="1" dirty="0"/>
          </a:p>
          <a:p>
            <a:pPr marL="252000" indent="-457200">
              <a:buFont typeface="Arial" panose="020B0604020202020204" pitchFamily="34" charset="0"/>
              <a:buNone/>
            </a:pPr>
            <a:r>
              <a:rPr lang="ja-JP" altLang="en-US" sz="2400" dirty="0"/>
              <a:t>　○　自己評価結果公表及び指定権者への届出がなされて</a:t>
            </a:r>
            <a:endParaRPr lang="en-US" altLang="ja-JP" sz="2400" dirty="0"/>
          </a:p>
          <a:p>
            <a:pPr marL="252000" indent="-457200">
              <a:buFont typeface="Arial" panose="020B0604020202020204" pitchFamily="34" charset="0"/>
              <a:buNone/>
            </a:pPr>
            <a:r>
              <a:rPr lang="ja-JP" altLang="en-US" sz="2400" dirty="0"/>
              <a:t>　　　ない場合は減算。</a:t>
            </a:r>
            <a:endParaRPr lang="en-US" altLang="ja-JP" sz="2400" dirty="0"/>
          </a:p>
          <a:p>
            <a:pPr marL="252000" indent="-457200">
              <a:buNone/>
            </a:pPr>
            <a:r>
              <a:rPr lang="ja-JP" altLang="en-US" sz="2400" dirty="0"/>
              <a:t>　○　算定される単位数　所定単位数の１００分の８５</a:t>
            </a:r>
            <a:endParaRPr lang="en-US" altLang="ja-JP" sz="2400" dirty="0"/>
          </a:p>
          <a:p>
            <a:pPr marL="252000" indent="-457200">
              <a:buFont typeface="Arial" panose="020B0604020202020204" pitchFamily="34" charset="0"/>
              <a:buNone/>
            </a:pPr>
            <a:r>
              <a:rPr lang="ja-JP" altLang="en-US" sz="2400" dirty="0"/>
              <a:t>　　　</a:t>
            </a:r>
            <a:r>
              <a:rPr lang="en-US" altLang="ja-JP" sz="2400" dirty="0"/>
              <a:t>※</a:t>
            </a:r>
            <a:r>
              <a:rPr lang="ja-JP" altLang="en-US" sz="2400" dirty="0"/>
              <a:t>所定単位数は基本報酬のみ</a:t>
            </a:r>
            <a:endParaRPr lang="en-US" altLang="ja-JP" sz="2400" dirty="0"/>
          </a:p>
          <a:p>
            <a:pPr marL="0" indent="0">
              <a:buNone/>
            </a:pPr>
            <a:r>
              <a:rPr lang="ja-JP" altLang="en-US" sz="2400" dirty="0"/>
              <a:t>　○　減算適用期間及び対象</a:t>
            </a:r>
            <a:endParaRPr lang="en-US" altLang="ja-JP" sz="2400" dirty="0"/>
          </a:p>
          <a:p>
            <a:pPr marL="0" indent="0">
              <a:buNone/>
            </a:pPr>
            <a:r>
              <a:rPr lang="ja-JP" altLang="en-US" sz="2400" dirty="0"/>
              <a:t>　　　届出がなされていない月から、当該状態が解消されるに</a:t>
            </a:r>
            <a:endParaRPr lang="en-US" altLang="ja-JP" sz="2400" dirty="0"/>
          </a:p>
          <a:p>
            <a:pPr marL="0" indent="0">
              <a:buNone/>
            </a:pPr>
            <a:r>
              <a:rPr lang="ja-JP" altLang="en-US" sz="2400" dirty="0"/>
              <a:t>　　　至った 月まで障害児全員について減算</a:t>
            </a:r>
            <a:endParaRPr lang="en-US" altLang="ja-JP" sz="2400" dirty="0"/>
          </a:p>
          <a:p>
            <a:pPr marL="0" indent="0">
              <a:buNone/>
            </a:pPr>
            <a:r>
              <a:rPr lang="ja-JP" altLang="en-US" sz="2400" dirty="0"/>
              <a:t>　○　公表方法等提出期限</a:t>
            </a:r>
            <a:endParaRPr lang="en-US" altLang="ja-JP" sz="2400" dirty="0"/>
          </a:p>
          <a:p>
            <a:pPr marL="0" indent="0">
              <a:buNone/>
            </a:pPr>
            <a:r>
              <a:rPr lang="ja-JP" altLang="en-US" sz="2400" dirty="0"/>
              <a:t>　　　毎年度、２月末までに届出</a:t>
            </a:r>
            <a:endParaRPr lang="en-US" altLang="ja-JP" sz="2400" dirty="0"/>
          </a:p>
          <a:p>
            <a:pPr marL="0" indent="0">
              <a:buNone/>
            </a:pPr>
            <a:r>
              <a:rPr lang="ja-JP" altLang="en-US" sz="2400" dirty="0"/>
              <a:t>　</a:t>
            </a:r>
            <a:r>
              <a:rPr lang="en-US" altLang="ja-JP" sz="2400" dirty="0">
                <a:solidFill>
                  <a:srgbClr val="FF0000"/>
                </a:solidFill>
              </a:rPr>
              <a:t>※</a:t>
            </a:r>
            <a:r>
              <a:rPr lang="ja-JP" altLang="en-US" sz="2400" dirty="0">
                <a:solidFill>
                  <a:srgbClr val="FF0000"/>
                </a:solidFill>
              </a:rPr>
              <a:t>保育所等訪問支援も減算対象となったことに注意</a:t>
            </a:r>
            <a:endParaRPr lang="en-US" altLang="ja-JP" sz="2400" dirty="0">
              <a:solidFill>
                <a:srgbClr val="FF0000"/>
              </a:solidFill>
            </a:endParaRPr>
          </a:p>
        </p:txBody>
      </p:sp>
    </p:spTree>
    <p:extLst>
      <p:ext uri="{BB962C8B-B14F-4D97-AF65-F5344CB8AC3E}">
        <p14:creationId xmlns:p14="http://schemas.microsoft.com/office/powerpoint/2010/main" val="2124042291"/>
      </p:ext>
    </p:extLst>
  </p:cSld>
  <p:clrMapOvr>
    <a:masterClrMapping/>
  </p:clrMapOvr>
  <mc:AlternateContent xmlns:mc="http://schemas.openxmlformats.org/markup-compatibility/2006" xmlns:p14="http://schemas.microsoft.com/office/powerpoint/2010/main">
    <mc:Choice Requires="p14">
      <p:transition spd="slow" p14:dur="2000" advTm="47496"/>
    </mc:Choice>
    <mc:Fallback xmlns="">
      <p:transition spd="slow" advTm="47496"/>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2000" y="363761"/>
            <a:ext cx="8686800" cy="725239"/>
          </a:xfrm>
          <a:solidFill>
            <a:schemeClr val="accent1"/>
          </a:solidFill>
        </p:spPr>
        <p:style>
          <a:lnRef idx="1">
            <a:schemeClr val="accent1"/>
          </a:lnRef>
          <a:fillRef idx="3">
            <a:schemeClr val="accent1"/>
          </a:fillRef>
          <a:effectRef idx="2">
            <a:schemeClr val="accent1"/>
          </a:effectRef>
          <a:fontRef idx="minor">
            <a:schemeClr val="lt1"/>
          </a:fontRef>
        </p:style>
        <p:txBody>
          <a:bodyPr>
            <a:noAutofit/>
          </a:bodyPr>
          <a:lstStyle/>
          <a:p>
            <a:pPr marL="540000" indent="-540000" algn="l"/>
            <a:r>
              <a:rPr lang="ja-JP" altLang="en-US" sz="3200" dirty="0"/>
              <a:t>９　令和５年度公表の自己評価結果から</a:t>
            </a:r>
            <a:endParaRPr lang="ja-JP" altLang="en-US" sz="2400" dirty="0"/>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350">
                <a:solidFill>
                  <a:prstClr val="black"/>
                </a:solidFill>
                <a:latin typeface="Calibri"/>
                <a:ea typeface="ＭＳ Ｐゴシック" panose="020B0600070205080204" pitchFamily="50" charset="-128"/>
              </a:rPr>
              <a:pPr/>
              <a:t>32</a:t>
            </a:fld>
            <a:endParaRPr lang="ja-JP" altLang="en-US" sz="1350" dirty="0">
              <a:solidFill>
                <a:prstClr val="black"/>
              </a:solidFill>
              <a:latin typeface="Calibri"/>
              <a:ea typeface="ＭＳ Ｐゴシック" panose="020B0600070205080204" pitchFamily="50" charset="-128"/>
            </a:endParaRPr>
          </a:p>
        </p:txBody>
      </p:sp>
      <p:sp>
        <p:nvSpPr>
          <p:cNvPr id="6" name="コンテンツ プレースホルダー 2">
            <a:extLst>
              <a:ext uri="{FF2B5EF4-FFF2-40B4-BE49-F238E27FC236}">
                <a16:creationId xmlns:a16="http://schemas.microsoft.com/office/drawing/2014/main" id="{97EA642D-DBD0-681A-69C5-AFADD2D2DF36}"/>
              </a:ext>
            </a:extLst>
          </p:cNvPr>
          <p:cNvSpPr txBox="1">
            <a:spLocks/>
          </p:cNvSpPr>
          <p:nvPr/>
        </p:nvSpPr>
        <p:spPr>
          <a:xfrm>
            <a:off x="205200" y="1449000"/>
            <a:ext cx="8938800" cy="49073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t>○自己評価の効果的な活用を！</a:t>
            </a:r>
            <a:endParaRPr lang="en-US" altLang="ja-JP" sz="2000" dirty="0"/>
          </a:p>
          <a:p>
            <a:pPr marL="0" indent="0">
              <a:buFont typeface="Arial" panose="020B0604020202020204" pitchFamily="34" charset="0"/>
              <a:buNone/>
            </a:pPr>
            <a:r>
              <a:rPr lang="ja-JP" altLang="en-US" sz="2000" dirty="0"/>
              <a:t>　</a:t>
            </a:r>
            <a:endParaRPr lang="en-US" altLang="ja-JP" sz="2000" dirty="0"/>
          </a:p>
          <a:p>
            <a:pPr marL="0" indent="0">
              <a:buFont typeface="Arial" panose="020B0604020202020204" pitchFamily="34" charset="0"/>
              <a:buNone/>
            </a:pPr>
            <a:r>
              <a:rPr lang="ja-JP" altLang="en-US" sz="2000" dirty="0"/>
              <a:t>　・自己評価は、障害児通所支援事業者に求められる項目を多角的に評価し、今後の改善につなげる重要な手段です。</a:t>
            </a:r>
            <a:endParaRPr lang="en-US" altLang="ja-JP" sz="2000" dirty="0"/>
          </a:p>
          <a:p>
            <a:pPr marL="0" indent="0">
              <a:buFont typeface="Arial" panose="020B0604020202020204" pitchFamily="34" charset="0"/>
              <a:buNone/>
            </a:pPr>
            <a:endParaRPr lang="en-US" altLang="ja-JP" sz="2000" dirty="0"/>
          </a:p>
          <a:p>
            <a:pPr marL="0" indent="0">
              <a:buFont typeface="Arial" panose="020B0604020202020204" pitchFamily="34" charset="0"/>
              <a:buNone/>
            </a:pPr>
            <a:r>
              <a:rPr lang="ja-JP" altLang="en-US" sz="2000" dirty="0"/>
              <a:t>　・自己評価の過程において丁寧に分析を行うことで、事業所の弱み（改善点）だけでなく、強み（アピールポイント）の両面を明確化することができます。</a:t>
            </a:r>
            <a:endParaRPr lang="en-US" altLang="ja-JP" sz="2000" dirty="0"/>
          </a:p>
          <a:p>
            <a:pPr marL="0" indent="0">
              <a:buFont typeface="Arial" panose="020B0604020202020204" pitchFamily="34" charset="0"/>
              <a:buNone/>
            </a:pPr>
            <a:endParaRPr lang="en-US" altLang="ja-JP" sz="2000" dirty="0"/>
          </a:p>
          <a:p>
            <a:pPr marL="0" indent="0">
              <a:buFont typeface="Arial" panose="020B0604020202020204" pitchFamily="34" charset="0"/>
              <a:buNone/>
            </a:pPr>
            <a:r>
              <a:rPr lang="ja-JP" altLang="en-US" sz="2000" dirty="0"/>
              <a:t>　・丁寧に実施された自己評価の結果を公表することは、事業所の取り組み姿勢を示すことに繋がります。</a:t>
            </a:r>
            <a:endParaRPr lang="en-US" altLang="ja-JP" sz="2000" dirty="0"/>
          </a:p>
          <a:p>
            <a:pPr marL="0" indent="0">
              <a:buFont typeface="Arial" panose="020B0604020202020204" pitchFamily="34" charset="0"/>
              <a:buNone/>
            </a:pPr>
            <a:endParaRPr lang="en-US" altLang="ja-JP" sz="2000" dirty="0"/>
          </a:p>
          <a:p>
            <a:pPr marL="0" indent="0">
              <a:buFont typeface="Arial" panose="020B0604020202020204" pitchFamily="34" charset="0"/>
              <a:buNone/>
            </a:pPr>
            <a:r>
              <a:rPr lang="ja-JP" altLang="en-US" sz="2000" dirty="0"/>
              <a:t>　・全事業所のうち、約７割がホームページによる公表をしていることから、他の事業所の自己評価を参考にするといった活用も可能です。</a:t>
            </a:r>
            <a:endParaRPr lang="en-US" altLang="ja-JP" sz="2000" dirty="0"/>
          </a:p>
        </p:txBody>
      </p:sp>
    </p:spTree>
    <p:extLst>
      <p:ext uri="{BB962C8B-B14F-4D97-AF65-F5344CB8AC3E}">
        <p14:creationId xmlns:p14="http://schemas.microsoft.com/office/powerpoint/2010/main" val="1177395742"/>
      </p:ext>
    </p:extLst>
  </p:cSld>
  <p:clrMapOvr>
    <a:masterClrMapping/>
  </p:clrMapOvr>
  <mc:AlternateContent xmlns:mc="http://schemas.openxmlformats.org/markup-compatibility/2006" xmlns:p14="http://schemas.microsoft.com/office/powerpoint/2010/main">
    <mc:Choice Requires="p14">
      <p:transition spd="slow" p14:dur="2000" advTm="104949"/>
    </mc:Choice>
    <mc:Fallback xmlns="">
      <p:transition spd="slow" advTm="104949"/>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 y="369000"/>
            <a:ext cx="8686800" cy="725239"/>
          </a:xfrm>
          <a:solidFill>
            <a:schemeClr val="accent1"/>
          </a:solidFill>
        </p:spPr>
        <p:style>
          <a:lnRef idx="1">
            <a:schemeClr val="accent1"/>
          </a:lnRef>
          <a:fillRef idx="3">
            <a:schemeClr val="accent1"/>
          </a:fillRef>
          <a:effectRef idx="2">
            <a:schemeClr val="accent1"/>
          </a:effectRef>
          <a:fontRef idx="minor">
            <a:schemeClr val="lt1"/>
          </a:fontRef>
        </p:style>
        <p:txBody>
          <a:bodyPr>
            <a:noAutofit/>
          </a:bodyPr>
          <a:lstStyle/>
          <a:p>
            <a:pPr marL="540000" indent="-540000" algn="l"/>
            <a:r>
              <a:rPr lang="en-US" altLang="ja-JP" sz="3200" dirty="0"/>
              <a:t>10</a:t>
            </a:r>
            <a:r>
              <a:rPr lang="ja-JP" altLang="en-US" sz="3200" dirty="0"/>
              <a:t>　令和５年度公表の自己評価結果から</a:t>
            </a:r>
            <a:endParaRPr lang="ja-JP" altLang="en-US" sz="2400" dirty="0"/>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350">
                <a:solidFill>
                  <a:prstClr val="black"/>
                </a:solidFill>
                <a:latin typeface="Calibri"/>
                <a:ea typeface="ＭＳ Ｐゴシック" panose="020B0600070205080204" pitchFamily="50" charset="-128"/>
              </a:rPr>
              <a:pPr/>
              <a:t>33</a:t>
            </a:fld>
            <a:endParaRPr lang="ja-JP" altLang="en-US" sz="1350" dirty="0">
              <a:solidFill>
                <a:prstClr val="black"/>
              </a:solidFill>
              <a:latin typeface="Calibri"/>
              <a:ea typeface="ＭＳ Ｐゴシック" panose="020B0600070205080204" pitchFamily="50" charset="-128"/>
            </a:endParaRPr>
          </a:p>
        </p:txBody>
      </p:sp>
      <p:sp>
        <p:nvSpPr>
          <p:cNvPr id="10" name="コンテンツ プレースホルダー 2">
            <a:extLst>
              <a:ext uri="{FF2B5EF4-FFF2-40B4-BE49-F238E27FC236}">
                <a16:creationId xmlns:a16="http://schemas.microsoft.com/office/drawing/2014/main" id="{CDAF0947-33F1-4B5B-521E-256E049EA340}"/>
              </a:ext>
            </a:extLst>
          </p:cNvPr>
          <p:cNvSpPr txBox="1">
            <a:spLocks/>
          </p:cNvSpPr>
          <p:nvPr/>
        </p:nvSpPr>
        <p:spPr>
          <a:xfrm>
            <a:off x="126000" y="1269000"/>
            <a:ext cx="8938800" cy="2880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t>○事業所による評価</a:t>
            </a:r>
            <a:endParaRPr lang="en-US" altLang="ja-JP" sz="2000" dirty="0"/>
          </a:p>
          <a:p>
            <a:pPr marL="0" indent="0">
              <a:buFont typeface="Arial" panose="020B0604020202020204" pitchFamily="34" charset="0"/>
              <a:buNone/>
            </a:pPr>
            <a:r>
              <a:rPr lang="ja-JP" altLang="en-US" sz="2000" dirty="0"/>
              <a:t>　</a:t>
            </a:r>
            <a:r>
              <a:rPr lang="ja-JP" altLang="en-US" sz="1800" dirty="0"/>
              <a:t>・事業所の工夫点として、支援内容や安全管理、保護者対応など様々な面での課題解決</a:t>
            </a:r>
            <a:endParaRPr lang="en-US" altLang="ja-JP" sz="1800" dirty="0"/>
          </a:p>
          <a:p>
            <a:pPr marL="0" indent="0">
              <a:buFont typeface="Arial" panose="020B0604020202020204" pitchFamily="34" charset="0"/>
              <a:buNone/>
            </a:pPr>
            <a:r>
              <a:rPr lang="ja-JP" altLang="en-US" sz="1800" dirty="0"/>
              <a:t>　　や改善に、職場内のミーティングを役立てているという意見が多くみられた。一方、課</a:t>
            </a:r>
            <a:endParaRPr lang="en-US" altLang="ja-JP" sz="1800" dirty="0"/>
          </a:p>
          <a:p>
            <a:pPr marL="0" indent="0">
              <a:buFont typeface="Arial" panose="020B0604020202020204" pitchFamily="34" charset="0"/>
              <a:buNone/>
            </a:pPr>
            <a:r>
              <a:rPr lang="ja-JP" altLang="en-US" sz="1800" dirty="0"/>
              <a:t>　　題としても、なかなかミーティングの時間が持てない、定期的に開催できていないといった</a:t>
            </a:r>
            <a:endParaRPr lang="en-US" altLang="ja-JP" sz="1800" dirty="0"/>
          </a:p>
          <a:p>
            <a:pPr marL="0" indent="0">
              <a:buFont typeface="Arial" panose="020B0604020202020204" pitchFamily="34" charset="0"/>
              <a:buNone/>
            </a:pPr>
            <a:r>
              <a:rPr lang="ja-JP" altLang="en-US" sz="1800" dirty="0"/>
              <a:t>　　意見が見られた。</a:t>
            </a:r>
            <a:endParaRPr lang="en-US" altLang="ja-JP" sz="1800" dirty="0"/>
          </a:p>
          <a:p>
            <a:pPr marL="0" indent="0">
              <a:buFont typeface="Arial" panose="020B0604020202020204" pitchFamily="34" charset="0"/>
              <a:buNone/>
            </a:pPr>
            <a:r>
              <a:rPr lang="ja-JP" altLang="en-US" sz="1800" dirty="0"/>
              <a:t>　</a:t>
            </a:r>
            <a:endParaRPr lang="en-US" altLang="ja-JP" sz="1800" dirty="0"/>
          </a:p>
          <a:p>
            <a:pPr marL="0" indent="0">
              <a:buFont typeface="Arial" panose="020B0604020202020204" pitchFamily="34" charset="0"/>
              <a:buNone/>
            </a:pPr>
            <a:r>
              <a:rPr lang="ja-JP" altLang="en-US" sz="1800" dirty="0"/>
              <a:t>　・支援計画の作成や保護者との面談・説明にあたり、ガイドラインの項目を具体的に（明確</a:t>
            </a:r>
            <a:endParaRPr lang="en-US" altLang="ja-JP" sz="1800" dirty="0"/>
          </a:p>
          <a:p>
            <a:pPr marL="0" indent="0">
              <a:buFont typeface="Arial" panose="020B0604020202020204" pitchFamily="34" charset="0"/>
              <a:buNone/>
            </a:pPr>
            <a:r>
              <a:rPr lang="ja-JP" altLang="en-US" sz="1800" dirty="0"/>
              <a:t>　　に）意識して取り入れているという意見が見られた。</a:t>
            </a:r>
            <a:endParaRPr lang="en-US" altLang="ja-JP" sz="1800" dirty="0"/>
          </a:p>
        </p:txBody>
      </p:sp>
      <p:sp>
        <p:nvSpPr>
          <p:cNvPr id="3" name="コンテンツ プレースホルダー 2">
            <a:extLst>
              <a:ext uri="{FF2B5EF4-FFF2-40B4-BE49-F238E27FC236}">
                <a16:creationId xmlns:a16="http://schemas.microsoft.com/office/drawing/2014/main" id="{40666B47-3CB9-886D-94B2-E22849433A3D}"/>
              </a:ext>
            </a:extLst>
          </p:cNvPr>
          <p:cNvSpPr txBox="1">
            <a:spLocks/>
          </p:cNvSpPr>
          <p:nvPr/>
        </p:nvSpPr>
        <p:spPr>
          <a:xfrm>
            <a:off x="126000" y="4238103"/>
            <a:ext cx="8938800" cy="23308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t>○保護者による評価</a:t>
            </a:r>
            <a:endParaRPr lang="en-US" altLang="ja-JP" sz="2000" dirty="0"/>
          </a:p>
          <a:p>
            <a:pPr marL="0" indent="0">
              <a:buFont typeface="Arial" panose="020B0604020202020204" pitchFamily="34" charset="0"/>
              <a:buNone/>
            </a:pPr>
            <a:r>
              <a:rPr lang="ja-JP" altLang="en-US" sz="2000" dirty="0"/>
              <a:t>　</a:t>
            </a:r>
            <a:r>
              <a:rPr lang="ja-JP" altLang="en-US" sz="1800" dirty="0"/>
              <a:t>・保護者からのネガティブな意見としては、活動内容がよくわからない、利用方法の説明が</a:t>
            </a:r>
            <a:endParaRPr lang="en-US" altLang="ja-JP" sz="1800" dirty="0"/>
          </a:p>
          <a:p>
            <a:pPr marL="0" indent="0">
              <a:buFont typeface="Arial" panose="020B0604020202020204" pitchFamily="34" charset="0"/>
              <a:buNone/>
            </a:pPr>
            <a:r>
              <a:rPr lang="ja-JP" altLang="en-US" sz="1800" dirty="0"/>
              <a:t>　　足りなかった等の意見が目立った。</a:t>
            </a:r>
            <a:endParaRPr lang="en-US" altLang="ja-JP" sz="1800" dirty="0"/>
          </a:p>
          <a:p>
            <a:pPr marL="0" indent="0">
              <a:buFont typeface="Arial" panose="020B0604020202020204" pitchFamily="34" charset="0"/>
              <a:buNone/>
            </a:pPr>
            <a:r>
              <a:rPr lang="ja-JP" altLang="en-US" sz="1800" dirty="0"/>
              <a:t>　・一方で、ポジティブな意見としては、説明、相談時の対応が丁寧、適切な計画に沿った支</a:t>
            </a:r>
            <a:endParaRPr lang="en-US" altLang="ja-JP" sz="1800" dirty="0"/>
          </a:p>
          <a:p>
            <a:pPr marL="0" indent="0">
              <a:buFont typeface="Arial" panose="020B0604020202020204" pitchFamily="34" charset="0"/>
              <a:buNone/>
            </a:pPr>
            <a:r>
              <a:rPr lang="ja-JP" altLang="en-US" sz="1800" dirty="0"/>
              <a:t>　　援をしてくれる等の意見が目立った。</a:t>
            </a:r>
            <a:endParaRPr lang="en-US" altLang="ja-JP" sz="1800" dirty="0"/>
          </a:p>
          <a:p>
            <a:pPr marL="0" indent="0">
              <a:buFont typeface="Arial" panose="020B0604020202020204" pitchFamily="34" charset="0"/>
              <a:buNone/>
            </a:pPr>
            <a:r>
              <a:rPr lang="ja-JP" altLang="en-US" sz="1800" dirty="0"/>
              <a:t>　⇒　計画策定や支援の実施について、保護者にも丁寧に説明し、理解いただくことが重要</a:t>
            </a:r>
            <a:endParaRPr lang="en-US" altLang="ja-JP" sz="2000" dirty="0"/>
          </a:p>
        </p:txBody>
      </p:sp>
    </p:spTree>
    <p:extLst>
      <p:ext uri="{BB962C8B-B14F-4D97-AF65-F5344CB8AC3E}">
        <p14:creationId xmlns:p14="http://schemas.microsoft.com/office/powerpoint/2010/main" val="2966925338"/>
      </p:ext>
    </p:extLst>
  </p:cSld>
  <p:clrMapOvr>
    <a:masterClrMapping/>
  </p:clrMapOvr>
  <mc:AlternateContent xmlns:mc="http://schemas.openxmlformats.org/markup-compatibility/2006" xmlns:p14="http://schemas.microsoft.com/office/powerpoint/2010/main">
    <mc:Choice Requires="p14">
      <p:transition spd="slow" p14:dur="2000" advTm="104949"/>
    </mc:Choice>
    <mc:Fallback xmlns="">
      <p:transition spd="slow" advTm="104949"/>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196751"/>
            <a:ext cx="8229600" cy="5524724"/>
          </a:xfrm>
        </p:spPr>
        <p:txBody>
          <a:bodyPr>
            <a:normAutofit fontScale="92500" lnSpcReduction="20000"/>
          </a:bodyPr>
          <a:lstStyle/>
          <a:p>
            <a:pPr marL="0" indent="0">
              <a:buNone/>
            </a:pPr>
            <a:r>
              <a:rPr lang="en-US" altLang="ja-JP" dirty="0"/>
              <a:t>【</a:t>
            </a:r>
            <a:r>
              <a:rPr lang="ja-JP" altLang="en-US" dirty="0"/>
              <a:t>注意点</a:t>
            </a:r>
            <a:r>
              <a:rPr lang="en-US" altLang="ja-JP" dirty="0"/>
              <a:t>】</a:t>
            </a:r>
          </a:p>
          <a:p>
            <a:pPr marL="0" indent="0">
              <a:buNone/>
            </a:pPr>
            <a:r>
              <a:rPr lang="ja-JP" altLang="en-US" sz="2600" dirty="0"/>
              <a:t>・令和４年４月１日以降に基礎研修を修了した方は、基礎研修</a:t>
            </a:r>
            <a:endParaRPr lang="en-US" altLang="ja-JP" sz="2600" dirty="0"/>
          </a:p>
          <a:p>
            <a:pPr marL="0" indent="0">
              <a:buNone/>
            </a:pPr>
            <a:r>
              <a:rPr lang="ja-JP" altLang="en-US" sz="2600" dirty="0"/>
              <a:t>　修了後、実践研修受講開始日前５年間に通算して２年以上の</a:t>
            </a:r>
            <a:endParaRPr lang="en-US" altLang="ja-JP" sz="2600" dirty="0"/>
          </a:p>
          <a:p>
            <a:pPr marL="0" indent="0">
              <a:buNone/>
            </a:pPr>
            <a:r>
              <a:rPr lang="ja-JP" altLang="en-US" sz="2600" dirty="0"/>
              <a:t>　実務経験を満たしたうえで実践研修を修了する必要がある。</a:t>
            </a:r>
            <a:endParaRPr lang="en-US" altLang="ja-JP" sz="2600" dirty="0"/>
          </a:p>
          <a:p>
            <a:pPr marL="0" indent="0">
              <a:buNone/>
            </a:pPr>
            <a:r>
              <a:rPr lang="ja-JP" altLang="en-US" sz="2600" dirty="0"/>
              <a:t>　なお、実践研修修了後は、</a:t>
            </a:r>
            <a:r>
              <a:rPr lang="en-US" altLang="ja-JP" sz="2600" dirty="0"/>
              <a:t>5</a:t>
            </a:r>
            <a:r>
              <a:rPr lang="ja-JP" altLang="en-US" sz="2600" dirty="0"/>
              <a:t>年ごとに更新研修を修了する必</a:t>
            </a:r>
            <a:endParaRPr lang="en-US" altLang="ja-JP" sz="2600" dirty="0"/>
          </a:p>
          <a:p>
            <a:pPr marL="0" indent="0">
              <a:buNone/>
            </a:pPr>
            <a:r>
              <a:rPr lang="ja-JP" altLang="en-US" sz="2600" dirty="0"/>
              <a:t>　要がある。</a:t>
            </a:r>
            <a:endParaRPr lang="en-US" altLang="ja-JP" sz="2600" dirty="0"/>
          </a:p>
          <a:p>
            <a:pPr marL="0" indent="0">
              <a:buNone/>
            </a:pPr>
            <a:endParaRPr lang="ja-JP" altLang="en-US" sz="2600" dirty="0"/>
          </a:p>
          <a:p>
            <a:pPr marL="0" indent="0">
              <a:buNone/>
            </a:pPr>
            <a:r>
              <a:rPr lang="ja-JP" altLang="en-US" sz="2600" dirty="0"/>
              <a:t>・平成３１年４月１日～令和４年３月３１日までに基礎研修を修</a:t>
            </a:r>
            <a:endParaRPr lang="en-US" altLang="ja-JP" sz="2600" dirty="0"/>
          </a:p>
          <a:p>
            <a:pPr marL="0" indent="0">
              <a:buNone/>
            </a:pPr>
            <a:r>
              <a:rPr lang="ja-JP" altLang="en-US" sz="2600" dirty="0"/>
              <a:t>　了した方で実践研修修了者としてみなし配置をされている方　</a:t>
            </a:r>
            <a:endParaRPr lang="en-US" altLang="ja-JP" sz="2600" dirty="0"/>
          </a:p>
          <a:p>
            <a:pPr marL="0" indent="0">
              <a:buNone/>
            </a:pPr>
            <a:r>
              <a:rPr lang="ja-JP" altLang="en-US" sz="2600" dirty="0"/>
              <a:t>　は、</a:t>
            </a:r>
            <a:r>
              <a:rPr lang="ja-JP" altLang="en-US" sz="2600" u="sng" dirty="0"/>
              <a:t>基礎研修終了後、３年間（</a:t>
            </a:r>
            <a:r>
              <a:rPr lang="en-US" altLang="ja-JP" sz="2600" u="sng" dirty="0"/>
              <a:t>※</a:t>
            </a:r>
            <a:r>
              <a:rPr lang="ja-JP" altLang="en-US" sz="2600" u="sng" dirty="0"/>
              <a:t>年度ではありません）に実践</a:t>
            </a:r>
            <a:endParaRPr lang="en-US" altLang="ja-JP" sz="2600" u="sng" dirty="0"/>
          </a:p>
          <a:p>
            <a:pPr marL="0" indent="0">
              <a:buNone/>
            </a:pPr>
            <a:r>
              <a:rPr lang="ja-JP" altLang="en-US" sz="2600" u="sng" dirty="0"/>
              <a:t>　研修を修了しなければ</a:t>
            </a:r>
            <a:r>
              <a:rPr lang="ja-JP" altLang="en-US" sz="2600" dirty="0"/>
              <a:t>、</a:t>
            </a:r>
            <a:r>
              <a:rPr lang="zh-TW" altLang="en-US" sz="2600" dirty="0">
                <a:latin typeface="ＭＳ Ｐゴシック" panose="020B0600070205080204" pitchFamily="50" charset="-128"/>
                <a:ea typeface="ＭＳ Ｐゴシック" panose="020B0600070205080204" pitchFamily="50" charset="-128"/>
              </a:rPr>
              <a:t>児童発達支援管理責任者</a:t>
            </a:r>
            <a:r>
              <a:rPr lang="ja-JP" altLang="en-US" sz="2600" dirty="0"/>
              <a:t>の資格要</a:t>
            </a:r>
            <a:endParaRPr lang="en-US" altLang="ja-JP" sz="2600" dirty="0"/>
          </a:p>
          <a:p>
            <a:pPr marL="0" indent="0">
              <a:buNone/>
            </a:pPr>
            <a:r>
              <a:rPr lang="ja-JP" altLang="en-US" sz="2600" dirty="0"/>
              <a:t>　件を失う。</a:t>
            </a:r>
          </a:p>
          <a:p>
            <a:pPr marL="0" indent="0">
              <a:buNone/>
            </a:pPr>
            <a:r>
              <a:rPr lang="ja-JP" altLang="en-US" sz="2600" dirty="0">
                <a:solidFill>
                  <a:srgbClr val="FF0000"/>
                </a:solidFill>
              </a:rPr>
              <a:t>　⇒</a:t>
            </a:r>
            <a:r>
              <a:rPr lang="ja-JP" altLang="en-US" sz="2600" u="sng" dirty="0">
                <a:solidFill>
                  <a:srgbClr val="FF0000"/>
                </a:solidFill>
              </a:rPr>
              <a:t>各自、基礎研修修了年月日や有効期限等の確認を</a:t>
            </a:r>
            <a:endParaRPr lang="en-US" altLang="ja-JP" sz="2600" u="sng" dirty="0">
              <a:solidFill>
                <a:srgbClr val="FF0000"/>
              </a:solidFill>
            </a:endParaRPr>
          </a:p>
          <a:p>
            <a:pPr marL="0" indent="0">
              <a:buNone/>
            </a:pPr>
            <a:r>
              <a:rPr lang="ja-JP" altLang="en-US" sz="2600" dirty="0">
                <a:solidFill>
                  <a:srgbClr val="FF0000"/>
                </a:solidFill>
              </a:rPr>
              <a:t>　　　</a:t>
            </a:r>
            <a:r>
              <a:rPr lang="ja-JP" altLang="en-US" sz="2600" u="sng" dirty="0">
                <a:solidFill>
                  <a:srgbClr val="FF0000"/>
                </a:solidFill>
              </a:rPr>
              <a:t>お願いいたします。</a:t>
            </a:r>
            <a:endParaRPr kumimoji="1" lang="en-US" altLang="ja-JP" sz="2600" u="sng" dirty="0">
              <a:solidFill>
                <a:srgbClr val="FF0000"/>
              </a:solidFill>
            </a:endParaRPr>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34</a:t>
            </a:fld>
            <a:endParaRPr lang="ja-JP" altLang="en-US" sz="1800" dirty="0">
              <a:solidFill>
                <a:schemeClr val="tx1"/>
              </a:solidFill>
            </a:endParaRPr>
          </a:p>
        </p:txBody>
      </p:sp>
      <p:sp>
        <p:nvSpPr>
          <p:cNvPr id="7" name="タイトル 1"/>
          <p:cNvSpPr txBox="1">
            <a:spLocks/>
          </p:cNvSpPr>
          <p:nvPr/>
        </p:nvSpPr>
        <p:spPr>
          <a:xfrm>
            <a:off x="457200" y="348662"/>
            <a:ext cx="8229600" cy="576000"/>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fontScale="67500" lnSpcReduction="20000"/>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n-US" altLang="ja-JP" sz="4000" dirty="0"/>
              <a:t>11</a:t>
            </a:r>
            <a:r>
              <a:rPr lang="ja-JP" altLang="en-US" sz="4000" dirty="0"/>
              <a:t>　</a:t>
            </a:r>
            <a:r>
              <a:rPr lang="zh-TW" altLang="en-US" sz="4000" dirty="0">
                <a:latin typeface="ＭＳ ゴシック" panose="020B0609070205080204" pitchFamily="49" charset="-128"/>
                <a:ea typeface="ＭＳ ゴシック" panose="020B0609070205080204" pitchFamily="49" charset="-128"/>
              </a:rPr>
              <a:t>児童発達支援管理責任者</a:t>
            </a:r>
            <a:r>
              <a:rPr lang="ja-JP" altLang="en-US" sz="4000" dirty="0"/>
              <a:t>の有効期限等について</a:t>
            </a:r>
          </a:p>
        </p:txBody>
      </p:sp>
    </p:spTree>
    <p:extLst>
      <p:ext uri="{BB962C8B-B14F-4D97-AF65-F5344CB8AC3E}">
        <p14:creationId xmlns:p14="http://schemas.microsoft.com/office/powerpoint/2010/main" val="2227793525"/>
      </p:ext>
    </p:extLst>
  </p:cSld>
  <p:clrMapOvr>
    <a:masterClrMapping/>
  </p:clrMapOvr>
  <mc:AlternateContent xmlns:mc="http://schemas.openxmlformats.org/markup-compatibility/2006" xmlns:p14="http://schemas.microsoft.com/office/powerpoint/2010/main">
    <mc:Choice Requires="p14">
      <p:transition spd="slow" p14:dur="2000" advTm="76456"/>
    </mc:Choice>
    <mc:Fallback xmlns="">
      <p:transition spd="slow" advTm="76456"/>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20757" y="2288976"/>
            <a:ext cx="8214608" cy="4380024"/>
          </a:xfrm>
        </p:spPr>
        <p:txBody>
          <a:bodyPr>
            <a:noAutofit/>
          </a:bodyPr>
          <a:lstStyle/>
          <a:p>
            <a:pPr marL="0" indent="0">
              <a:buNone/>
            </a:pPr>
            <a:r>
              <a:rPr lang="ja-JP" altLang="en-US" sz="1800" dirty="0"/>
              <a:t>　</a:t>
            </a:r>
            <a:r>
              <a:rPr lang="en-US" altLang="ja-JP" sz="1800" dirty="0"/>
              <a:t>【</a:t>
            </a:r>
            <a:r>
              <a:rPr lang="ja-JP" altLang="en-US" sz="1800" dirty="0"/>
              <a:t>要件</a:t>
            </a:r>
            <a:r>
              <a:rPr lang="en-US" altLang="ja-JP" sz="1800" dirty="0"/>
              <a:t>】</a:t>
            </a:r>
          </a:p>
          <a:p>
            <a:pPr marL="0" indent="0">
              <a:buNone/>
            </a:pPr>
            <a:r>
              <a:rPr lang="ja-JP" altLang="en-US" sz="1800" dirty="0"/>
              <a:t>　①基礎研修受講時に既にサービス管理責任者等の配置に係る実務要件（３～８</a:t>
            </a:r>
            <a:endParaRPr lang="en-US" altLang="ja-JP" sz="1800" dirty="0"/>
          </a:p>
          <a:p>
            <a:pPr marL="0" indent="0">
              <a:buNone/>
            </a:pPr>
            <a:r>
              <a:rPr lang="ja-JP" altLang="en-US" sz="1800" dirty="0"/>
              <a:t>　　年）を満たしている</a:t>
            </a:r>
          </a:p>
          <a:p>
            <a:pPr marL="0" indent="0">
              <a:buNone/>
            </a:pPr>
            <a:r>
              <a:rPr lang="ja-JP" altLang="en-US" sz="1800" dirty="0"/>
              <a:t>　②障害福祉サービス事業所等で個別支援計画の作成の業務に従事（少なくとも</a:t>
            </a:r>
            <a:endParaRPr lang="en-US" altLang="ja-JP" sz="1800" dirty="0"/>
          </a:p>
          <a:p>
            <a:pPr marL="0" indent="0">
              <a:buNone/>
            </a:pPr>
            <a:r>
              <a:rPr lang="ja-JP" altLang="en-US" sz="1800" dirty="0"/>
              <a:t>　　概ね</a:t>
            </a:r>
            <a:r>
              <a:rPr lang="en-US" altLang="ja-JP" sz="1800" dirty="0"/>
              <a:t>10</a:t>
            </a:r>
            <a:r>
              <a:rPr lang="ja-JP" altLang="en-US" sz="1800" dirty="0"/>
              <a:t>回以上）</a:t>
            </a:r>
          </a:p>
          <a:p>
            <a:pPr marL="0" indent="0">
              <a:buNone/>
            </a:pPr>
            <a:r>
              <a:rPr lang="ja-JP" altLang="en-US" sz="1800" dirty="0"/>
              <a:t>　　・サービス管理責任者等が配置の事業所で個別支援計画の原案の作成までの</a:t>
            </a:r>
            <a:endParaRPr lang="en-US" altLang="ja-JP" sz="1800" dirty="0"/>
          </a:p>
          <a:p>
            <a:pPr marL="0" indent="0">
              <a:buNone/>
            </a:pPr>
            <a:r>
              <a:rPr lang="ja-JP" altLang="en-US" sz="1800" dirty="0"/>
              <a:t>　　　一連の業務を行う</a:t>
            </a:r>
          </a:p>
          <a:p>
            <a:pPr marL="0" indent="0">
              <a:buNone/>
            </a:pPr>
            <a:r>
              <a:rPr lang="ja-JP" altLang="en-US" sz="1800" dirty="0"/>
              <a:t>　　・やむを得ない事由によりサービス管理責任者等を欠いている事業所でサービス</a:t>
            </a:r>
            <a:endParaRPr lang="en-US" altLang="ja-JP" sz="1800" dirty="0"/>
          </a:p>
          <a:p>
            <a:pPr marL="0" indent="0">
              <a:buNone/>
            </a:pPr>
            <a:r>
              <a:rPr lang="ja-JP" altLang="en-US" sz="1800" dirty="0"/>
              <a:t>　　　管理責任者としてみなして従事し、個別支援計画の作成の一連の業務を行う。</a:t>
            </a:r>
          </a:p>
          <a:p>
            <a:pPr marL="0" indent="0">
              <a:buNone/>
            </a:pPr>
            <a:r>
              <a:rPr lang="ja-JP" altLang="en-US" sz="1800" dirty="0"/>
              <a:t>　③上記業務に従事することについて、</a:t>
            </a:r>
            <a:r>
              <a:rPr lang="ja-JP" altLang="en-US" sz="1800" u="sng" dirty="0">
                <a:solidFill>
                  <a:srgbClr val="FF0000"/>
                </a:solidFill>
              </a:rPr>
              <a:t>指定権者（鹿児島市）に届け出（</a:t>
            </a:r>
            <a:r>
              <a:rPr lang="en-US" altLang="ja-JP" sz="1800" u="sng" dirty="0">
                <a:solidFill>
                  <a:srgbClr val="FF0000"/>
                </a:solidFill>
              </a:rPr>
              <a:t>※</a:t>
            </a:r>
            <a:r>
              <a:rPr lang="ja-JP" altLang="en-US" sz="1800" u="sng" dirty="0">
                <a:solidFill>
                  <a:srgbClr val="FF0000"/>
                </a:solidFill>
              </a:rPr>
              <a:t>）</a:t>
            </a:r>
            <a:r>
              <a:rPr lang="ja-JP" altLang="en-US" sz="1800" dirty="0"/>
              <a:t>ている。</a:t>
            </a:r>
            <a:endParaRPr lang="en-US" altLang="ja-JP" sz="1800" dirty="0"/>
          </a:p>
          <a:p>
            <a:pPr marL="0" indent="0">
              <a:buNone/>
            </a:pPr>
            <a:r>
              <a:rPr lang="ja-JP" altLang="en-US" sz="1800" dirty="0"/>
              <a:t>　　</a:t>
            </a:r>
            <a:r>
              <a:rPr lang="en-US" altLang="ja-JP" sz="1800" dirty="0">
                <a:solidFill>
                  <a:srgbClr val="FF0000"/>
                </a:solidFill>
              </a:rPr>
              <a:t>※</a:t>
            </a:r>
            <a:r>
              <a:rPr lang="ja-JP" altLang="en-US" sz="1800" dirty="0">
                <a:solidFill>
                  <a:srgbClr val="FF0000"/>
                </a:solidFill>
              </a:rPr>
              <a:t>鹿児島市へ届出の場合は、以下２つの手続きを行っていただきます。</a:t>
            </a:r>
            <a:endParaRPr lang="en-US" altLang="ja-JP" sz="1800" dirty="0">
              <a:solidFill>
                <a:srgbClr val="FF0000"/>
              </a:solidFill>
            </a:endParaRPr>
          </a:p>
          <a:p>
            <a:pPr marL="0" indent="0">
              <a:buNone/>
            </a:pPr>
            <a:r>
              <a:rPr lang="ja-JP" altLang="en-US" sz="1800" dirty="0">
                <a:solidFill>
                  <a:srgbClr val="FF0000"/>
                </a:solidFill>
              </a:rPr>
              <a:t>　　　</a:t>
            </a:r>
            <a:r>
              <a:rPr lang="en-US" altLang="ja-JP" sz="1800" dirty="0">
                <a:solidFill>
                  <a:srgbClr val="FF0000"/>
                </a:solidFill>
              </a:rPr>
              <a:t>(1)</a:t>
            </a:r>
            <a:r>
              <a:rPr lang="ja-JP" altLang="en-US" sz="1800" dirty="0">
                <a:solidFill>
                  <a:srgbClr val="FF0000"/>
                </a:solidFill>
              </a:rPr>
              <a:t>実務経験証明書（サービス管理責任者等実践研修６か月短縮用）</a:t>
            </a:r>
            <a:endParaRPr lang="en-US" altLang="ja-JP" sz="1800" dirty="0">
              <a:solidFill>
                <a:srgbClr val="FF0000"/>
              </a:solidFill>
            </a:endParaRPr>
          </a:p>
          <a:p>
            <a:pPr marL="0" indent="0">
              <a:buNone/>
            </a:pPr>
            <a:r>
              <a:rPr lang="ja-JP" altLang="en-US" sz="1800" dirty="0">
                <a:solidFill>
                  <a:srgbClr val="FF0000"/>
                </a:solidFill>
              </a:rPr>
              <a:t>　　　</a:t>
            </a:r>
            <a:r>
              <a:rPr lang="en-US" altLang="ja-JP" sz="1800" dirty="0">
                <a:solidFill>
                  <a:srgbClr val="FF0000"/>
                </a:solidFill>
              </a:rPr>
              <a:t>(2)</a:t>
            </a:r>
            <a:r>
              <a:rPr lang="ja-JP" altLang="en-US" sz="1800" dirty="0">
                <a:solidFill>
                  <a:srgbClr val="FF0000"/>
                </a:solidFill>
              </a:rPr>
              <a:t>指定内容変更届による、児発管（</a:t>
            </a:r>
            <a:r>
              <a:rPr lang="en-US" altLang="ja-JP" sz="1800" dirty="0">
                <a:solidFill>
                  <a:srgbClr val="FF0000"/>
                </a:solidFill>
              </a:rPr>
              <a:t>OJT</a:t>
            </a:r>
            <a:r>
              <a:rPr lang="ja-JP" altLang="en-US" sz="1800" dirty="0">
                <a:solidFill>
                  <a:srgbClr val="FF0000"/>
                </a:solidFill>
              </a:rPr>
              <a:t>）の配置の届出</a:t>
            </a:r>
            <a:r>
              <a:rPr lang="en-US" altLang="ja-JP" sz="1600" dirty="0">
                <a:solidFill>
                  <a:srgbClr val="FF0000"/>
                </a:solidFill>
              </a:rPr>
              <a:t>※</a:t>
            </a:r>
            <a:r>
              <a:rPr lang="ja-JP" altLang="en-US" sz="1600" dirty="0">
                <a:solidFill>
                  <a:srgbClr val="FF0000"/>
                </a:solidFill>
              </a:rPr>
              <a:t>資格確認資料等添付</a:t>
            </a:r>
            <a:endParaRPr lang="ja-JP" altLang="en-US" sz="1800" dirty="0">
              <a:solidFill>
                <a:srgbClr val="FF0000"/>
              </a:solidFill>
            </a:endParaRPr>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1244B0-13D8-45E2-A34F-94B284C31408}"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7" name="タイトル 1"/>
          <p:cNvSpPr txBox="1">
            <a:spLocks/>
          </p:cNvSpPr>
          <p:nvPr/>
        </p:nvSpPr>
        <p:spPr>
          <a:xfrm>
            <a:off x="457200" y="348662"/>
            <a:ext cx="8229600" cy="576000"/>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fontScale="60000" lnSpcReduction="20000"/>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en-US" altLang="ja-JP" sz="4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11</a:t>
            </a:r>
            <a:r>
              <a:rPr kumimoji="1" lang="ja-JP" altLang="en-US" sz="4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　サービス管理責任者等実践研修の実務経験特例について</a:t>
            </a:r>
          </a:p>
        </p:txBody>
      </p:sp>
      <p:sp>
        <p:nvSpPr>
          <p:cNvPr id="5" name="コンテンツ プレースホルダー 2"/>
          <p:cNvSpPr txBox="1">
            <a:spLocks/>
          </p:cNvSpPr>
          <p:nvPr/>
        </p:nvSpPr>
        <p:spPr>
          <a:xfrm>
            <a:off x="349188" y="1263683"/>
            <a:ext cx="8445624" cy="813774"/>
          </a:xfrm>
          <a:prstGeom prst="rect">
            <a:avLst/>
          </a:prstGeom>
          <a:ln w="22225">
            <a:solidFill>
              <a:schemeClr val="accent1"/>
            </a:solidFill>
          </a:ln>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サービス管理責任者等の実践研修の受講に必要な実務経験が、「</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年以上」から、以下の要件を全て満たす場合に限り、例外的に「</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6</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月以上」の期間で実践研修の受講が可能。</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 name="コンテンツ プレースホルダー 2">
            <a:extLst>
              <a:ext uri="{FF2B5EF4-FFF2-40B4-BE49-F238E27FC236}">
                <a16:creationId xmlns:a16="http://schemas.microsoft.com/office/drawing/2014/main" id="{6B961B87-7DB0-9244-2F94-DAA1819DE4BC}"/>
              </a:ext>
            </a:extLst>
          </p:cNvPr>
          <p:cNvSpPr txBox="1">
            <a:spLocks/>
          </p:cNvSpPr>
          <p:nvPr/>
        </p:nvSpPr>
        <p:spPr>
          <a:xfrm>
            <a:off x="580204" y="1475202"/>
            <a:ext cx="8214608" cy="337580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ja-JP" altLang="en-US" sz="1800" dirty="0"/>
          </a:p>
        </p:txBody>
      </p:sp>
    </p:spTree>
    <p:extLst>
      <p:ext uri="{BB962C8B-B14F-4D97-AF65-F5344CB8AC3E}">
        <p14:creationId xmlns:p14="http://schemas.microsoft.com/office/powerpoint/2010/main" val="1810303384"/>
      </p:ext>
    </p:extLst>
  </p:cSld>
  <p:clrMapOvr>
    <a:masterClrMapping/>
  </p:clrMapOvr>
  <mc:AlternateContent xmlns:mc="http://schemas.openxmlformats.org/markup-compatibility/2006" xmlns:p14="http://schemas.microsoft.com/office/powerpoint/2010/main">
    <mc:Choice Requires="p14">
      <p:transition spd="slow" p14:dur="2000" advTm="76456"/>
    </mc:Choice>
    <mc:Fallback xmlns="">
      <p:transition spd="slow" advTm="76456"/>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76000"/>
          </a:xfrm>
        </p:spPr>
        <p:style>
          <a:lnRef idx="1">
            <a:schemeClr val="accent1"/>
          </a:lnRef>
          <a:fillRef idx="3">
            <a:schemeClr val="accent1"/>
          </a:fillRef>
          <a:effectRef idx="2">
            <a:schemeClr val="accent1"/>
          </a:effectRef>
          <a:fontRef idx="minor">
            <a:schemeClr val="lt1"/>
          </a:fontRef>
        </p:style>
        <p:txBody>
          <a:bodyPr>
            <a:normAutofit fontScale="90000"/>
          </a:bodyPr>
          <a:lstStyle/>
          <a:p>
            <a:pPr algn="l"/>
            <a:r>
              <a:rPr lang="en-US" altLang="ja-JP" sz="4000" dirty="0"/>
              <a:t>12</a:t>
            </a:r>
            <a:r>
              <a:rPr kumimoji="1" lang="ja-JP" altLang="en-US" sz="4000" dirty="0"/>
              <a:t>　</a:t>
            </a:r>
            <a:r>
              <a:rPr lang="ja-JP" altLang="en-US" sz="4000" dirty="0"/>
              <a:t>サービス提供拒否の禁止について</a:t>
            </a:r>
            <a:endParaRPr kumimoji="1" lang="ja-JP" altLang="en-US" sz="4000" dirty="0"/>
          </a:p>
        </p:txBody>
      </p:sp>
      <p:sp>
        <p:nvSpPr>
          <p:cNvPr id="3" name="コンテンツ プレースホルダー 2"/>
          <p:cNvSpPr>
            <a:spLocks noGrp="1"/>
          </p:cNvSpPr>
          <p:nvPr>
            <p:ph idx="1"/>
          </p:nvPr>
        </p:nvSpPr>
        <p:spPr>
          <a:xfrm>
            <a:off x="480044" y="3415073"/>
            <a:ext cx="8206756" cy="3110271"/>
          </a:xfrm>
        </p:spPr>
        <p:txBody>
          <a:bodyPr>
            <a:normAutofit lnSpcReduction="10000"/>
          </a:bodyPr>
          <a:lstStyle/>
          <a:p>
            <a:pPr marL="0" lvl="0" indent="0">
              <a:buNone/>
              <a:defRPr/>
            </a:pPr>
            <a:r>
              <a:rPr lang="en-US" altLang="ja-JP" sz="2800" dirty="0">
                <a:solidFill>
                  <a:prstClr val="black"/>
                </a:solidFill>
              </a:rPr>
              <a:t>【</a:t>
            </a:r>
            <a:r>
              <a:rPr lang="ja-JP" altLang="en-US" sz="2800" dirty="0">
                <a:solidFill>
                  <a:prstClr val="black"/>
                </a:solidFill>
              </a:rPr>
              <a:t>提供を拒む正当な理由</a:t>
            </a:r>
            <a:r>
              <a:rPr lang="en-US" altLang="ja-JP" sz="2800" dirty="0">
                <a:solidFill>
                  <a:prstClr val="black"/>
                </a:solidFill>
              </a:rPr>
              <a:t>】</a:t>
            </a:r>
            <a:endParaRPr lang="ja-JP" altLang="en-US" sz="2800" dirty="0">
              <a:solidFill>
                <a:prstClr val="black"/>
              </a:solidFill>
            </a:endParaRPr>
          </a:p>
          <a:p>
            <a:pPr>
              <a:defRPr/>
            </a:pPr>
            <a:r>
              <a:rPr lang="ja-JP" altLang="en-US" sz="2800" dirty="0">
                <a:solidFill>
                  <a:prstClr val="black"/>
                </a:solidFill>
              </a:rPr>
              <a:t>当該事業所の利用定員を超える利用申込みがあった場合</a:t>
            </a:r>
          </a:p>
          <a:p>
            <a:pPr>
              <a:defRPr/>
            </a:pPr>
            <a:r>
              <a:rPr lang="ja-JP" altLang="en-US" sz="2800" dirty="0">
                <a:solidFill>
                  <a:prstClr val="black"/>
                </a:solidFill>
              </a:rPr>
              <a:t>当該事業所の主たる対象とする障害の種類が異なる場合、その他障害児に対し自ら適切な指定通所支援を提供することが困難な場合</a:t>
            </a:r>
            <a:endParaRPr lang="en-US" altLang="ja-JP" sz="2800" dirty="0">
              <a:solidFill>
                <a:prstClr val="black"/>
              </a:solidFill>
            </a:endParaRPr>
          </a:p>
          <a:p>
            <a:pPr>
              <a:defRPr/>
            </a:pPr>
            <a:r>
              <a:rPr lang="ja-JP" altLang="en-US" sz="2800" dirty="0">
                <a:solidFill>
                  <a:prstClr val="black"/>
                </a:solidFill>
              </a:rPr>
              <a:t>入院治療が必要な場合</a:t>
            </a:r>
            <a:endParaRPr lang="en-US" altLang="ja-JP" sz="2800" dirty="0">
              <a:solidFill>
                <a:prstClr val="black"/>
              </a:solidFill>
            </a:endParaRPr>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1244B0-13D8-45E2-A34F-94B284C31408}"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5" name="コンテンツ プレースホルダー 2"/>
          <p:cNvSpPr txBox="1">
            <a:spLocks/>
          </p:cNvSpPr>
          <p:nvPr/>
        </p:nvSpPr>
        <p:spPr>
          <a:xfrm>
            <a:off x="446856" y="1124743"/>
            <a:ext cx="8445624" cy="2016225"/>
          </a:xfrm>
          <a:prstGeom prst="rect">
            <a:avLst/>
          </a:prstGeom>
          <a:ln w="22225">
            <a:solidFill>
              <a:schemeClr val="accent1"/>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3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事業者は、原則として利用申込みに対して応じなければならない。</a:t>
            </a:r>
            <a:endParaRPr kumimoji="1" lang="en-US" altLang="ja-JP" sz="3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altLang="ja-JP" dirty="0">
                <a:solidFill>
                  <a:prstClr val="black"/>
                </a:solidFill>
                <a:latin typeface="Calibri"/>
                <a:ea typeface="ＭＳ Ｐゴシック" panose="020B0600070205080204" pitchFamily="50" charset="-128"/>
              </a:rPr>
              <a:t>※</a:t>
            </a:r>
            <a:r>
              <a:rPr kumimoji="1" lang="ja-JP" altLang="en-US" sz="3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特に、障害の程度や所得の多寡を理由にサービスの提供を拒否することを禁止したもの。</a:t>
            </a:r>
            <a:endParaRPr kumimoji="1" lang="en-US" altLang="ja-JP" sz="3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868352258"/>
      </p:ext>
    </p:extLst>
  </p:cSld>
  <p:clrMapOvr>
    <a:masterClrMapping/>
  </p:clrMapOvr>
  <mc:AlternateContent xmlns:mc="http://schemas.openxmlformats.org/markup-compatibility/2006" xmlns:p14="http://schemas.microsoft.com/office/powerpoint/2010/main">
    <mc:Choice Requires="p14">
      <p:transition spd="slow" p14:dur="2000" advTm="48673"/>
    </mc:Choice>
    <mc:Fallback xmlns="">
      <p:transition spd="slow" advTm="48673"/>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362"/>
          </a:xfrm>
        </p:spPr>
        <p:style>
          <a:lnRef idx="1">
            <a:schemeClr val="accent1"/>
          </a:lnRef>
          <a:fillRef idx="3">
            <a:schemeClr val="accent1"/>
          </a:fillRef>
          <a:effectRef idx="2">
            <a:schemeClr val="accent1"/>
          </a:effectRef>
          <a:fontRef idx="minor">
            <a:schemeClr val="lt1"/>
          </a:fontRef>
        </p:style>
        <p:txBody>
          <a:bodyPr>
            <a:normAutofit fontScale="90000"/>
          </a:bodyPr>
          <a:lstStyle/>
          <a:p>
            <a:pPr algn="l"/>
            <a:r>
              <a:rPr lang="en-US" altLang="ja-JP" dirty="0"/>
              <a:t>13</a:t>
            </a:r>
            <a:r>
              <a:rPr kumimoji="1" lang="ja-JP" altLang="en-US" dirty="0"/>
              <a:t>　市独自の補助制度について</a:t>
            </a:r>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37</a:t>
            </a:fld>
            <a:endParaRPr lang="ja-JP" altLang="en-US" sz="1800">
              <a:solidFill>
                <a:schemeClr val="tx1"/>
              </a:solidFill>
            </a:endParaRPr>
          </a:p>
        </p:txBody>
      </p:sp>
      <p:sp>
        <p:nvSpPr>
          <p:cNvPr id="6" name="コンテンツ プレースホルダー 2"/>
          <p:cNvSpPr txBox="1">
            <a:spLocks/>
          </p:cNvSpPr>
          <p:nvPr/>
        </p:nvSpPr>
        <p:spPr>
          <a:xfrm>
            <a:off x="457200" y="1089001"/>
            <a:ext cx="8229600" cy="43199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ja-JP" altLang="en-US" b="1" dirty="0"/>
              <a:t>児童発達支援事業専門員加算等補助金</a:t>
            </a:r>
            <a:endParaRPr lang="en-US" altLang="ja-JP" b="1" dirty="0"/>
          </a:p>
          <a:p>
            <a:pPr marL="252000" indent="-457200">
              <a:buFont typeface="Arial" panose="020B0604020202020204" pitchFamily="34" charset="0"/>
              <a:buNone/>
            </a:pPr>
            <a:r>
              <a:rPr lang="ja-JP" altLang="en-US" sz="2400" dirty="0"/>
              <a:t>　　児童発達支援事業所、放課後等デイサービス及び児童発達</a:t>
            </a:r>
            <a:r>
              <a:rPr lang="ja-JP" altLang="en-US" sz="2400" dirty="0" err="1"/>
              <a:t>支援支援</a:t>
            </a:r>
            <a:r>
              <a:rPr lang="ja-JP" altLang="en-US" sz="2400" dirty="0"/>
              <a:t>センターの専門指導員等に係る経費等について助成する。</a:t>
            </a:r>
            <a:endParaRPr lang="en-US" altLang="ja-JP" sz="2400" dirty="0"/>
          </a:p>
          <a:p>
            <a:pPr marL="252000" indent="-457200">
              <a:buFont typeface="Arial" panose="020B0604020202020204" pitchFamily="34" charset="0"/>
              <a:buNone/>
            </a:pPr>
            <a:endParaRPr lang="en-US" altLang="ja-JP" sz="2400" dirty="0"/>
          </a:p>
          <a:p>
            <a:pPr marL="252000" indent="-457200"/>
            <a:r>
              <a:rPr lang="ja-JP" altLang="en-US" b="1" dirty="0"/>
              <a:t>発達障害児等家族支援補助金</a:t>
            </a:r>
            <a:endParaRPr lang="en-US" altLang="ja-JP" b="1" dirty="0"/>
          </a:p>
          <a:p>
            <a:pPr marL="0" indent="0">
              <a:buNone/>
            </a:pPr>
            <a:r>
              <a:rPr lang="ja-JP" altLang="en-US" sz="2400" dirty="0"/>
              <a:t>　　 児童発達支援事業所等が保護者に対して、グループ講習</a:t>
            </a:r>
            <a:endParaRPr lang="en-US" altLang="ja-JP" sz="2400" dirty="0"/>
          </a:p>
          <a:p>
            <a:pPr marL="0" indent="0">
              <a:buNone/>
            </a:pPr>
            <a:r>
              <a:rPr lang="ja-JP" altLang="en-US" sz="2400" dirty="0"/>
              <a:t>　 等集団支援を実施した場合に経費の一部を助成する。</a:t>
            </a:r>
            <a:endParaRPr lang="en-US" altLang="ja-JP" sz="2400" dirty="0"/>
          </a:p>
          <a:p>
            <a:pPr marL="0" indent="0">
              <a:buNone/>
            </a:pPr>
            <a:endParaRPr lang="en-US" altLang="ja-JP" sz="2400" dirty="0"/>
          </a:p>
          <a:p>
            <a:pPr marL="252000" indent="-457200">
              <a:buFont typeface="Arial" panose="020B0604020202020204" pitchFamily="34" charset="0"/>
              <a:buNone/>
            </a:pPr>
            <a:endParaRPr lang="en-US" altLang="ja-JP" sz="2400" dirty="0"/>
          </a:p>
          <a:p>
            <a:pPr marL="252000" indent="-457200">
              <a:buFont typeface="Arial" panose="020B0604020202020204" pitchFamily="34" charset="0"/>
              <a:buNone/>
            </a:pPr>
            <a:endParaRPr lang="en-US" altLang="ja-JP" sz="2400" dirty="0"/>
          </a:p>
        </p:txBody>
      </p:sp>
      <p:sp>
        <p:nvSpPr>
          <p:cNvPr id="7" name="コンテンツ プレースホルダー 2"/>
          <p:cNvSpPr txBox="1">
            <a:spLocks/>
          </p:cNvSpPr>
          <p:nvPr/>
        </p:nvSpPr>
        <p:spPr>
          <a:xfrm>
            <a:off x="611560" y="4845324"/>
            <a:ext cx="7920880" cy="1643675"/>
          </a:xfrm>
          <a:prstGeom prst="rect">
            <a:avLst/>
          </a:prstGeom>
          <a:solidFill>
            <a:schemeClr val="bg1"/>
          </a:solidFill>
          <a:ln w="22225">
            <a:solidFill>
              <a:schemeClr val="accent1"/>
            </a:solidFill>
          </a:ln>
        </p:spPr>
        <p:txBody>
          <a:bodyPr vert="horz" lIns="91440" tIns="45720" rIns="91440" bIns="45720" rtlCol="0" anchor="ctr">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400" dirty="0"/>
              <a:t>各補助金について、積極的な活用をご検討ください。</a:t>
            </a:r>
            <a:endParaRPr lang="en-US" altLang="ja-JP" sz="2400" dirty="0"/>
          </a:p>
          <a:p>
            <a:pPr marL="0" indent="0">
              <a:buNone/>
            </a:pPr>
            <a:r>
              <a:rPr lang="en-US" altLang="ja-JP" sz="1800" dirty="0"/>
              <a:t>※</a:t>
            </a:r>
            <a:r>
              <a:rPr lang="ja-JP" altLang="en-US" sz="1800" dirty="0"/>
              <a:t>令和６年度の補助金要綱を参考で添付しています。</a:t>
            </a:r>
            <a:endParaRPr lang="en-US" altLang="ja-JP" sz="1800" dirty="0"/>
          </a:p>
          <a:p>
            <a:pPr marL="0" indent="0">
              <a:buNone/>
            </a:pPr>
            <a:r>
              <a:rPr lang="en-US" altLang="ja-JP" sz="1800" dirty="0"/>
              <a:t>※</a:t>
            </a:r>
            <a:r>
              <a:rPr lang="ja-JP" altLang="en-US" sz="1800" dirty="0"/>
              <a:t>令和７年度の実施予定については、今後ご案内します。</a:t>
            </a:r>
            <a:endParaRPr lang="en-US" altLang="ja-JP" sz="1800" dirty="0"/>
          </a:p>
        </p:txBody>
      </p:sp>
    </p:spTree>
    <p:extLst>
      <p:ext uri="{BB962C8B-B14F-4D97-AF65-F5344CB8AC3E}">
        <p14:creationId xmlns:p14="http://schemas.microsoft.com/office/powerpoint/2010/main" val="3660457371"/>
      </p:ext>
    </p:extLst>
  </p:cSld>
  <p:clrMapOvr>
    <a:masterClrMapping/>
  </p:clrMapOvr>
  <mc:AlternateContent xmlns:mc="http://schemas.openxmlformats.org/markup-compatibility/2006" xmlns:p14="http://schemas.microsoft.com/office/powerpoint/2010/main">
    <mc:Choice Requires="p14">
      <p:transition spd="slow" p14:dur="2000" advTm="85891"/>
    </mc:Choice>
    <mc:Fallback xmlns="">
      <p:transition spd="slow" advTm="85891"/>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76000"/>
          </a:xfrm>
        </p:spPr>
        <p:style>
          <a:lnRef idx="1">
            <a:schemeClr val="accent1"/>
          </a:lnRef>
          <a:fillRef idx="3">
            <a:schemeClr val="accent1"/>
          </a:fillRef>
          <a:effectRef idx="2">
            <a:schemeClr val="accent1"/>
          </a:effectRef>
          <a:fontRef idx="minor">
            <a:schemeClr val="lt1"/>
          </a:fontRef>
        </p:style>
        <p:txBody>
          <a:bodyPr>
            <a:noAutofit/>
          </a:bodyPr>
          <a:lstStyle/>
          <a:p>
            <a:pPr algn="l"/>
            <a:r>
              <a:rPr lang="ja-JP" altLang="en-US" sz="3200" dirty="0"/>
              <a:t>１４　情報公表制度について</a:t>
            </a:r>
            <a:endParaRPr kumimoji="1" lang="ja-JP" altLang="en-US" sz="3200" dirty="0"/>
          </a:p>
        </p:txBody>
      </p:sp>
      <p:sp>
        <p:nvSpPr>
          <p:cNvPr id="3" name="コンテンツ プレースホルダー 2"/>
          <p:cNvSpPr>
            <a:spLocks noGrp="1"/>
          </p:cNvSpPr>
          <p:nvPr>
            <p:ph idx="1"/>
          </p:nvPr>
        </p:nvSpPr>
        <p:spPr>
          <a:xfrm>
            <a:off x="467544" y="980729"/>
            <a:ext cx="8229600" cy="5256584"/>
          </a:xfrm>
        </p:spPr>
        <p:txBody>
          <a:bodyPr>
            <a:normAutofit lnSpcReduction="10000"/>
          </a:bodyPr>
          <a:lstStyle/>
          <a:p>
            <a:pPr marL="0" indent="0">
              <a:buNone/>
            </a:pPr>
            <a:r>
              <a:rPr lang="en-US" altLang="ja-JP" dirty="0"/>
              <a:t>【</a:t>
            </a:r>
            <a:r>
              <a:rPr lang="ja-JP" altLang="en-US" dirty="0"/>
              <a:t>主旨・目的</a:t>
            </a:r>
            <a:r>
              <a:rPr lang="en-US" altLang="ja-JP" dirty="0"/>
              <a:t>】</a:t>
            </a:r>
          </a:p>
          <a:p>
            <a:pPr marL="252000" indent="-457200">
              <a:buNone/>
            </a:pPr>
            <a:r>
              <a:rPr lang="ja-JP" altLang="en-US" sz="2400" dirty="0"/>
              <a:t>○ 障害福祉サービス等を提供する事業所数が大幅に増加する中、利用者が個々のニーズに応じて良質なサービスを選択できるようにするとともに、事業者によるサービスの質の向上が重要な課題となっている。</a:t>
            </a:r>
            <a:endParaRPr lang="en-US" altLang="ja-JP" sz="2400" dirty="0"/>
          </a:p>
          <a:p>
            <a:pPr marL="252000" indent="-457200">
              <a:buNone/>
            </a:pPr>
            <a:endParaRPr lang="en-US" altLang="ja-JP" sz="2400" dirty="0"/>
          </a:p>
          <a:p>
            <a:pPr marL="252000" indent="-457200">
              <a:buNone/>
            </a:pPr>
            <a:r>
              <a:rPr lang="ja-JP" altLang="en-US" sz="2400" dirty="0"/>
              <a:t>○ このため、平成２８年５月に成立した障害者総合支援法及び児童福祉法の一部を改正する法律において①事業者に対して障害福祉サービスの内容等を都道府県知事（</a:t>
            </a:r>
            <a:r>
              <a:rPr lang="en-US" altLang="ja-JP" sz="2400" dirty="0"/>
              <a:t>※</a:t>
            </a:r>
            <a:r>
              <a:rPr lang="ja-JP" altLang="en-US" sz="2400" dirty="0"/>
              <a:t>）へ報告することを求めるとともに、②都道府県知事（</a:t>
            </a:r>
            <a:r>
              <a:rPr lang="en-US" altLang="ja-JP" sz="2400" dirty="0"/>
              <a:t>※</a:t>
            </a:r>
            <a:r>
              <a:rPr lang="ja-JP" altLang="en-US" sz="2400" dirty="0"/>
              <a:t>）が報告された内容を公表する仕組みを創設し、利用者による個々のニーズに応じた良質なサービスの選択に資すること等を目的とする。</a:t>
            </a:r>
            <a:endParaRPr lang="en-US" altLang="ja-JP" sz="2400" dirty="0"/>
          </a:p>
          <a:p>
            <a:pPr marL="252000" indent="-457200">
              <a:buNone/>
            </a:pPr>
            <a:r>
              <a:rPr lang="ja-JP" altLang="en-US" sz="2400" dirty="0"/>
              <a:t>　（平成３０年４月施行）</a:t>
            </a:r>
            <a:endParaRPr lang="en-US" altLang="ja-JP" sz="2400" dirty="0"/>
          </a:p>
          <a:p>
            <a:pPr marL="252000" indent="-457200">
              <a:buNone/>
            </a:pPr>
            <a:r>
              <a:rPr kumimoji="1" lang="ja-JP" altLang="en-US" sz="2400" dirty="0"/>
              <a:t>　　</a:t>
            </a:r>
            <a:r>
              <a:rPr kumimoji="1" lang="en-US" altLang="ja-JP" sz="2400" dirty="0"/>
              <a:t>※</a:t>
            </a:r>
            <a:r>
              <a:rPr kumimoji="1" lang="ja-JP" altLang="en-US" sz="2400" dirty="0"/>
              <a:t>鹿児島市の場合は市長。</a:t>
            </a:r>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38</a:t>
            </a:fld>
            <a:endParaRPr lang="ja-JP" altLang="en-US" sz="1800" dirty="0">
              <a:solidFill>
                <a:schemeClr val="tx1"/>
              </a:solidFill>
            </a:endParaRPr>
          </a:p>
        </p:txBody>
      </p:sp>
    </p:spTree>
    <p:extLst>
      <p:ext uri="{BB962C8B-B14F-4D97-AF65-F5344CB8AC3E}">
        <p14:creationId xmlns:p14="http://schemas.microsoft.com/office/powerpoint/2010/main" val="3421304789"/>
      </p:ext>
    </p:extLst>
  </p:cSld>
  <p:clrMapOvr>
    <a:masterClrMapping/>
  </p:clrMapOvr>
  <mc:AlternateContent xmlns:mc="http://schemas.openxmlformats.org/markup-compatibility/2006" xmlns:p14="http://schemas.microsoft.com/office/powerpoint/2010/main">
    <mc:Choice Requires="p14">
      <p:transition spd="slow" p14:dur="2000" advTm="47876"/>
    </mc:Choice>
    <mc:Fallback xmlns="">
      <p:transition spd="slow" advTm="47876"/>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3528" y="980728"/>
            <a:ext cx="8568952" cy="5688632"/>
          </a:xfrm>
        </p:spPr>
        <p:txBody>
          <a:bodyPr>
            <a:noAutofit/>
          </a:bodyPr>
          <a:lstStyle/>
          <a:p>
            <a:pPr marL="0" indent="0">
              <a:buNone/>
            </a:pPr>
            <a:r>
              <a:rPr lang="en-US" altLang="ja-JP" sz="2800" dirty="0"/>
              <a:t>【</a:t>
            </a:r>
            <a:r>
              <a:rPr lang="ja-JP" altLang="en-US" sz="2800" dirty="0"/>
              <a:t>公表の方法</a:t>
            </a:r>
            <a:r>
              <a:rPr lang="en-US" altLang="ja-JP" sz="2800" dirty="0"/>
              <a:t>】</a:t>
            </a:r>
          </a:p>
          <a:p>
            <a:pPr marL="252000" indent="-457200">
              <a:buNone/>
            </a:pPr>
            <a:r>
              <a:rPr lang="ja-JP" altLang="en-US" sz="2800" dirty="0"/>
              <a:t>　ＷＡＭ　ＮＥＴ（ワムネット：独立行政法人福祉医療機構の総合情報サイト）の「障害福祉サービス等情報公表システム」において公表。</a:t>
            </a:r>
            <a:endParaRPr lang="en-US" altLang="ja-JP" sz="2800" dirty="0"/>
          </a:p>
          <a:p>
            <a:pPr marL="252000" indent="-457200">
              <a:buNone/>
            </a:pPr>
            <a:r>
              <a:rPr lang="en-US" altLang="ja-JP" sz="2800" dirty="0"/>
              <a:t>【</a:t>
            </a:r>
            <a:r>
              <a:rPr lang="ja-JP" altLang="en-US" sz="2800" dirty="0"/>
              <a:t>報告の方法</a:t>
            </a:r>
            <a:r>
              <a:rPr lang="en-US" altLang="ja-JP" sz="2800" dirty="0"/>
              <a:t>】</a:t>
            </a:r>
          </a:p>
          <a:p>
            <a:pPr marL="252000" indent="-457200">
              <a:buNone/>
            </a:pPr>
            <a:r>
              <a:rPr lang="ja-JP" altLang="en-US" sz="2800" dirty="0"/>
              <a:t>　事業所が直接情報公表システムにログインし入力</a:t>
            </a:r>
            <a:endParaRPr lang="en-US" altLang="ja-JP" sz="2800" dirty="0"/>
          </a:p>
          <a:p>
            <a:pPr marL="252000" indent="-457200">
              <a:buNone/>
            </a:pPr>
            <a:r>
              <a:rPr lang="en-US" altLang="ja-JP" sz="2800" dirty="0"/>
              <a:t>【</a:t>
            </a:r>
            <a:r>
              <a:rPr lang="ja-JP" altLang="en-US" sz="2800" dirty="0"/>
              <a:t>報告時期</a:t>
            </a:r>
            <a:r>
              <a:rPr lang="en-US" altLang="ja-JP" sz="2800" dirty="0"/>
              <a:t>】</a:t>
            </a:r>
          </a:p>
          <a:p>
            <a:pPr marL="252000" indent="-457200">
              <a:buNone/>
            </a:pPr>
            <a:r>
              <a:rPr lang="ja-JP" altLang="en-US" sz="2800" dirty="0"/>
              <a:t>　毎年５月に情報公表の内容について更新すること。　　　　　（新規事業者は指定後１月以内に報告）</a:t>
            </a:r>
            <a:endParaRPr lang="en-US" altLang="ja-JP" sz="2800" dirty="0"/>
          </a:p>
          <a:p>
            <a:pPr marL="252000" indent="-457200">
              <a:buNone/>
            </a:pPr>
            <a:r>
              <a:rPr lang="ja-JP" altLang="en-US" sz="2800" dirty="0"/>
              <a:t>　</a:t>
            </a:r>
            <a:r>
              <a:rPr lang="en-US" altLang="ja-JP" sz="2400" u="sng" dirty="0">
                <a:solidFill>
                  <a:srgbClr val="FF0000"/>
                </a:solidFill>
              </a:rPr>
              <a:t>※</a:t>
            </a:r>
            <a:r>
              <a:rPr lang="ja-JP" altLang="en-US" sz="2400" b="1" u="sng" dirty="0">
                <a:solidFill>
                  <a:srgbClr val="FF0000"/>
                </a:solidFill>
              </a:rPr>
              <a:t>今年度の更新手続きをしていない事業所は、速やかに</a:t>
            </a:r>
            <a:endParaRPr lang="en-US" altLang="ja-JP" sz="2400" b="1" u="sng" dirty="0">
              <a:solidFill>
                <a:srgbClr val="FF0000"/>
              </a:solidFill>
            </a:endParaRPr>
          </a:p>
          <a:p>
            <a:pPr marL="252000" indent="-457200">
              <a:buNone/>
            </a:pPr>
            <a:r>
              <a:rPr lang="ja-JP" altLang="en-US" sz="2400" b="1" dirty="0">
                <a:solidFill>
                  <a:srgbClr val="FF0000"/>
                </a:solidFill>
              </a:rPr>
              <a:t>　</a:t>
            </a:r>
            <a:r>
              <a:rPr lang="ja-JP" altLang="en-US" sz="2400" b="1" u="sng" dirty="0">
                <a:solidFill>
                  <a:srgbClr val="FF0000"/>
                </a:solidFill>
              </a:rPr>
              <a:t>更新してください。未公表の事業所は減算が適用されます。</a:t>
            </a:r>
            <a:endParaRPr lang="en-US" altLang="ja-JP" sz="2400" b="1" u="sng" dirty="0">
              <a:solidFill>
                <a:srgbClr val="FF0000"/>
              </a:solidFill>
            </a:endParaRPr>
          </a:p>
          <a:p>
            <a:pPr marL="252000" indent="-457200">
              <a:buNone/>
            </a:pPr>
            <a:r>
              <a:rPr lang="ja-JP" altLang="en-US" sz="2400" b="1" u="sng" dirty="0">
                <a:solidFill>
                  <a:srgbClr val="FF0000"/>
                </a:solidFill>
              </a:rPr>
              <a:t>　なお、更新後の公表内容の変更は、随時、報告してください。</a:t>
            </a:r>
            <a:endParaRPr lang="en-US" altLang="ja-JP" sz="2400" b="1" u="sng" dirty="0">
              <a:solidFill>
                <a:srgbClr val="FF0000"/>
              </a:solidFill>
            </a:endParaRPr>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39</a:t>
            </a:fld>
            <a:endParaRPr lang="ja-JP" altLang="en-US" sz="1800" dirty="0">
              <a:solidFill>
                <a:schemeClr val="tx1"/>
              </a:solidFill>
            </a:endParaRPr>
          </a:p>
        </p:txBody>
      </p:sp>
      <p:sp>
        <p:nvSpPr>
          <p:cNvPr id="5" name="タイトル 1"/>
          <p:cNvSpPr txBox="1">
            <a:spLocks/>
          </p:cNvSpPr>
          <p:nvPr/>
        </p:nvSpPr>
        <p:spPr>
          <a:xfrm>
            <a:off x="468760" y="348662"/>
            <a:ext cx="8279704" cy="576000"/>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fontScale="90000" lnSpcReduction="20000"/>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l">
              <a:defRPr/>
            </a:pPr>
            <a:r>
              <a:rPr lang="en-US" altLang="ja-JP" sz="4000" dirty="0"/>
              <a:t>14</a:t>
            </a:r>
            <a:r>
              <a:rPr lang="ja-JP" altLang="en-US" sz="4000" dirty="0"/>
              <a:t>　情報公表制度について</a:t>
            </a:r>
            <a:endParaRPr kumimoji="1" lang="ja-JP" altLang="en-US" sz="4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538804217"/>
      </p:ext>
    </p:extLst>
  </p:cSld>
  <p:clrMapOvr>
    <a:masterClrMapping/>
  </p:clrMapOvr>
  <mc:AlternateContent xmlns:mc="http://schemas.openxmlformats.org/markup-compatibility/2006" xmlns:p14="http://schemas.microsoft.com/office/powerpoint/2010/main">
    <mc:Choice Requires="p14">
      <p:transition spd="slow" p14:dur="2000" advTm="70244"/>
    </mc:Choice>
    <mc:Fallback xmlns="">
      <p:transition spd="slow" advTm="7024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76000"/>
          </a:xfrm>
        </p:spPr>
        <p:style>
          <a:lnRef idx="1">
            <a:schemeClr val="accent1"/>
          </a:lnRef>
          <a:fillRef idx="3">
            <a:schemeClr val="accent1"/>
          </a:fillRef>
          <a:effectRef idx="2">
            <a:schemeClr val="accent1"/>
          </a:effectRef>
          <a:fontRef idx="minor">
            <a:schemeClr val="lt1"/>
          </a:fontRef>
        </p:style>
        <p:txBody>
          <a:bodyPr>
            <a:normAutofit fontScale="90000"/>
          </a:bodyPr>
          <a:lstStyle/>
          <a:p>
            <a:pPr algn="l"/>
            <a:r>
              <a:rPr kumimoji="1" lang="ja-JP" altLang="en-US" sz="4000" dirty="0"/>
              <a:t>２　</a:t>
            </a:r>
            <a:r>
              <a:rPr lang="ja-JP" altLang="en-US" sz="4000" dirty="0"/>
              <a:t>定員の遵守について</a:t>
            </a:r>
            <a:endParaRPr kumimoji="1" lang="ja-JP" altLang="en-US" sz="4000" dirty="0"/>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4</a:t>
            </a:fld>
            <a:endParaRPr lang="ja-JP" altLang="en-US" sz="1800" dirty="0">
              <a:solidFill>
                <a:schemeClr val="tx1"/>
              </a:solidFill>
            </a:endParaRPr>
          </a:p>
        </p:txBody>
      </p:sp>
      <p:sp>
        <p:nvSpPr>
          <p:cNvPr id="5" name="コンテンツ プレースホルダー 2"/>
          <p:cNvSpPr txBox="1">
            <a:spLocks/>
          </p:cNvSpPr>
          <p:nvPr/>
        </p:nvSpPr>
        <p:spPr>
          <a:xfrm>
            <a:off x="446856" y="980728"/>
            <a:ext cx="8229600" cy="1512168"/>
          </a:xfrm>
          <a:prstGeom prst="rect">
            <a:avLst/>
          </a:prstGeom>
          <a:ln w="22225">
            <a:solidFill>
              <a:schemeClr val="accent1"/>
            </a:solidFill>
          </a:ln>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dirty="0"/>
              <a:t>　利用定員を超えてサービスの提供を行ってはならない。ただし、災害、虐待その他のやむを得ない事情がある場合は、この限りでない。（者基準省令第６９条等、児基準第３９条等）</a:t>
            </a:r>
            <a:endParaRPr lang="en-US" altLang="ja-JP" dirty="0"/>
          </a:p>
        </p:txBody>
      </p:sp>
      <p:sp>
        <p:nvSpPr>
          <p:cNvPr id="7" name="コンテンツ プレースホルダー 2"/>
          <p:cNvSpPr txBox="1">
            <a:spLocks/>
          </p:cNvSpPr>
          <p:nvPr/>
        </p:nvSpPr>
        <p:spPr>
          <a:xfrm>
            <a:off x="446856" y="2683942"/>
            <a:ext cx="8229600" cy="3672408"/>
          </a:xfrm>
          <a:prstGeom prst="rect">
            <a:avLst/>
          </a:prstGeom>
          <a:ln w="22225">
            <a:solidFill>
              <a:schemeClr val="accent1"/>
            </a:solidFill>
          </a:ln>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dirty="0"/>
              <a:t>留意事項通知</a:t>
            </a:r>
            <a:endParaRPr lang="en-US" altLang="ja-JP" dirty="0"/>
          </a:p>
          <a:p>
            <a:pPr marL="0" indent="0">
              <a:buNone/>
            </a:pPr>
            <a:r>
              <a:rPr lang="ja-JP" altLang="en-US" dirty="0"/>
              <a:t>　定員超過利用について、原則、次の範囲の定員超過利用については、適正なサービスの提供が確保されることを前提に可能とする一方、これを超える定員超過利用については、（略）規定に基づき介護給付費等の減額を行うこととしているところであるが、これは、適正なサービスの提供を確保するための規定であり、指定障害児通所支援事業所等は、当該範囲を超える過剰な定員超過利用の未然防止を図るよう努めるものとする。</a:t>
            </a:r>
            <a:endParaRPr lang="en-US" altLang="ja-JP" dirty="0"/>
          </a:p>
          <a:p>
            <a:pPr marL="0" indent="0">
              <a:buNone/>
            </a:pPr>
            <a:r>
              <a:rPr lang="ja-JP" altLang="en-US" dirty="0"/>
              <a:t>　なお、指定</a:t>
            </a:r>
            <a:r>
              <a:rPr lang="zh-TW" altLang="en-US" dirty="0">
                <a:latin typeface="ＭＳ Ｐゴシック" panose="020B0600070205080204" pitchFamily="50" charset="-128"/>
                <a:ea typeface="ＭＳ Ｐゴシック" panose="020B0600070205080204" pitchFamily="50" charset="-128"/>
              </a:rPr>
              <a:t>障害児通所支援事業所</a:t>
            </a:r>
            <a:r>
              <a:rPr lang="ja-JP" altLang="en-US" dirty="0"/>
              <a:t>等については、減算の対象とはならない定員超過利用を行う場合であっても、利用者処遇等について十分配慮すること。</a:t>
            </a:r>
            <a:endParaRPr lang="ja-JP" altLang="ja-JP" dirty="0"/>
          </a:p>
        </p:txBody>
      </p:sp>
    </p:spTree>
    <p:extLst>
      <p:ext uri="{BB962C8B-B14F-4D97-AF65-F5344CB8AC3E}">
        <p14:creationId xmlns:p14="http://schemas.microsoft.com/office/powerpoint/2010/main" val="1539717085"/>
      </p:ext>
    </p:extLst>
  </p:cSld>
  <p:clrMapOvr>
    <a:masterClrMapping/>
  </p:clrMapOvr>
  <mc:AlternateContent xmlns:mc="http://schemas.openxmlformats.org/markup-compatibility/2006" xmlns:p14="http://schemas.microsoft.com/office/powerpoint/2010/main">
    <mc:Choice Requires="p14">
      <p:transition spd="slow" p14:dur="2000" advTm="54040"/>
    </mc:Choice>
    <mc:Fallback xmlns="">
      <p:transition spd="slow" advTm="54040"/>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76000"/>
          </a:xfrm>
        </p:spPr>
        <p:style>
          <a:lnRef idx="1">
            <a:schemeClr val="accent1"/>
          </a:lnRef>
          <a:fillRef idx="3">
            <a:schemeClr val="accent1"/>
          </a:fillRef>
          <a:effectRef idx="2">
            <a:schemeClr val="accent1"/>
          </a:effectRef>
          <a:fontRef idx="minor">
            <a:schemeClr val="lt1"/>
          </a:fontRef>
        </p:style>
        <p:txBody>
          <a:bodyPr>
            <a:normAutofit fontScale="90000"/>
          </a:bodyPr>
          <a:lstStyle/>
          <a:p>
            <a:pPr algn="l"/>
            <a:r>
              <a:rPr lang="en-US" altLang="ja-JP" sz="4000" dirty="0"/>
              <a:t>15</a:t>
            </a:r>
            <a:r>
              <a:rPr kumimoji="1" lang="ja-JP" altLang="en-US" sz="4000" dirty="0"/>
              <a:t>　</a:t>
            </a:r>
            <a:r>
              <a:rPr lang="ja-JP" altLang="en-US" sz="4000" dirty="0"/>
              <a:t>秘密保持について</a:t>
            </a:r>
            <a:endParaRPr kumimoji="1" lang="ja-JP" altLang="en-US" sz="4000" dirty="0"/>
          </a:p>
        </p:txBody>
      </p:sp>
      <p:sp>
        <p:nvSpPr>
          <p:cNvPr id="3" name="コンテンツ プレースホルダー 2"/>
          <p:cNvSpPr>
            <a:spLocks noGrp="1"/>
          </p:cNvSpPr>
          <p:nvPr>
            <p:ph idx="1"/>
          </p:nvPr>
        </p:nvSpPr>
        <p:spPr>
          <a:xfrm>
            <a:off x="457200" y="4005064"/>
            <a:ext cx="8229600" cy="2448272"/>
          </a:xfrm>
        </p:spPr>
        <p:txBody>
          <a:bodyPr>
            <a:normAutofit/>
          </a:bodyPr>
          <a:lstStyle/>
          <a:p>
            <a:r>
              <a:rPr lang="ja-JP" altLang="en-US" sz="2800" dirty="0"/>
              <a:t>従業者の秘密保持義務について、在職中及び退職後における秘密保持義務を職業規則又は雇用契約書、誓約書等に明記すること。</a:t>
            </a:r>
            <a:endParaRPr lang="en-US" altLang="ja-JP" sz="2800" dirty="0"/>
          </a:p>
          <a:p>
            <a:r>
              <a:rPr lang="ja-JP" altLang="en-US" sz="2800" dirty="0"/>
              <a:t>利用者及びその家族から個人情報の利用について同意を得ておくこと。</a:t>
            </a:r>
            <a:endParaRPr lang="en-US" altLang="ja-JP" sz="2800" dirty="0"/>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1244B0-13D8-45E2-A34F-94B284C31408}" type="slidenum">
              <a:rPr kumimoji="1" lang="ja-JP" altLang="en-US" sz="1800" b="0" i="0" u="none" strike="noStrike" kern="1200" cap="none" spc="0" normalizeH="0" baseline="0" noProof="0" smtClean="0">
                <a:ln>
                  <a:noFill/>
                </a:ln>
                <a:solidFill>
                  <a:schemeClr val="tx1"/>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1" lang="ja-JP" altLang="en-US" sz="1200" b="0" i="0" u="none" strike="noStrike" kern="1200" cap="none" spc="0" normalizeH="0" baseline="0" noProof="0" dirty="0">
              <a:ln>
                <a:noFill/>
              </a:ln>
              <a:solidFill>
                <a:schemeClr val="tx1"/>
              </a:solidFill>
              <a:effectLst/>
              <a:uLnTx/>
              <a:uFillTx/>
              <a:latin typeface="Calibri"/>
              <a:ea typeface="ＭＳ Ｐゴシック" panose="020B0600070205080204" pitchFamily="50" charset="-128"/>
              <a:cs typeface="+mn-cs"/>
            </a:endParaRPr>
          </a:p>
        </p:txBody>
      </p:sp>
      <p:sp>
        <p:nvSpPr>
          <p:cNvPr id="5" name="コンテンツ プレースホルダー 2"/>
          <p:cNvSpPr txBox="1">
            <a:spLocks/>
          </p:cNvSpPr>
          <p:nvPr/>
        </p:nvSpPr>
        <p:spPr>
          <a:xfrm>
            <a:off x="446856" y="1124744"/>
            <a:ext cx="8229600" cy="2736304"/>
          </a:xfrm>
          <a:prstGeom prst="rect">
            <a:avLst/>
          </a:prstGeom>
          <a:ln w="22225">
            <a:solidFill>
              <a:schemeClr val="accent1"/>
            </a:solidFill>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3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・正当な理由がなく、その業務上知り得た利用者又はその家族の秘密を漏らすことがないよう、必要な措置を講じなければならない。</a:t>
            </a:r>
            <a:endParaRPr kumimoji="1" lang="en-US" altLang="ja-JP" sz="3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3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・他の事業所へ利用者等の情報を提供する際は、あらかじめ文書により利用者等の同意を得ておかなければならない。</a:t>
            </a:r>
            <a:endParaRPr kumimoji="1" lang="ja-JP" altLang="ja-JP" sz="3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298737361"/>
      </p:ext>
    </p:extLst>
  </p:cSld>
  <p:clrMapOvr>
    <a:masterClrMapping/>
  </p:clrMapOvr>
  <mc:AlternateContent xmlns:mc="http://schemas.openxmlformats.org/markup-compatibility/2006" xmlns:p14="http://schemas.microsoft.com/office/powerpoint/2010/main">
    <mc:Choice Requires="p14">
      <p:transition spd="slow" p14:dur="2000" advTm="48673"/>
    </mc:Choice>
    <mc:Fallback xmlns="">
      <p:transition spd="slow" advTm="48673"/>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41</a:t>
            </a:fld>
            <a:endParaRPr lang="ja-JP" altLang="en-US" dirty="0">
              <a:solidFill>
                <a:schemeClr val="tx1"/>
              </a:solidFill>
            </a:endParaRPr>
          </a:p>
        </p:txBody>
      </p:sp>
      <p:sp>
        <p:nvSpPr>
          <p:cNvPr id="5" name="タイトル 1"/>
          <p:cNvSpPr>
            <a:spLocks noGrp="1"/>
          </p:cNvSpPr>
          <p:nvPr>
            <p:ph type="title"/>
          </p:nvPr>
        </p:nvSpPr>
        <p:spPr>
          <a:xfrm>
            <a:off x="457200" y="274638"/>
            <a:ext cx="8229600" cy="576000"/>
          </a:xfrm>
        </p:spPr>
        <p:style>
          <a:lnRef idx="1">
            <a:schemeClr val="accent1"/>
          </a:lnRef>
          <a:fillRef idx="3">
            <a:schemeClr val="accent1"/>
          </a:fillRef>
          <a:effectRef idx="2">
            <a:schemeClr val="accent1"/>
          </a:effectRef>
          <a:fontRef idx="minor">
            <a:schemeClr val="lt1"/>
          </a:fontRef>
        </p:style>
        <p:txBody>
          <a:bodyPr>
            <a:noAutofit/>
          </a:bodyPr>
          <a:lstStyle/>
          <a:p>
            <a:pPr algn="l"/>
            <a:r>
              <a:rPr lang="en-US" altLang="ja-JP" sz="3200" dirty="0"/>
              <a:t>16</a:t>
            </a:r>
            <a:r>
              <a:rPr lang="ja-JP" altLang="en-US" sz="3200" dirty="0"/>
              <a:t>　業務管理体制の届出について</a:t>
            </a:r>
            <a:endParaRPr kumimoji="1" lang="ja-JP" altLang="en-US" sz="3200" dirty="0"/>
          </a:p>
        </p:txBody>
      </p:sp>
      <p:graphicFrame>
        <p:nvGraphicFramePr>
          <p:cNvPr id="8" name="表 7"/>
          <p:cNvGraphicFramePr>
            <a:graphicFrameLocks noGrp="1"/>
          </p:cNvGraphicFramePr>
          <p:nvPr/>
        </p:nvGraphicFramePr>
        <p:xfrm>
          <a:off x="662880" y="3044552"/>
          <a:ext cx="7941568" cy="1752600"/>
        </p:xfrm>
        <a:graphic>
          <a:graphicData uri="http://schemas.openxmlformats.org/drawingml/2006/table">
            <a:tbl>
              <a:tblPr firstRow="1" bandRow="1">
                <a:tableStyleId>{5C22544A-7EE6-4342-B048-85BDC9FD1C3A}</a:tableStyleId>
              </a:tblPr>
              <a:tblGrid>
                <a:gridCol w="576064">
                  <a:extLst>
                    <a:ext uri="{9D8B030D-6E8A-4147-A177-3AD203B41FA5}">
                      <a16:colId xmlns:a16="http://schemas.microsoft.com/office/drawing/2014/main" val="591418647"/>
                    </a:ext>
                  </a:extLst>
                </a:gridCol>
                <a:gridCol w="5904656">
                  <a:extLst>
                    <a:ext uri="{9D8B030D-6E8A-4147-A177-3AD203B41FA5}">
                      <a16:colId xmlns:a16="http://schemas.microsoft.com/office/drawing/2014/main" val="832329143"/>
                    </a:ext>
                  </a:extLst>
                </a:gridCol>
                <a:gridCol w="1460848">
                  <a:extLst>
                    <a:ext uri="{9D8B030D-6E8A-4147-A177-3AD203B41FA5}">
                      <a16:colId xmlns:a16="http://schemas.microsoft.com/office/drawing/2014/main" val="3992071888"/>
                    </a:ext>
                  </a:extLst>
                </a:gridCol>
              </a:tblGrid>
              <a:tr h="370840">
                <a:tc>
                  <a:txBody>
                    <a:bodyPr/>
                    <a:lstStyle/>
                    <a:p>
                      <a:endParaRPr kumimoji="1" lang="ja-JP" altLang="en-US" dirty="0"/>
                    </a:p>
                  </a:txBody>
                  <a:tcPr/>
                </a:tc>
                <a:tc>
                  <a:txBody>
                    <a:bodyPr/>
                    <a:lstStyle/>
                    <a:p>
                      <a:pPr algn="ctr"/>
                      <a:r>
                        <a:rPr kumimoji="1" lang="ja-JP" altLang="en-US" dirty="0"/>
                        <a:t>事業所等の所在地</a:t>
                      </a:r>
                    </a:p>
                  </a:txBody>
                  <a:tcPr/>
                </a:tc>
                <a:tc>
                  <a:txBody>
                    <a:bodyPr/>
                    <a:lstStyle/>
                    <a:p>
                      <a:pPr algn="ctr"/>
                      <a:r>
                        <a:rPr kumimoji="1" lang="ja-JP" altLang="en-US" dirty="0"/>
                        <a:t>届出先</a:t>
                      </a:r>
                    </a:p>
                  </a:txBody>
                  <a:tcPr/>
                </a:tc>
                <a:extLst>
                  <a:ext uri="{0D108BD9-81ED-4DB2-BD59-A6C34878D82A}">
                    <a16:rowId xmlns:a16="http://schemas.microsoft.com/office/drawing/2014/main" val="545063145"/>
                  </a:ext>
                </a:extLst>
              </a:tr>
              <a:tr h="370840">
                <a:tc>
                  <a:txBody>
                    <a:bodyPr/>
                    <a:lstStyle/>
                    <a:p>
                      <a:r>
                        <a:rPr kumimoji="1" lang="ja-JP" altLang="en-US" dirty="0"/>
                        <a:t>（１）</a:t>
                      </a:r>
                    </a:p>
                  </a:txBody>
                  <a:tcPr/>
                </a:tc>
                <a:tc>
                  <a:txBody>
                    <a:bodyPr/>
                    <a:lstStyle/>
                    <a:p>
                      <a:r>
                        <a:rPr kumimoji="1" lang="ja-JP" altLang="en-US" dirty="0"/>
                        <a:t>すべての事業所等が、鹿児島市内に所在する場合</a:t>
                      </a:r>
                    </a:p>
                  </a:txBody>
                  <a:tcPr/>
                </a:tc>
                <a:tc>
                  <a:txBody>
                    <a:bodyPr/>
                    <a:lstStyle/>
                    <a:p>
                      <a:pPr algn="ctr"/>
                      <a:r>
                        <a:rPr kumimoji="1" lang="ja-JP" altLang="en-US" dirty="0"/>
                        <a:t>鹿児島市</a:t>
                      </a:r>
                    </a:p>
                  </a:txBody>
                  <a:tcPr/>
                </a:tc>
                <a:extLst>
                  <a:ext uri="{0D108BD9-81ED-4DB2-BD59-A6C34878D82A}">
                    <a16:rowId xmlns:a16="http://schemas.microsoft.com/office/drawing/2014/main" val="384673332"/>
                  </a:ext>
                </a:extLst>
              </a:tr>
              <a:tr h="370840">
                <a:tc>
                  <a:txBody>
                    <a:bodyPr/>
                    <a:lstStyle/>
                    <a:p>
                      <a:r>
                        <a:rPr kumimoji="1" lang="ja-JP" altLang="en-US" dirty="0"/>
                        <a:t>（２）</a:t>
                      </a:r>
                    </a:p>
                  </a:txBody>
                  <a:tcPr/>
                </a:tc>
                <a:tc>
                  <a:txBody>
                    <a:bodyPr/>
                    <a:lstStyle/>
                    <a:p>
                      <a:r>
                        <a:rPr kumimoji="1" lang="ja-JP" altLang="en-US" dirty="0"/>
                        <a:t>すべての事業所等が、鹿児島県内に所在する場合（上記（１）を除く）</a:t>
                      </a:r>
                    </a:p>
                  </a:txBody>
                  <a:tcPr/>
                </a:tc>
                <a:tc>
                  <a:txBody>
                    <a:bodyPr/>
                    <a:lstStyle/>
                    <a:p>
                      <a:pPr algn="ctr"/>
                      <a:r>
                        <a:rPr kumimoji="1" lang="ja-JP" altLang="en-US" dirty="0"/>
                        <a:t>鹿児島県</a:t>
                      </a:r>
                    </a:p>
                  </a:txBody>
                  <a:tcPr/>
                </a:tc>
                <a:extLst>
                  <a:ext uri="{0D108BD9-81ED-4DB2-BD59-A6C34878D82A}">
                    <a16:rowId xmlns:a16="http://schemas.microsoft.com/office/drawing/2014/main" val="1876314541"/>
                  </a:ext>
                </a:extLst>
              </a:tr>
              <a:tr h="370840">
                <a:tc>
                  <a:txBody>
                    <a:bodyPr/>
                    <a:lstStyle/>
                    <a:p>
                      <a:r>
                        <a:rPr kumimoji="1" lang="ja-JP" altLang="en-US" dirty="0"/>
                        <a:t>（３）</a:t>
                      </a:r>
                    </a:p>
                  </a:txBody>
                  <a:tcPr/>
                </a:tc>
                <a:tc>
                  <a:txBody>
                    <a:bodyPr/>
                    <a:lstStyle/>
                    <a:p>
                      <a:r>
                        <a:rPr kumimoji="1" lang="ja-JP" altLang="en-US" dirty="0"/>
                        <a:t>すべての事業所等が、複数の都道府県に所在する場合</a:t>
                      </a:r>
                    </a:p>
                  </a:txBody>
                  <a:tcPr/>
                </a:tc>
                <a:tc>
                  <a:txBody>
                    <a:bodyPr/>
                    <a:lstStyle/>
                    <a:p>
                      <a:pPr algn="ctr"/>
                      <a:r>
                        <a:rPr kumimoji="1" lang="ja-JP" altLang="en-US" dirty="0"/>
                        <a:t>厚生労働省</a:t>
                      </a:r>
                    </a:p>
                  </a:txBody>
                  <a:tcPr/>
                </a:tc>
                <a:extLst>
                  <a:ext uri="{0D108BD9-81ED-4DB2-BD59-A6C34878D82A}">
                    <a16:rowId xmlns:a16="http://schemas.microsoft.com/office/drawing/2014/main" val="1583085373"/>
                  </a:ext>
                </a:extLst>
              </a:tr>
            </a:tbl>
          </a:graphicData>
        </a:graphic>
      </p:graphicFrame>
      <p:graphicFrame>
        <p:nvGraphicFramePr>
          <p:cNvPr id="9" name="表 8"/>
          <p:cNvGraphicFramePr>
            <a:graphicFrameLocks noGrp="1"/>
          </p:cNvGraphicFramePr>
          <p:nvPr/>
        </p:nvGraphicFramePr>
        <p:xfrm>
          <a:off x="673224" y="5258008"/>
          <a:ext cx="7571184" cy="1483360"/>
        </p:xfrm>
        <a:graphic>
          <a:graphicData uri="http://schemas.openxmlformats.org/drawingml/2006/table">
            <a:tbl>
              <a:tblPr firstRow="1" bandRow="1">
                <a:tableStyleId>{5C22544A-7EE6-4342-B048-85BDC9FD1C3A}</a:tableStyleId>
              </a:tblPr>
              <a:tblGrid>
                <a:gridCol w="2138001">
                  <a:extLst>
                    <a:ext uri="{9D8B030D-6E8A-4147-A177-3AD203B41FA5}">
                      <a16:colId xmlns:a16="http://schemas.microsoft.com/office/drawing/2014/main" val="62897170"/>
                    </a:ext>
                  </a:extLst>
                </a:gridCol>
                <a:gridCol w="5433183">
                  <a:extLst>
                    <a:ext uri="{9D8B030D-6E8A-4147-A177-3AD203B41FA5}">
                      <a16:colId xmlns:a16="http://schemas.microsoft.com/office/drawing/2014/main" val="1607898117"/>
                    </a:ext>
                  </a:extLst>
                </a:gridCol>
              </a:tblGrid>
              <a:tr h="370840">
                <a:tc>
                  <a:txBody>
                    <a:bodyPr/>
                    <a:lstStyle/>
                    <a:p>
                      <a:pPr algn="ctr"/>
                      <a:r>
                        <a:rPr kumimoji="1" lang="ja-JP" altLang="en-US" dirty="0"/>
                        <a:t>事業所数　</a:t>
                      </a:r>
                      <a:r>
                        <a:rPr kumimoji="1" lang="en-US" altLang="ja-JP" dirty="0"/>
                        <a:t>※</a:t>
                      </a:r>
                      <a:r>
                        <a:rPr kumimoji="1" lang="ja-JP" altLang="en-US" dirty="0"/>
                        <a:t>１</a:t>
                      </a:r>
                    </a:p>
                  </a:txBody>
                  <a:tcPr/>
                </a:tc>
                <a:tc>
                  <a:txBody>
                    <a:bodyPr/>
                    <a:lstStyle/>
                    <a:p>
                      <a:pPr algn="ctr"/>
                      <a:r>
                        <a:rPr kumimoji="1" lang="ja-JP" altLang="en-US" dirty="0"/>
                        <a:t>届出事項</a:t>
                      </a:r>
                    </a:p>
                  </a:txBody>
                  <a:tcPr/>
                </a:tc>
                <a:extLst>
                  <a:ext uri="{0D108BD9-81ED-4DB2-BD59-A6C34878D82A}">
                    <a16:rowId xmlns:a16="http://schemas.microsoft.com/office/drawing/2014/main" val="1474331507"/>
                  </a:ext>
                </a:extLst>
              </a:tr>
              <a:tr h="370840">
                <a:tc>
                  <a:txBody>
                    <a:bodyPr/>
                    <a:lstStyle/>
                    <a:p>
                      <a:r>
                        <a:rPr kumimoji="1" lang="ja-JP" altLang="en-US" dirty="0"/>
                        <a:t>１以上２０未満</a:t>
                      </a:r>
                    </a:p>
                  </a:txBody>
                  <a:tcPr/>
                </a:tc>
                <a:tc>
                  <a:txBody>
                    <a:bodyPr/>
                    <a:lstStyle/>
                    <a:p>
                      <a:r>
                        <a:rPr kumimoji="1" lang="ja-JP" altLang="en-US" dirty="0"/>
                        <a:t>①法令順守責任者の専任</a:t>
                      </a:r>
                      <a:endParaRPr kumimoji="1" lang="en-US" altLang="ja-JP" dirty="0"/>
                    </a:p>
                  </a:txBody>
                  <a:tcPr/>
                </a:tc>
                <a:extLst>
                  <a:ext uri="{0D108BD9-81ED-4DB2-BD59-A6C34878D82A}">
                    <a16:rowId xmlns:a16="http://schemas.microsoft.com/office/drawing/2014/main" val="121618244"/>
                  </a:ext>
                </a:extLst>
              </a:tr>
              <a:tr h="370840">
                <a:tc>
                  <a:txBody>
                    <a:bodyPr/>
                    <a:lstStyle/>
                    <a:p>
                      <a:r>
                        <a:rPr kumimoji="1" lang="ja-JP" altLang="en-US" dirty="0"/>
                        <a:t>２０以上１００未満</a:t>
                      </a:r>
                    </a:p>
                  </a:txBody>
                  <a:tcPr/>
                </a:tc>
                <a:tc>
                  <a:txBody>
                    <a:bodyPr/>
                    <a:lstStyle/>
                    <a:p>
                      <a:r>
                        <a:rPr kumimoji="1" lang="ja-JP" altLang="en-US" dirty="0"/>
                        <a:t>①及び②法令遵守規程の概要</a:t>
                      </a:r>
                    </a:p>
                  </a:txBody>
                  <a:tcPr/>
                </a:tc>
                <a:extLst>
                  <a:ext uri="{0D108BD9-81ED-4DB2-BD59-A6C34878D82A}">
                    <a16:rowId xmlns:a16="http://schemas.microsoft.com/office/drawing/2014/main" val="949465103"/>
                  </a:ext>
                </a:extLst>
              </a:tr>
              <a:tr h="370840">
                <a:tc>
                  <a:txBody>
                    <a:bodyPr/>
                    <a:lstStyle/>
                    <a:p>
                      <a:r>
                        <a:rPr kumimoji="1" lang="ja-JP" altLang="en-US" dirty="0"/>
                        <a:t>１００以上</a:t>
                      </a:r>
                    </a:p>
                  </a:txBody>
                  <a:tcPr/>
                </a:tc>
                <a:tc>
                  <a:txBody>
                    <a:bodyPr/>
                    <a:lstStyle/>
                    <a:p>
                      <a:r>
                        <a:rPr kumimoji="1" lang="ja-JP" altLang="en-US" dirty="0"/>
                        <a:t>①、②及び③業務執行の状況の監査の方法の概要</a:t>
                      </a:r>
                    </a:p>
                  </a:txBody>
                  <a:tcPr/>
                </a:tc>
                <a:extLst>
                  <a:ext uri="{0D108BD9-81ED-4DB2-BD59-A6C34878D82A}">
                    <a16:rowId xmlns:a16="http://schemas.microsoft.com/office/drawing/2014/main" val="4065841596"/>
                  </a:ext>
                </a:extLst>
              </a:tr>
            </a:tbl>
          </a:graphicData>
        </a:graphic>
      </p:graphicFrame>
      <p:sp>
        <p:nvSpPr>
          <p:cNvPr id="10" name="コンテンツ プレースホルダー 2"/>
          <p:cNvSpPr>
            <a:spLocks noGrp="1"/>
          </p:cNvSpPr>
          <p:nvPr>
            <p:ph idx="1"/>
          </p:nvPr>
        </p:nvSpPr>
        <p:spPr>
          <a:xfrm>
            <a:off x="467544" y="908719"/>
            <a:ext cx="8424456" cy="5812756"/>
          </a:xfrm>
        </p:spPr>
        <p:txBody>
          <a:bodyPr>
            <a:noAutofit/>
          </a:bodyPr>
          <a:lstStyle/>
          <a:p>
            <a:pPr marL="0" indent="0">
              <a:buNone/>
            </a:pPr>
            <a:r>
              <a:rPr lang="en-US" altLang="ja-JP" sz="2000" b="1" dirty="0">
                <a:latin typeface="ＭＳ Ｐゴシック 本文"/>
              </a:rPr>
              <a:t>【</a:t>
            </a:r>
            <a:r>
              <a:rPr lang="ja-JP" altLang="en-US" sz="2000" b="1" dirty="0">
                <a:latin typeface="ＭＳ Ｐゴシック 本文"/>
              </a:rPr>
              <a:t>趣旨</a:t>
            </a:r>
            <a:r>
              <a:rPr lang="en-US" altLang="ja-JP" sz="2000" b="1" dirty="0">
                <a:latin typeface="ＭＳ Ｐゴシック 本文"/>
              </a:rPr>
              <a:t>】</a:t>
            </a:r>
          </a:p>
          <a:p>
            <a:pPr marL="0" indent="0">
              <a:buNone/>
            </a:pPr>
            <a:r>
              <a:rPr lang="ja-JP" altLang="en-US" sz="2000" dirty="0">
                <a:latin typeface="ＭＳ Ｐゴシック 本文"/>
              </a:rPr>
              <a:t>　事業者等は、事業の適正な運営を確保するため、法令順守等の業務管理体制を整備し、関係行政機関に届け出ることになっている。</a:t>
            </a:r>
            <a:endParaRPr lang="en-US" altLang="ja-JP" sz="2000" dirty="0">
              <a:latin typeface="ＭＳ Ｐゴシック 本文"/>
            </a:endParaRPr>
          </a:p>
          <a:p>
            <a:pPr marL="0" indent="0">
              <a:buNone/>
            </a:pPr>
            <a:r>
              <a:rPr lang="en-US" altLang="ja-JP" sz="2000" dirty="0">
                <a:latin typeface="ＭＳ Ｐゴシック 本文"/>
              </a:rPr>
              <a:t>  </a:t>
            </a:r>
            <a:r>
              <a:rPr lang="ja-JP" altLang="en-US" sz="2000" dirty="0">
                <a:latin typeface="ＭＳ Ｐゴシック 本文"/>
              </a:rPr>
              <a:t>まだ提出していない法人、または届出内容に変更のあった法人はすみやかに届出を行ってください。（詳しくは市ホームページを参照）</a:t>
            </a:r>
            <a:endParaRPr lang="en-US" altLang="ja-JP" sz="2000" dirty="0">
              <a:latin typeface="ＭＳ Ｐゴシック 本文"/>
            </a:endParaRPr>
          </a:p>
          <a:p>
            <a:pPr marL="0" indent="0">
              <a:buNone/>
            </a:pPr>
            <a:r>
              <a:rPr lang="en-US" altLang="ja-JP" sz="2000" b="1" dirty="0">
                <a:latin typeface="ＭＳ Ｐゴシック 本文"/>
              </a:rPr>
              <a:t>【</a:t>
            </a:r>
            <a:r>
              <a:rPr lang="ja-JP" altLang="en-US" sz="2000" b="1" dirty="0">
                <a:latin typeface="ＭＳ Ｐゴシック 本文"/>
              </a:rPr>
              <a:t>届出先</a:t>
            </a:r>
            <a:r>
              <a:rPr lang="en-US" altLang="ja-JP" sz="2000" b="1" dirty="0">
                <a:latin typeface="ＭＳ Ｐゴシック 本文"/>
              </a:rPr>
              <a:t>】</a:t>
            </a:r>
          </a:p>
          <a:p>
            <a:pPr marL="0" indent="0">
              <a:buNone/>
            </a:pPr>
            <a:endParaRPr lang="en-US" altLang="ja-JP" sz="2000" dirty="0">
              <a:latin typeface="ＭＳ Ｐゴシック 本文"/>
            </a:endParaRPr>
          </a:p>
          <a:p>
            <a:pPr marL="0" indent="0">
              <a:buNone/>
            </a:pPr>
            <a:endParaRPr lang="en-US" altLang="ja-JP" sz="2000" dirty="0">
              <a:latin typeface="ＭＳ Ｐゴシック 本文"/>
            </a:endParaRPr>
          </a:p>
          <a:p>
            <a:pPr marL="0" indent="0">
              <a:buNone/>
            </a:pPr>
            <a:endParaRPr lang="en-US" altLang="ja-JP" sz="2000" dirty="0">
              <a:latin typeface="ＭＳ Ｐゴシック 本文"/>
            </a:endParaRPr>
          </a:p>
          <a:p>
            <a:pPr marL="0" indent="0">
              <a:buNone/>
            </a:pPr>
            <a:endParaRPr lang="en-US" altLang="ja-JP" sz="2000" dirty="0">
              <a:latin typeface="ＭＳ Ｐゴシック 本文"/>
            </a:endParaRPr>
          </a:p>
          <a:p>
            <a:pPr marL="0" indent="0">
              <a:buNone/>
            </a:pPr>
            <a:endParaRPr lang="en-US" altLang="ja-JP" sz="2000" dirty="0">
              <a:latin typeface="ＭＳ Ｐゴシック 本文"/>
            </a:endParaRPr>
          </a:p>
          <a:p>
            <a:pPr marL="0" indent="0">
              <a:buNone/>
            </a:pPr>
            <a:r>
              <a:rPr lang="en-US" altLang="ja-JP" sz="2000" b="1" dirty="0">
                <a:latin typeface="ＭＳ Ｐゴシック 本文"/>
              </a:rPr>
              <a:t>【</a:t>
            </a:r>
            <a:r>
              <a:rPr lang="ja-JP" altLang="en-US" sz="2000" b="1" dirty="0">
                <a:latin typeface="ＭＳ Ｐゴシック 本文"/>
              </a:rPr>
              <a:t>整備する業務管理体制の内容</a:t>
            </a:r>
            <a:r>
              <a:rPr lang="en-US" altLang="ja-JP" sz="1600" b="1" dirty="0">
                <a:latin typeface="ＭＳ Ｐゴシック 本文"/>
              </a:rPr>
              <a:t>】 </a:t>
            </a:r>
            <a:r>
              <a:rPr lang="ja-JP" altLang="en-US" sz="1600" dirty="0">
                <a:latin typeface="ＭＳ Ｐゴシック 本文"/>
              </a:rPr>
              <a:t>　</a:t>
            </a:r>
            <a:r>
              <a:rPr lang="en-US" altLang="ja-JP" sz="1600" b="1" u="sng" dirty="0">
                <a:latin typeface="ＭＳ Ｐゴシック 本文"/>
              </a:rPr>
              <a:t>※</a:t>
            </a:r>
            <a:r>
              <a:rPr lang="ja-JP" altLang="en-US" sz="1600" b="1" u="sng" dirty="0">
                <a:latin typeface="ＭＳ Ｐゴシック 本文"/>
              </a:rPr>
              <a:t>１ 事業所の数はサービス種類ごとに数える。</a:t>
            </a:r>
            <a:endParaRPr lang="en-US" altLang="ja-JP" sz="2400" b="1" u="sng" dirty="0">
              <a:latin typeface="ＭＳ Ｐゴシック 本文"/>
            </a:endParaRPr>
          </a:p>
          <a:p>
            <a:pPr marL="0" indent="0">
              <a:buNone/>
            </a:pPr>
            <a:endParaRPr lang="en-US" altLang="ja-JP" sz="2400" dirty="0">
              <a:latin typeface="ＭＳ Ｐゴシック 本文"/>
            </a:endParaRPr>
          </a:p>
          <a:p>
            <a:pPr marL="0" indent="0">
              <a:buNone/>
            </a:pPr>
            <a:endParaRPr lang="en-US" altLang="ja-JP" sz="2400" dirty="0">
              <a:latin typeface="ＭＳ Ｐゴシック 本文"/>
            </a:endParaRPr>
          </a:p>
          <a:p>
            <a:pPr marL="0" indent="0">
              <a:buNone/>
            </a:pPr>
            <a:endParaRPr lang="en-US" altLang="ja-JP" sz="2000" b="1" dirty="0">
              <a:solidFill>
                <a:srgbClr val="FF0000"/>
              </a:solidFill>
              <a:latin typeface="ＭＳ Ｐゴシック 本文"/>
            </a:endParaRPr>
          </a:p>
          <a:p>
            <a:pPr marL="0" indent="0">
              <a:buNone/>
            </a:pPr>
            <a:endParaRPr lang="en-US" altLang="ja-JP" sz="2000" b="1" dirty="0">
              <a:solidFill>
                <a:srgbClr val="FF0000"/>
              </a:solidFill>
              <a:latin typeface="ＭＳ Ｐゴシック 本文"/>
            </a:endParaRPr>
          </a:p>
          <a:p>
            <a:pPr marL="0" indent="0">
              <a:buNone/>
            </a:pPr>
            <a:endParaRPr lang="en-US" altLang="ja-JP" sz="2000" b="1" dirty="0">
              <a:solidFill>
                <a:srgbClr val="FF0000"/>
              </a:solidFill>
              <a:latin typeface="ＭＳ Ｐゴシック 本文"/>
            </a:endParaRPr>
          </a:p>
          <a:p>
            <a:pPr marL="0" indent="0">
              <a:buNone/>
            </a:pPr>
            <a:endParaRPr lang="en-US" altLang="ja-JP" sz="2000" b="1" dirty="0">
              <a:solidFill>
                <a:srgbClr val="FF0000"/>
              </a:solidFill>
              <a:latin typeface="ＭＳ Ｐゴシック 本文"/>
            </a:endParaRPr>
          </a:p>
          <a:p>
            <a:pPr marL="0" indent="0">
              <a:buNone/>
            </a:pPr>
            <a:endParaRPr lang="en-US" altLang="ja-JP" sz="2000" b="1" dirty="0">
              <a:solidFill>
                <a:srgbClr val="FF0000"/>
              </a:solidFill>
              <a:latin typeface="ＭＳ Ｐゴシック 本文"/>
            </a:endParaRPr>
          </a:p>
          <a:p>
            <a:pPr marL="0" indent="0">
              <a:buNone/>
            </a:pPr>
            <a:endParaRPr lang="en-US" altLang="ja-JP" sz="2000" b="1" dirty="0">
              <a:solidFill>
                <a:srgbClr val="FF0000"/>
              </a:solidFill>
              <a:latin typeface="ＭＳ Ｐゴシック 本文"/>
            </a:endParaRPr>
          </a:p>
          <a:p>
            <a:pPr marL="0" indent="0">
              <a:buNone/>
            </a:pPr>
            <a:r>
              <a:rPr lang="en-US" altLang="ja-JP" sz="2400" dirty="0"/>
              <a:t> </a:t>
            </a:r>
          </a:p>
        </p:txBody>
      </p:sp>
    </p:spTree>
    <p:extLst>
      <p:ext uri="{BB962C8B-B14F-4D97-AF65-F5344CB8AC3E}">
        <p14:creationId xmlns:p14="http://schemas.microsoft.com/office/powerpoint/2010/main" val="1669961091"/>
      </p:ext>
    </p:extLst>
  </p:cSld>
  <p:clrMapOvr>
    <a:masterClrMapping/>
  </p:clrMapOvr>
  <mc:AlternateContent xmlns:mc="http://schemas.openxmlformats.org/markup-compatibility/2006" xmlns:p14="http://schemas.microsoft.com/office/powerpoint/2010/main">
    <mc:Choice Requires="p14">
      <p:transition spd="slow" p14:dur="2000" advTm="34914"/>
    </mc:Choice>
    <mc:Fallback xmlns="">
      <p:transition spd="slow" advTm="34914"/>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1244B0-13D8-45E2-A34F-94B284C31408}"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1" lang="ja-JP" altLang="en-US" sz="12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5" name="タイトル 1"/>
          <p:cNvSpPr txBox="1">
            <a:spLocks/>
          </p:cNvSpPr>
          <p:nvPr/>
        </p:nvSpPr>
        <p:spPr>
          <a:xfrm>
            <a:off x="457200" y="274638"/>
            <a:ext cx="8229600" cy="576000"/>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3200" dirty="0">
                <a:solidFill>
                  <a:prstClr val="white"/>
                </a:solidFill>
                <a:latin typeface="Calibri"/>
                <a:ea typeface="ＭＳ Ｐゴシック" panose="020B0600070205080204" pitchFamily="50" charset="-128"/>
              </a:rPr>
              <a:t>17</a:t>
            </a:r>
            <a:r>
              <a:rPr kumimoji="1" lang="ja-JP" altLang="en-US" sz="3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　事故報告書の提出について</a:t>
            </a:r>
          </a:p>
        </p:txBody>
      </p:sp>
      <p:sp>
        <p:nvSpPr>
          <p:cNvPr id="6" name="コンテンツ プレースホルダー 2"/>
          <p:cNvSpPr txBox="1">
            <a:spLocks/>
          </p:cNvSpPr>
          <p:nvPr/>
        </p:nvSpPr>
        <p:spPr>
          <a:xfrm>
            <a:off x="457200" y="980728"/>
            <a:ext cx="8363272" cy="5740747"/>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en-US" altLang="ja-JP" sz="2000" b="1"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a:t>
            </a:r>
            <a:r>
              <a:rPr kumimoji="1" lang="ja-JP" altLang="en-US" sz="2000" b="1"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趣旨</a:t>
            </a:r>
            <a:r>
              <a:rPr kumimoji="1" lang="en-US" altLang="ja-JP" sz="2000" b="1"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　指定障害福祉サービス等において、利用者に対するサービスの提供により事故が発生した場合は、鹿児島市、支給決定を受けた市町村及び当該利用者の家族等に連絡を行うとともに、必要な措置を講じなければならない。</a:t>
            </a:r>
            <a:endParaRPr kumimoji="1" lang="en-US" altLang="ja-JP"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en-US" altLang="ja-JP" sz="2000" b="1"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a:t>
            </a:r>
            <a:r>
              <a:rPr kumimoji="1" lang="ja-JP" altLang="en-US" sz="2000" b="1"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報告を求める事故等</a:t>
            </a:r>
            <a:r>
              <a:rPr kumimoji="1" lang="en-US" altLang="ja-JP" sz="2000" b="1"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　①サービス提供中の利用者の怪我又は死亡</a:t>
            </a:r>
            <a:endParaRPr kumimoji="1" lang="en-US" altLang="ja-JP"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　②職員（従業者）の法令違反・不祥事</a:t>
            </a:r>
            <a:endParaRPr kumimoji="1" lang="en-US" altLang="ja-JP"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　③感染症若しくは食中毒の発生等又はそれが疑われる状況</a:t>
            </a:r>
            <a:endParaRPr kumimoji="1" lang="en-US" altLang="ja-JP"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　　　</a:t>
            </a:r>
            <a:r>
              <a:rPr kumimoji="1" lang="ja-JP" altLang="en-US" sz="2000" b="0" i="0" u="sng"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主管課及び保健所へ届けるようになっています。この場合の届出の基準や</a:t>
            </a:r>
            <a:endParaRPr kumimoji="1" lang="en-US" altLang="ja-JP" sz="2000" b="0" i="0" u="sng"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2000" b="0" i="0"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　　　</a:t>
            </a:r>
            <a:r>
              <a:rPr kumimoji="1" lang="ja-JP" altLang="en-US" sz="2000" b="0" i="0" u="sng"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様式等については、鹿児島市保健所ホームページにてご確認ください。</a:t>
            </a:r>
            <a:endParaRPr kumimoji="1" lang="en-US" altLang="ja-JP" sz="2000" b="0" i="0" u="sng"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　④人権侵害等　　⑤無断外出　　⑥災害　　⑦その他</a:t>
            </a:r>
            <a:endParaRPr kumimoji="1" lang="en-US" altLang="ja-JP"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1" lang="en-US" altLang="ja-JP"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en-US" altLang="ja-JP" sz="2000" b="1"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a:t>
            </a:r>
            <a:r>
              <a:rPr kumimoji="1" lang="ja-JP" altLang="en-US" sz="2000" b="1"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報告の方法</a:t>
            </a:r>
            <a:r>
              <a:rPr kumimoji="1" lang="en-US" altLang="ja-JP" sz="2000" b="1"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　①事故等の発生後、第一報として、直ちに電話により概要報告を行った後、</a:t>
            </a:r>
            <a:endParaRPr kumimoji="1" lang="en-US" altLang="ja-JP"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　　 事故報告書を</a:t>
            </a:r>
            <a:r>
              <a:rPr kumimoji="1" lang="en-US" altLang="ja-JP"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FAX</a:t>
            </a:r>
            <a:r>
              <a:rPr kumimoji="1" lang="ja-JP" altLang="en-US"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・郵送・メールにより送付</a:t>
            </a:r>
            <a:endParaRPr kumimoji="1" lang="en-US" altLang="ja-JP"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　②時間の経過に伴い状況が変化する事案については、電話・</a:t>
            </a:r>
            <a:r>
              <a:rPr kumimoji="1" lang="en-US" altLang="ja-JP"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FAX</a:t>
            </a:r>
            <a:r>
              <a:rPr kumimoji="1" lang="ja-JP" altLang="en-US"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・郵送・</a:t>
            </a:r>
            <a:endParaRPr kumimoji="1" lang="en-US" altLang="ja-JP"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　　 メールにより追加報告</a:t>
            </a:r>
            <a:endParaRPr kumimoji="1" lang="en-US" altLang="ja-JP"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　③事故等の処理が終息した場合は、事案に応じて、損害賠償等の対応</a:t>
            </a:r>
            <a:endParaRPr kumimoji="1" lang="en-US" altLang="ja-JP"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en-US" altLang="ja-JP"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      </a:t>
            </a:r>
            <a:r>
              <a:rPr kumimoji="1" lang="ja-JP" altLang="en-US"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状況、再発防止策等を含む詳細報告</a:t>
            </a:r>
            <a:endParaRPr kumimoji="1" lang="en-US" altLang="ja-JP"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en-US" altLang="ja-JP"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a:t>
            </a:r>
            <a:r>
              <a:rPr kumimoji="1" lang="ja-JP" altLang="en-US"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感染症若しくは食中毒の発生等については、保健所（感染症対策課）に提出した発生届</a:t>
            </a:r>
            <a:endParaRPr kumimoji="1" lang="en-US" altLang="ja-JP"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ja-JP" altLang="en-US" sz="2000" dirty="0">
                <a:solidFill>
                  <a:prstClr val="black"/>
                </a:solidFill>
                <a:latin typeface="ＭＳ Ｐゴシック 本文"/>
                <a:ea typeface="ＭＳ Ｐゴシック" panose="020B0600070205080204" pitchFamily="50" charset="-128"/>
              </a:rPr>
              <a:t>　</a:t>
            </a:r>
            <a:r>
              <a:rPr kumimoji="1" lang="ja-JP" altLang="en-US"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と終息報告書の写しを障害施設係に提出することで事故報告書の提出に代えることがで</a:t>
            </a:r>
            <a:endParaRPr kumimoji="1" lang="en-US" altLang="ja-JP"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ja-JP" altLang="en-US" sz="2000" dirty="0">
                <a:solidFill>
                  <a:prstClr val="black"/>
                </a:solidFill>
                <a:latin typeface="ＭＳ Ｐゴシック 本文"/>
                <a:ea typeface="ＭＳ Ｐゴシック" panose="020B0600070205080204" pitchFamily="50" charset="-128"/>
              </a:rPr>
              <a:t>　</a:t>
            </a:r>
            <a:r>
              <a:rPr kumimoji="1" lang="ja-JP" altLang="en-US"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きます。</a:t>
            </a:r>
            <a:endParaRPr kumimoji="1" lang="en-US" altLang="ja-JP" sz="20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endParaRPr>
          </a:p>
        </p:txBody>
      </p:sp>
    </p:spTree>
    <p:extLst>
      <p:ext uri="{BB962C8B-B14F-4D97-AF65-F5344CB8AC3E}">
        <p14:creationId xmlns:p14="http://schemas.microsoft.com/office/powerpoint/2010/main" val="12557261"/>
      </p:ext>
    </p:extLst>
  </p:cSld>
  <p:clrMapOvr>
    <a:masterClrMapping/>
  </p:clrMapOvr>
  <mc:AlternateContent xmlns:mc="http://schemas.openxmlformats.org/markup-compatibility/2006" xmlns:p14="http://schemas.microsoft.com/office/powerpoint/2010/main">
    <mc:Choice Requires="p14">
      <p:transition spd="slow" p14:dur="2000" advTm="42429"/>
    </mc:Choice>
    <mc:Fallback xmlns="">
      <p:transition spd="slow" advTm="42429"/>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2000" y="363761"/>
            <a:ext cx="8686800" cy="1143000"/>
          </a:xfrm>
        </p:spPr>
        <p:style>
          <a:lnRef idx="1">
            <a:schemeClr val="accent1"/>
          </a:lnRef>
          <a:fillRef idx="3">
            <a:schemeClr val="accent1"/>
          </a:fillRef>
          <a:effectRef idx="2">
            <a:schemeClr val="accent1"/>
          </a:effectRef>
          <a:fontRef idx="minor">
            <a:schemeClr val="lt1"/>
          </a:fontRef>
        </p:style>
        <p:txBody>
          <a:bodyPr>
            <a:noAutofit/>
          </a:bodyPr>
          <a:lstStyle/>
          <a:p>
            <a:pPr marL="540000" indent="-540000" algn="l"/>
            <a:r>
              <a:rPr lang="en-US" altLang="ja-JP" sz="3200" dirty="0"/>
              <a:t>18</a:t>
            </a:r>
            <a:r>
              <a:rPr lang="ja-JP" altLang="en-US" sz="3200" dirty="0"/>
              <a:t>　送迎に当たっての安全管理の徹底について</a:t>
            </a:r>
            <a:br>
              <a:rPr lang="en-US" altLang="ja-JP" sz="3200" dirty="0"/>
            </a:br>
            <a:r>
              <a:rPr lang="ja-JP" altLang="en-US" sz="3200" dirty="0"/>
              <a:t>　</a:t>
            </a:r>
            <a:r>
              <a:rPr lang="ja-JP" altLang="en-US" sz="2400" dirty="0"/>
              <a:t>（利用者の所在確認や安全装置の装備の義務付け）</a:t>
            </a:r>
          </a:p>
        </p:txBody>
      </p:sp>
      <p:sp>
        <p:nvSpPr>
          <p:cNvPr id="3" name="コンテンツ プレースホルダー 2"/>
          <p:cNvSpPr>
            <a:spLocks noGrp="1"/>
          </p:cNvSpPr>
          <p:nvPr>
            <p:ph idx="1"/>
          </p:nvPr>
        </p:nvSpPr>
        <p:spPr>
          <a:xfrm>
            <a:off x="126000" y="1637958"/>
            <a:ext cx="8938800" cy="1323967"/>
          </a:xfrm>
        </p:spPr>
        <p:txBody>
          <a:bodyPr>
            <a:normAutofit/>
          </a:bodyPr>
          <a:lstStyle/>
          <a:p>
            <a:pPr marL="0" indent="0">
              <a:buNone/>
            </a:pPr>
            <a:r>
              <a:rPr lang="ja-JP" altLang="en-US" sz="1600" dirty="0"/>
              <a:t>　</a:t>
            </a:r>
            <a:r>
              <a:rPr lang="ja-JP" altLang="en-US" sz="2000" dirty="0"/>
              <a:t>令和４年９月に起きた、送迎用バスへの園児置き去り死亡事案を受け、</a:t>
            </a:r>
            <a:endParaRPr lang="en-US" altLang="ja-JP" sz="2000" dirty="0"/>
          </a:p>
          <a:p>
            <a:pPr marL="0" indent="0">
              <a:buNone/>
            </a:pPr>
            <a:r>
              <a:rPr lang="ja-JP" altLang="en-US" sz="2000" dirty="0"/>
              <a:t>障害児通所支援事業所における送迎に当たって以下の義務付けが行われました。</a:t>
            </a:r>
            <a:br>
              <a:rPr lang="en-US" altLang="ja-JP" sz="2000" dirty="0"/>
            </a:br>
            <a:r>
              <a:rPr lang="ja-JP" altLang="en-US" sz="2000" dirty="0"/>
              <a:t>　必要な措置を講じるとともに、引き続き安全管理の徹底をお願いします。</a:t>
            </a:r>
            <a:endParaRPr lang="en-US" altLang="ja-JP" sz="2000" dirty="0"/>
          </a:p>
          <a:p>
            <a:pPr marL="0" indent="0">
              <a:buNone/>
            </a:pPr>
            <a:r>
              <a:rPr lang="ja-JP" altLang="en-US" sz="1400" dirty="0"/>
              <a:t>　</a:t>
            </a:r>
            <a:endParaRPr lang="en-US" altLang="ja-JP" sz="1400" dirty="0"/>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350">
                <a:solidFill>
                  <a:prstClr val="black"/>
                </a:solidFill>
                <a:latin typeface="Calibri"/>
                <a:ea typeface="ＭＳ Ｐゴシック" panose="020B0600070205080204" pitchFamily="50" charset="-128"/>
              </a:rPr>
              <a:pPr/>
              <a:t>43</a:t>
            </a:fld>
            <a:endParaRPr lang="ja-JP" altLang="en-US" sz="1350" dirty="0">
              <a:solidFill>
                <a:prstClr val="black"/>
              </a:solidFill>
              <a:latin typeface="Calibri"/>
              <a:ea typeface="ＭＳ Ｐゴシック" panose="020B0600070205080204" pitchFamily="50" charset="-128"/>
            </a:endParaRPr>
          </a:p>
        </p:txBody>
      </p:sp>
      <p:sp>
        <p:nvSpPr>
          <p:cNvPr id="6" name="テキスト ボックス 5"/>
          <p:cNvSpPr txBox="1"/>
          <p:nvPr/>
        </p:nvSpPr>
        <p:spPr>
          <a:xfrm>
            <a:off x="1259912" y="5807462"/>
            <a:ext cx="6264176" cy="646331"/>
          </a:xfrm>
          <a:prstGeom prst="rect">
            <a:avLst/>
          </a:prstGeom>
          <a:noFill/>
        </p:spPr>
        <p:txBody>
          <a:bodyPr wrap="square" rtlCol="0">
            <a:spAutoFit/>
          </a:bodyPr>
          <a:lstStyle/>
          <a:p>
            <a:r>
              <a:rPr lang="en-US" altLang="ja-JP" dirty="0"/>
              <a:t>https://www.city.kagoshima.lg.jp/kenkofukushi/fukushi/syofuku/basusougeiniatattenoannzennkannri.html</a:t>
            </a:r>
            <a:endParaRPr lang="ja-JP" altLang="en-US" dirty="0"/>
          </a:p>
        </p:txBody>
      </p:sp>
      <p:sp>
        <p:nvSpPr>
          <p:cNvPr id="7" name="テキスト ボックス 6"/>
          <p:cNvSpPr txBox="1"/>
          <p:nvPr/>
        </p:nvSpPr>
        <p:spPr>
          <a:xfrm>
            <a:off x="449790" y="2774296"/>
            <a:ext cx="8604810" cy="1938992"/>
          </a:xfrm>
          <a:prstGeom prst="rect">
            <a:avLst/>
          </a:prstGeom>
          <a:noFill/>
        </p:spPr>
        <p:txBody>
          <a:bodyPr wrap="square" rtlCol="0">
            <a:spAutoFit/>
          </a:bodyPr>
          <a:lstStyle/>
          <a:p>
            <a:r>
              <a:rPr lang="ja-JP" altLang="en-US" sz="2000" u="sng" dirty="0"/>
              <a:t>義務化の主な内容</a:t>
            </a:r>
            <a:endParaRPr lang="en-US" altLang="ja-JP" sz="2000" u="sng" dirty="0"/>
          </a:p>
          <a:p>
            <a:r>
              <a:rPr lang="ja-JP" altLang="en-US" sz="2000" dirty="0"/>
              <a:t>　　　①乗降車の際に点呼等の方法により園児等の所在を確認</a:t>
            </a:r>
            <a:endParaRPr lang="en-US" altLang="ja-JP" sz="2000" dirty="0"/>
          </a:p>
          <a:p>
            <a:r>
              <a:rPr lang="ja-JP" altLang="en-US" sz="2000" dirty="0"/>
              <a:t>　　　②送迎用バス等（</a:t>
            </a:r>
            <a:r>
              <a:rPr lang="en-US" altLang="ja-JP" sz="2000" dirty="0"/>
              <a:t>※</a:t>
            </a:r>
            <a:r>
              <a:rPr lang="ja-JP" altLang="en-US" sz="2000" dirty="0"/>
              <a:t>）への</a:t>
            </a:r>
            <a:r>
              <a:rPr lang="ja-JP" altLang="en-US" sz="2000" b="1" dirty="0">
                <a:solidFill>
                  <a:srgbClr val="FF0000"/>
                </a:solidFill>
              </a:rPr>
              <a:t>安全装置の装備</a:t>
            </a:r>
            <a:endParaRPr lang="en-US" altLang="ja-JP" sz="2000" b="1" dirty="0">
              <a:solidFill>
                <a:srgbClr val="FF0000"/>
              </a:solidFill>
            </a:endParaRPr>
          </a:p>
          <a:p>
            <a:r>
              <a:rPr lang="ja-JP" altLang="en-US" sz="2000" b="1" dirty="0">
                <a:solidFill>
                  <a:srgbClr val="FF0000"/>
                </a:solidFill>
              </a:rPr>
              <a:t>　　　　　</a:t>
            </a:r>
            <a:r>
              <a:rPr lang="ja-JP" altLang="en-US" sz="2000" dirty="0"/>
              <a:t>（及び当該装置を用いて、降車時の①の所在確認）</a:t>
            </a:r>
            <a:endParaRPr lang="en-US" altLang="ja-JP" sz="2000" dirty="0"/>
          </a:p>
          <a:p>
            <a:r>
              <a:rPr lang="ja-JP" altLang="en-US" sz="2000" dirty="0">
                <a:latin typeface="+mj-ea"/>
              </a:rPr>
              <a:t>　　　　　</a:t>
            </a:r>
            <a:r>
              <a:rPr lang="en-US" altLang="ja-JP" sz="2000" dirty="0">
                <a:latin typeface="+mj-ea"/>
              </a:rPr>
              <a:t>※</a:t>
            </a:r>
            <a:r>
              <a:rPr lang="ja-JP" altLang="en-US" sz="2000" dirty="0">
                <a:latin typeface="+mj-ea"/>
              </a:rPr>
              <a:t>座席が３列以上の車両は原則対象</a:t>
            </a:r>
            <a:endParaRPr lang="en-US" altLang="ja-JP" sz="2000" dirty="0">
              <a:latin typeface="+mj-ea"/>
            </a:endParaRPr>
          </a:p>
          <a:p>
            <a:endParaRPr kumimoji="1" lang="ja-JP" altLang="en-US" sz="2000" dirty="0"/>
          </a:p>
        </p:txBody>
      </p:sp>
      <p:sp>
        <p:nvSpPr>
          <p:cNvPr id="8" name="テキスト ボックス 7"/>
          <p:cNvSpPr txBox="1"/>
          <p:nvPr/>
        </p:nvSpPr>
        <p:spPr>
          <a:xfrm>
            <a:off x="449790" y="4423232"/>
            <a:ext cx="7587333" cy="984885"/>
          </a:xfrm>
          <a:prstGeom prst="rect">
            <a:avLst/>
          </a:prstGeom>
          <a:noFill/>
        </p:spPr>
        <p:txBody>
          <a:bodyPr wrap="none" rtlCol="0">
            <a:spAutoFit/>
          </a:bodyPr>
          <a:lstStyle/>
          <a:p>
            <a:r>
              <a:rPr lang="ja-JP" altLang="en-US" sz="2000" u="sng" dirty="0"/>
              <a:t>適用時期</a:t>
            </a:r>
            <a:endParaRPr lang="en-US" altLang="ja-JP" sz="2000" u="sng" dirty="0"/>
          </a:p>
          <a:p>
            <a:r>
              <a:rPr lang="ja-JP" altLang="en-US" sz="2000" dirty="0"/>
              <a:t>　　　令和５年４月１日～　（</a:t>
            </a:r>
            <a:r>
              <a:rPr lang="en-US" altLang="ja-JP" sz="2000" dirty="0"/>
              <a:t>※</a:t>
            </a:r>
            <a:r>
              <a:rPr lang="ja-JP" altLang="en-US" sz="2000" dirty="0"/>
              <a:t>経過措置は令和６年３月３１日で終了）</a:t>
            </a:r>
            <a:endParaRPr lang="en-US" altLang="ja-JP" sz="2000" dirty="0"/>
          </a:p>
          <a:p>
            <a:endParaRPr kumimoji="1" lang="ja-JP" altLang="en-US" dirty="0"/>
          </a:p>
        </p:txBody>
      </p:sp>
      <p:sp>
        <p:nvSpPr>
          <p:cNvPr id="9" name="テキスト ボックス 8"/>
          <p:cNvSpPr txBox="1"/>
          <p:nvPr/>
        </p:nvSpPr>
        <p:spPr>
          <a:xfrm>
            <a:off x="875653" y="5321816"/>
            <a:ext cx="7032694" cy="400110"/>
          </a:xfrm>
          <a:prstGeom prst="rect">
            <a:avLst/>
          </a:prstGeom>
          <a:noFill/>
        </p:spPr>
        <p:txBody>
          <a:bodyPr wrap="none" rtlCol="0">
            <a:spAutoFit/>
          </a:bodyPr>
          <a:lstStyle/>
          <a:p>
            <a:r>
              <a:rPr lang="en-US" altLang="ja-JP" sz="2000" dirty="0"/>
              <a:t>※</a:t>
            </a:r>
            <a:r>
              <a:rPr lang="ja-JP" altLang="en-US" sz="2000" dirty="0"/>
              <a:t>詳細については、鹿児島市ホームページにてご確認ください。</a:t>
            </a:r>
            <a:endParaRPr lang="en-US" altLang="ja-JP" sz="2000" dirty="0"/>
          </a:p>
        </p:txBody>
      </p:sp>
    </p:spTree>
    <p:extLst>
      <p:ext uri="{BB962C8B-B14F-4D97-AF65-F5344CB8AC3E}">
        <p14:creationId xmlns:p14="http://schemas.microsoft.com/office/powerpoint/2010/main" val="2058813044"/>
      </p:ext>
    </p:extLst>
  </p:cSld>
  <p:clrMapOvr>
    <a:masterClrMapping/>
  </p:clrMapOvr>
  <mc:AlternateContent xmlns:mc="http://schemas.openxmlformats.org/markup-compatibility/2006" xmlns:p14="http://schemas.microsoft.com/office/powerpoint/2010/main">
    <mc:Choice Requires="p14">
      <p:transition spd="slow" p14:dur="2000" advTm="104949"/>
    </mc:Choice>
    <mc:Fallback xmlns="">
      <p:transition spd="slow" advTm="104949"/>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style>
          <a:lnRef idx="1">
            <a:schemeClr val="accent1"/>
          </a:lnRef>
          <a:fillRef idx="3">
            <a:schemeClr val="accent1"/>
          </a:fillRef>
          <a:effectRef idx="2">
            <a:schemeClr val="accent1"/>
          </a:effectRef>
          <a:fontRef idx="minor">
            <a:schemeClr val="lt1"/>
          </a:fontRef>
        </p:style>
        <p:txBody>
          <a:bodyPr>
            <a:normAutofit/>
          </a:bodyPr>
          <a:lstStyle/>
          <a:p>
            <a:pPr marL="612000" indent="-684000" algn="l"/>
            <a:r>
              <a:rPr lang="en-US" altLang="ja-JP" sz="3200" dirty="0"/>
              <a:t>19</a:t>
            </a:r>
            <a:r>
              <a:rPr kumimoji="1" lang="ja-JP" altLang="en-US" sz="3200" dirty="0"/>
              <a:t>　</a:t>
            </a:r>
            <a:r>
              <a:rPr lang="ja-JP" altLang="en-US" sz="3200" dirty="0"/>
              <a:t>防犯対策について</a:t>
            </a:r>
            <a:endParaRPr kumimoji="1" lang="ja-JP" altLang="en-US" sz="3200" dirty="0"/>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44</a:t>
            </a:fld>
            <a:endParaRPr lang="ja-JP" altLang="en-US" sz="1800" dirty="0">
              <a:solidFill>
                <a:schemeClr val="tx1"/>
              </a:solidFill>
            </a:endParaRPr>
          </a:p>
        </p:txBody>
      </p:sp>
      <p:sp>
        <p:nvSpPr>
          <p:cNvPr id="11" name="テキスト ボックス 10"/>
          <p:cNvSpPr txBox="1"/>
          <p:nvPr/>
        </p:nvSpPr>
        <p:spPr>
          <a:xfrm>
            <a:off x="430456" y="1268760"/>
            <a:ext cx="5229317" cy="523220"/>
          </a:xfrm>
          <a:prstGeom prst="rect">
            <a:avLst/>
          </a:prstGeom>
          <a:noFill/>
        </p:spPr>
        <p:txBody>
          <a:bodyPr wrap="none" rtlCol="0">
            <a:spAutoFit/>
          </a:bodyPr>
          <a:lstStyle/>
          <a:p>
            <a:r>
              <a:rPr kumimoji="1" lang="ja-JP" altLang="en-US" sz="2800" dirty="0"/>
              <a:t>防犯に係る安全の確保について</a:t>
            </a:r>
          </a:p>
        </p:txBody>
      </p:sp>
      <p:sp>
        <p:nvSpPr>
          <p:cNvPr id="12" name="テキスト ボックス 11"/>
          <p:cNvSpPr txBox="1"/>
          <p:nvPr/>
        </p:nvSpPr>
        <p:spPr>
          <a:xfrm>
            <a:off x="755576" y="1844824"/>
            <a:ext cx="7776864" cy="707886"/>
          </a:xfrm>
          <a:prstGeom prst="rect">
            <a:avLst/>
          </a:prstGeom>
          <a:noFill/>
        </p:spPr>
        <p:txBody>
          <a:bodyPr wrap="square" rtlCol="0">
            <a:spAutoFit/>
          </a:bodyPr>
          <a:lstStyle/>
          <a:p>
            <a:r>
              <a:rPr lang="ja-JP" altLang="en-US" sz="2000" dirty="0"/>
              <a:t>平成２８年</a:t>
            </a:r>
            <a:r>
              <a:rPr kumimoji="1" lang="ja-JP" altLang="en-US" sz="2000" dirty="0"/>
              <a:t>７月、障害者支援施設において、多数の</a:t>
            </a:r>
            <a:r>
              <a:rPr lang="ja-JP" altLang="en-US" sz="2000" dirty="0"/>
              <a:t>入所者が殺傷されるという痛ましい事件が発生したことを受け、厚生労働省より通知が発出</a:t>
            </a:r>
            <a:endParaRPr kumimoji="1" lang="en-US" altLang="ja-JP" sz="2000" dirty="0"/>
          </a:p>
        </p:txBody>
      </p:sp>
      <p:sp>
        <p:nvSpPr>
          <p:cNvPr id="13" name="正方形/長方形 12"/>
          <p:cNvSpPr/>
          <p:nvPr/>
        </p:nvSpPr>
        <p:spPr>
          <a:xfrm>
            <a:off x="755576" y="2564904"/>
            <a:ext cx="7776864" cy="129614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rPr>
              <a:t>・</a:t>
            </a:r>
            <a:r>
              <a:rPr kumimoji="1" lang="ja-JP" altLang="en-US" sz="2000" dirty="0">
                <a:solidFill>
                  <a:schemeClr val="tx1"/>
                </a:solidFill>
              </a:rPr>
              <a:t>地域と一体となった開かれた社会福祉施設等となること</a:t>
            </a:r>
            <a:endParaRPr kumimoji="1" lang="en-US" altLang="ja-JP" sz="2000" dirty="0">
              <a:solidFill>
                <a:schemeClr val="tx1"/>
              </a:solidFill>
            </a:endParaRPr>
          </a:p>
          <a:p>
            <a:r>
              <a:rPr lang="ja-JP" altLang="en-US" sz="2000" dirty="0">
                <a:solidFill>
                  <a:schemeClr val="tx1"/>
                </a:solidFill>
              </a:rPr>
              <a:t>・外部からの不審者の侵入に対する防犯に係る安全確保がなされた</a:t>
            </a:r>
            <a:endParaRPr lang="en-US" altLang="ja-JP" sz="2000" dirty="0">
              <a:solidFill>
                <a:schemeClr val="tx1"/>
              </a:solidFill>
            </a:endParaRPr>
          </a:p>
          <a:p>
            <a:r>
              <a:rPr lang="ja-JP" altLang="en-US" sz="2000" dirty="0">
                <a:solidFill>
                  <a:schemeClr val="tx1"/>
                </a:solidFill>
              </a:rPr>
              <a:t>　社会福祉施設等となること</a:t>
            </a:r>
            <a:endParaRPr lang="en-US" altLang="ja-JP" sz="2000" dirty="0">
              <a:solidFill>
                <a:schemeClr val="tx1"/>
              </a:solidFill>
            </a:endParaRPr>
          </a:p>
          <a:p>
            <a:r>
              <a:rPr kumimoji="1" lang="ja-JP" altLang="en-US" sz="2000" dirty="0">
                <a:solidFill>
                  <a:schemeClr val="tx1"/>
                </a:solidFill>
              </a:rPr>
              <a:t>の両立を図るために・・・</a:t>
            </a:r>
          </a:p>
        </p:txBody>
      </p:sp>
      <p:sp>
        <p:nvSpPr>
          <p:cNvPr id="14" name="下矢印 13"/>
          <p:cNvSpPr/>
          <p:nvPr/>
        </p:nvSpPr>
        <p:spPr>
          <a:xfrm>
            <a:off x="4138058" y="4077072"/>
            <a:ext cx="1082014" cy="489204"/>
          </a:xfrm>
          <a:prstGeom prst="down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15" name="正方形/長方形 14"/>
          <p:cNvSpPr/>
          <p:nvPr/>
        </p:nvSpPr>
        <p:spPr>
          <a:xfrm>
            <a:off x="755576" y="4797152"/>
            <a:ext cx="7776864" cy="1296144"/>
          </a:xfrm>
          <a:prstGeom prst="rect">
            <a:avLst/>
          </a:prstGeom>
          <a:solidFill>
            <a:schemeClr val="bg1"/>
          </a:solidFill>
          <a:ln w="571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rPr>
              <a:t>①設備の整備・点検、職員研修などの取り組み</a:t>
            </a:r>
            <a:endParaRPr kumimoji="1" lang="en-US" altLang="ja-JP" sz="2400" dirty="0">
              <a:solidFill>
                <a:schemeClr val="tx1"/>
              </a:solidFill>
            </a:endParaRPr>
          </a:p>
          <a:p>
            <a:r>
              <a:rPr lang="ja-JP" altLang="en-US" sz="2400" dirty="0">
                <a:solidFill>
                  <a:schemeClr val="tx1"/>
                </a:solidFill>
              </a:rPr>
              <a:t>②関係機関や地域住民等多様な関係者との協力・連携体制の構築</a:t>
            </a:r>
            <a:endParaRPr lang="en-US" altLang="ja-JP" sz="2400" dirty="0">
              <a:solidFill>
                <a:schemeClr val="tx1"/>
              </a:solidFill>
            </a:endParaRPr>
          </a:p>
        </p:txBody>
      </p:sp>
    </p:spTree>
    <p:extLst>
      <p:ext uri="{BB962C8B-B14F-4D97-AF65-F5344CB8AC3E}">
        <p14:creationId xmlns:p14="http://schemas.microsoft.com/office/powerpoint/2010/main" val="2921635067"/>
      </p:ext>
    </p:extLst>
  </p:cSld>
  <p:clrMapOvr>
    <a:masterClrMapping/>
  </p:clrMapOvr>
  <mc:AlternateContent xmlns:mc="http://schemas.openxmlformats.org/markup-compatibility/2006" xmlns:p14="http://schemas.microsoft.com/office/powerpoint/2010/main">
    <mc:Choice Requires="p14">
      <p:transition spd="slow" p14:dur="2000" advTm="46468"/>
    </mc:Choice>
    <mc:Fallback xmlns="">
      <p:transition spd="slow" advTm="46468"/>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45</a:t>
            </a:fld>
            <a:endParaRPr lang="ja-JP" altLang="en-US" sz="1800" dirty="0">
              <a:solidFill>
                <a:schemeClr val="tx1"/>
              </a:solidFill>
            </a:endParaRPr>
          </a:p>
        </p:txBody>
      </p:sp>
      <p:sp>
        <p:nvSpPr>
          <p:cNvPr id="6" name="テキスト ボックス 5"/>
          <p:cNvSpPr txBox="1"/>
          <p:nvPr/>
        </p:nvSpPr>
        <p:spPr>
          <a:xfrm>
            <a:off x="755576" y="920914"/>
            <a:ext cx="7776864" cy="1015663"/>
          </a:xfrm>
          <a:prstGeom prst="rect">
            <a:avLst/>
          </a:prstGeom>
          <a:noFill/>
        </p:spPr>
        <p:txBody>
          <a:bodyPr wrap="square" rtlCol="0">
            <a:spAutoFit/>
          </a:bodyPr>
          <a:lstStyle/>
          <a:p>
            <a:r>
              <a:rPr lang="ja-JP" altLang="en-US" sz="2000" dirty="0"/>
              <a:t>平成２８年</a:t>
            </a:r>
            <a:r>
              <a:rPr kumimoji="1" lang="ja-JP" altLang="en-US" sz="2000" dirty="0"/>
              <a:t>８月、認知症高齢者グループホームにおいて、台風１０号に伴う暴風及び豪雨による災害発生により多数の利用者が</a:t>
            </a:r>
            <a:r>
              <a:rPr lang="ja-JP" altLang="en-US" sz="2000" dirty="0"/>
              <a:t>亡くなるという痛ましい被害が発生したことを受け、厚生労働省より通知が発出</a:t>
            </a:r>
            <a:endParaRPr kumimoji="1" lang="en-US" altLang="ja-JP" sz="2000" dirty="0"/>
          </a:p>
        </p:txBody>
      </p:sp>
      <p:sp>
        <p:nvSpPr>
          <p:cNvPr id="7" name="正方形/長方形 6"/>
          <p:cNvSpPr/>
          <p:nvPr/>
        </p:nvSpPr>
        <p:spPr>
          <a:xfrm>
            <a:off x="755576" y="1988840"/>
            <a:ext cx="7776864" cy="432048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2400" dirty="0">
                <a:solidFill>
                  <a:srgbClr val="FF0000"/>
                </a:solidFill>
              </a:rPr>
              <a:t>【</a:t>
            </a:r>
            <a:r>
              <a:rPr kumimoji="1" lang="ja-JP" altLang="en-US" sz="2400" dirty="0">
                <a:solidFill>
                  <a:srgbClr val="FF0000"/>
                </a:solidFill>
              </a:rPr>
              <a:t>留意事項</a:t>
            </a:r>
            <a:r>
              <a:rPr kumimoji="1" lang="en-US" altLang="ja-JP" sz="2400" dirty="0">
                <a:solidFill>
                  <a:srgbClr val="FF0000"/>
                </a:solidFill>
              </a:rPr>
              <a:t>】</a:t>
            </a:r>
          </a:p>
          <a:p>
            <a:endParaRPr kumimoji="1" lang="en-US" altLang="ja-JP" dirty="0">
              <a:solidFill>
                <a:schemeClr val="tx1"/>
              </a:solidFill>
            </a:endParaRPr>
          </a:p>
          <a:p>
            <a:endParaRPr lang="en-US" altLang="ja-JP" dirty="0">
              <a:solidFill>
                <a:schemeClr val="tx1"/>
              </a:solidFill>
            </a:endParaRPr>
          </a:p>
          <a:p>
            <a:endParaRPr kumimoji="1" lang="en-US" altLang="ja-JP" dirty="0">
              <a:solidFill>
                <a:schemeClr val="tx1"/>
              </a:solidFill>
            </a:endParaRPr>
          </a:p>
          <a:p>
            <a:endParaRPr lang="en-US" altLang="ja-JP" dirty="0">
              <a:solidFill>
                <a:schemeClr val="tx1"/>
              </a:solidFill>
            </a:endParaRPr>
          </a:p>
          <a:p>
            <a:endParaRPr kumimoji="1" lang="en-US" altLang="ja-JP" dirty="0">
              <a:solidFill>
                <a:schemeClr val="tx1"/>
              </a:solidFill>
            </a:endParaRPr>
          </a:p>
        </p:txBody>
      </p:sp>
      <p:sp>
        <p:nvSpPr>
          <p:cNvPr id="8" name="テキスト ボックス 7"/>
          <p:cNvSpPr txBox="1"/>
          <p:nvPr/>
        </p:nvSpPr>
        <p:spPr>
          <a:xfrm>
            <a:off x="755576" y="2420888"/>
            <a:ext cx="7776864" cy="1384995"/>
          </a:xfrm>
          <a:prstGeom prst="rect">
            <a:avLst/>
          </a:prstGeom>
          <a:noFill/>
        </p:spPr>
        <p:txBody>
          <a:bodyPr wrap="square" rtlCol="0">
            <a:spAutoFit/>
          </a:bodyPr>
          <a:lstStyle/>
          <a:p>
            <a:r>
              <a:rPr lang="ja-JP" altLang="en-US" sz="2400" dirty="0"/>
              <a:t>①　情報の把握及び避難の判断について</a:t>
            </a:r>
            <a:endParaRPr lang="en-US" altLang="ja-JP" sz="2000" dirty="0"/>
          </a:p>
          <a:p>
            <a:r>
              <a:rPr lang="ja-JP" altLang="en-US" sz="2000" dirty="0"/>
              <a:t>・気象情報や市町村が発令する「避難準備情報」、「避難指示」等の情報把握に努め、「避難準備情報」や「避難指示」が発令されたときは、利用者の安全を確保するための適切な行動をとること。</a:t>
            </a:r>
            <a:endParaRPr lang="en-US" altLang="ja-JP" sz="2000" dirty="0"/>
          </a:p>
        </p:txBody>
      </p:sp>
      <p:sp>
        <p:nvSpPr>
          <p:cNvPr id="9" name="テキスト ボックス 8"/>
          <p:cNvSpPr txBox="1"/>
          <p:nvPr/>
        </p:nvSpPr>
        <p:spPr>
          <a:xfrm>
            <a:off x="755577" y="3861048"/>
            <a:ext cx="7776864" cy="2585323"/>
          </a:xfrm>
          <a:prstGeom prst="rect">
            <a:avLst/>
          </a:prstGeom>
          <a:noFill/>
        </p:spPr>
        <p:txBody>
          <a:bodyPr wrap="square" rtlCol="0">
            <a:spAutoFit/>
          </a:bodyPr>
          <a:lstStyle/>
          <a:p>
            <a:r>
              <a:rPr lang="ja-JP" altLang="en-US" sz="2400" dirty="0"/>
              <a:t>②　非常災害対策計画の策定及び避難訓練について</a:t>
            </a:r>
            <a:endParaRPr lang="en-US" altLang="ja-JP" sz="2000" dirty="0"/>
          </a:p>
          <a:p>
            <a:r>
              <a:rPr lang="ja-JP" altLang="en-US" sz="2000" dirty="0"/>
              <a:t>・施設において定めている非常災害対策計画について、火災だけでなく、水害・土砂災害、地震、火山等地域の実情に合わせた内容とすること。</a:t>
            </a:r>
            <a:endParaRPr lang="en-US" altLang="ja-JP" sz="2000" dirty="0"/>
          </a:p>
          <a:p>
            <a:r>
              <a:rPr lang="ja-JP" altLang="en-US" sz="2000" dirty="0"/>
              <a:t>・非常災害対策計画の内容を職員間で十分共有し、関係機関と連携を図ること。</a:t>
            </a:r>
            <a:endParaRPr lang="en-US" altLang="ja-JP" sz="2000" dirty="0"/>
          </a:p>
          <a:p>
            <a:r>
              <a:rPr lang="ja-JP" altLang="en-US" sz="2000" dirty="0"/>
              <a:t>・避難訓練を定期的に実施し、非常災害対策計画の内容を検証、見直しを行うこと。</a:t>
            </a:r>
          </a:p>
          <a:p>
            <a:endParaRPr kumimoji="1" lang="ja-JP" altLang="en-US" dirty="0"/>
          </a:p>
        </p:txBody>
      </p:sp>
      <p:sp>
        <p:nvSpPr>
          <p:cNvPr id="10" name="タイトル 1"/>
          <p:cNvSpPr>
            <a:spLocks noGrp="1"/>
          </p:cNvSpPr>
          <p:nvPr>
            <p:ph type="title"/>
          </p:nvPr>
        </p:nvSpPr>
        <p:spPr>
          <a:xfrm>
            <a:off x="440100" y="202630"/>
            <a:ext cx="8229600" cy="706090"/>
          </a:xfrm>
        </p:spPr>
        <p:style>
          <a:lnRef idx="1">
            <a:schemeClr val="accent1"/>
          </a:lnRef>
          <a:fillRef idx="3">
            <a:schemeClr val="accent1"/>
          </a:fillRef>
          <a:effectRef idx="2">
            <a:schemeClr val="accent1"/>
          </a:effectRef>
          <a:fontRef idx="minor">
            <a:schemeClr val="lt1"/>
          </a:fontRef>
        </p:style>
        <p:txBody>
          <a:bodyPr>
            <a:normAutofit fontScale="90000"/>
          </a:bodyPr>
          <a:lstStyle/>
          <a:p>
            <a:pPr marL="612000" indent="-684000" algn="l"/>
            <a:r>
              <a:rPr lang="en-US" altLang="ja-JP" sz="3200" dirty="0"/>
              <a:t>20</a:t>
            </a:r>
            <a:r>
              <a:rPr lang="ja-JP" altLang="en-US" sz="3200" dirty="0"/>
              <a:t>　防災対策について（非常災害時の安全確保）</a:t>
            </a:r>
            <a:endParaRPr kumimoji="1" lang="ja-JP" altLang="en-US" sz="3200" dirty="0"/>
          </a:p>
        </p:txBody>
      </p:sp>
    </p:spTree>
    <p:extLst>
      <p:ext uri="{BB962C8B-B14F-4D97-AF65-F5344CB8AC3E}">
        <p14:creationId xmlns:p14="http://schemas.microsoft.com/office/powerpoint/2010/main" val="2549714969"/>
      </p:ext>
    </p:extLst>
  </p:cSld>
  <p:clrMapOvr>
    <a:masterClrMapping/>
  </p:clrMapOvr>
  <mc:AlternateContent xmlns:mc="http://schemas.openxmlformats.org/markup-compatibility/2006" xmlns:p14="http://schemas.microsoft.com/office/powerpoint/2010/main">
    <mc:Choice Requires="p14">
      <p:transition spd="slow" p14:dur="2000" advTm="107309"/>
    </mc:Choice>
    <mc:Fallback xmlns="">
      <p:transition spd="slow" advTm="107309"/>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a:normAutofit/>
          </a:bodyPr>
          <a:lstStyle/>
          <a:p>
            <a:pPr marL="720000" indent="-720000" algn="l"/>
            <a:r>
              <a:rPr lang="en-US" altLang="ja-JP" sz="3200" dirty="0"/>
              <a:t>20</a:t>
            </a:r>
            <a:r>
              <a:rPr lang="ja-JP" altLang="en-US" sz="3200" dirty="0"/>
              <a:t>　業務継続計画（</a:t>
            </a:r>
            <a:r>
              <a:rPr lang="en-US" altLang="ja-JP" sz="3200" dirty="0"/>
              <a:t>BCP</a:t>
            </a:r>
            <a:r>
              <a:rPr lang="ja-JP" altLang="en-US" sz="3200" dirty="0"/>
              <a:t>）の作成について</a:t>
            </a:r>
            <a:endParaRPr kumimoji="1" lang="ja-JP" altLang="en-US" sz="3200" dirty="0"/>
          </a:p>
        </p:txBody>
      </p:sp>
      <p:sp>
        <p:nvSpPr>
          <p:cNvPr id="3" name="コンテンツ プレースホルダー 2"/>
          <p:cNvSpPr>
            <a:spLocks noGrp="1"/>
          </p:cNvSpPr>
          <p:nvPr>
            <p:ph idx="1"/>
          </p:nvPr>
        </p:nvSpPr>
        <p:spPr>
          <a:xfrm>
            <a:off x="467544" y="1523925"/>
            <a:ext cx="8229600" cy="5001419"/>
          </a:xfrm>
        </p:spPr>
        <p:txBody>
          <a:bodyPr>
            <a:normAutofit/>
          </a:bodyPr>
          <a:lstStyle/>
          <a:p>
            <a:pPr marL="0" indent="0">
              <a:buNone/>
            </a:pPr>
            <a:r>
              <a:rPr kumimoji="1" lang="ja-JP" altLang="en-US" sz="2400" dirty="0"/>
              <a:t>・感染症や自然災害が発生した場合であっても、適切な対応を行い、その後も利用者に対して必要なサービスを継続的に提供できる体制を構築することが重要です。</a:t>
            </a:r>
            <a:endParaRPr kumimoji="1" lang="en-US" altLang="ja-JP" sz="2400" dirty="0"/>
          </a:p>
          <a:p>
            <a:pPr marL="0" indent="0">
              <a:buNone/>
            </a:pPr>
            <a:endParaRPr lang="en-US" altLang="ja-JP" sz="2400" dirty="0"/>
          </a:p>
          <a:p>
            <a:pPr marL="0" indent="0">
              <a:buNone/>
            </a:pPr>
            <a:r>
              <a:rPr lang="ja-JP" altLang="en-US" sz="2400" dirty="0"/>
              <a:t>・</a:t>
            </a:r>
            <a:r>
              <a:rPr kumimoji="1" lang="ja-JP" altLang="en-US" sz="2400" dirty="0"/>
              <a:t>必要なサービスを継続的に提供し、仮に一時中断した場合であっても早期の業務再開を図るためには、業務継続計画（</a:t>
            </a:r>
            <a:r>
              <a:rPr kumimoji="1" lang="en-US" altLang="ja-JP" sz="2400" dirty="0"/>
              <a:t>BCP</a:t>
            </a:r>
            <a:r>
              <a:rPr kumimoji="1" lang="ja-JP" altLang="en-US" sz="2400" dirty="0"/>
              <a:t>）の策定（及びそれに基づく訓練・研修）が重要となります。</a:t>
            </a:r>
            <a:endParaRPr kumimoji="1" lang="en-US" altLang="ja-JP" sz="2400" dirty="0"/>
          </a:p>
          <a:p>
            <a:pPr marL="0" indent="0">
              <a:buNone/>
            </a:pPr>
            <a:endParaRPr kumimoji="1" lang="en-US" altLang="ja-JP" sz="2400" dirty="0"/>
          </a:p>
          <a:p>
            <a:pPr marL="0" indent="0">
              <a:buNone/>
            </a:pPr>
            <a:r>
              <a:rPr kumimoji="1" lang="ja-JP" altLang="en-US" sz="2400" dirty="0"/>
              <a:t>・令和</a:t>
            </a:r>
            <a:r>
              <a:rPr kumimoji="1" lang="en-US" altLang="ja-JP" sz="2400" dirty="0"/>
              <a:t>6</a:t>
            </a:r>
            <a:r>
              <a:rPr kumimoji="1" lang="ja-JP" altLang="en-US" sz="2400" dirty="0"/>
              <a:t>年度報酬改定により、</a:t>
            </a:r>
            <a:r>
              <a:rPr kumimoji="1" lang="ja-JP" altLang="en-US" sz="2400" dirty="0">
                <a:solidFill>
                  <a:srgbClr val="FF0000"/>
                </a:solidFill>
              </a:rPr>
              <a:t>計画の未策定や当該計画に従い必要な措置が講じられていない事実が生じた場合は</a:t>
            </a:r>
            <a:r>
              <a:rPr kumimoji="1" lang="ja-JP" altLang="en-US" sz="2400" u="sng" dirty="0">
                <a:solidFill>
                  <a:srgbClr val="FF0000"/>
                </a:solidFill>
              </a:rPr>
              <a:t>業務継続計画未策定減算</a:t>
            </a:r>
            <a:r>
              <a:rPr kumimoji="1" lang="ja-JP" altLang="en-US" sz="2400" dirty="0">
                <a:solidFill>
                  <a:srgbClr val="FF0000"/>
                </a:solidFill>
              </a:rPr>
              <a:t>が適用されることとなります。</a:t>
            </a:r>
            <a:r>
              <a:rPr kumimoji="1" lang="ja-JP" altLang="en-US" sz="2400" dirty="0"/>
              <a:t>（一定程度の取組を行っている事業所に対しては、経過措置があります。）</a:t>
            </a:r>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46</a:t>
            </a:fld>
            <a:endParaRPr lang="ja-JP" altLang="en-US" sz="1800" dirty="0">
              <a:solidFill>
                <a:schemeClr val="tx1"/>
              </a:solidFill>
            </a:endParaRPr>
          </a:p>
        </p:txBody>
      </p:sp>
    </p:spTree>
    <p:extLst>
      <p:ext uri="{BB962C8B-B14F-4D97-AF65-F5344CB8AC3E}">
        <p14:creationId xmlns:p14="http://schemas.microsoft.com/office/powerpoint/2010/main" val="4122679195"/>
      </p:ext>
    </p:extLst>
  </p:cSld>
  <p:clrMapOvr>
    <a:masterClrMapping/>
  </p:clrMapOvr>
  <mc:AlternateContent xmlns:mc="http://schemas.openxmlformats.org/markup-compatibility/2006" xmlns:p14="http://schemas.microsoft.com/office/powerpoint/2010/main">
    <mc:Choice Requires="p14">
      <p:transition spd="slow" p14:dur="2000" advTm="104949"/>
    </mc:Choice>
    <mc:Fallback xmlns="">
      <p:transition spd="slow" advTm="104949"/>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normAutofit/>
          </a:bodyPr>
          <a:lstStyle/>
          <a:p>
            <a:pPr marL="720000" indent="-720000" algn="l"/>
            <a:r>
              <a:rPr lang="en-US" altLang="ja-JP" sz="3200" dirty="0"/>
              <a:t>20</a:t>
            </a:r>
            <a:r>
              <a:rPr lang="ja-JP" altLang="en-US" sz="3200" dirty="0"/>
              <a:t>　要配慮者利用施設での避難確保計画</a:t>
            </a:r>
            <a:br>
              <a:rPr lang="ja-JP" altLang="en-US" sz="3200" dirty="0"/>
            </a:br>
            <a:r>
              <a:rPr lang="ja-JP" altLang="en-US" sz="3200" dirty="0"/>
              <a:t>及び避難訓練の実施について</a:t>
            </a:r>
            <a:endParaRPr kumimoji="1" lang="ja-JP" altLang="en-US" sz="3200" dirty="0"/>
          </a:p>
        </p:txBody>
      </p:sp>
      <p:sp>
        <p:nvSpPr>
          <p:cNvPr id="3" name="コンテンツ プレースホルダー 2"/>
          <p:cNvSpPr>
            <a:spLocks noGrp="1"/>
          </p:cNvSpPr>
          <p:nvPr>
            <p:ph idx="1"/>
          </p:nvPr>
        </p:nvSpPr>
        <p:spPr>
          <a:xfrm>
            <a:off x="467544" y="1523925"/>
            <a:ext cx="8229600" cy="5001419"/>
          </a:xfrm>
        </p:spPr>
        <p:txBody>
          <a:bodyPr>
            <a:normAutofit/>
          </a:bodyPr>
          <a:lstStyle/>
          <a:p>
            <a:pPr marL="0" indent="0">
              <a:buNone/>
            </a:pPr>
            <a:r>
              <a:rPr kumimoji="1" lang="ja-JP" altLang="en-US" sz="2800" dirty="0"/>
              <a:t>・浸水想定区域や土砂災害警戒区域（特別）内の要配慮者利用施設の管理者等は、避難確保計画の作成・避難訓練の実施が義務とな</a:t>
            </a:r>
            <a:r>
              <a:rPr lang="ja-JP" altLang="en-US" sz="2800" dirty="0"/>
              <a:t>っておりますので、必ず行ってください。</a:t>
            </a:r>
            <a:endParaRPr kumimoji="1" lang="en-US" altLang="ja-JP" sz="2800" dirty="0"/>
          </a:p>
          <a:p>
            <a:pPr marL="0" indent="0">
              <a:buNone/>
            </a:pPr>
            <a:r>
              <a:rPr lang="en-US" altLang="ja-JP" sz="2400" dirty="0"/>
              <a:t>※</a:t>
            </a:r>
            <a:r>
              <a:rPr lang="ja-JP" altLang="en-US" sz="2400" dirty="0"/>
              <a:t>上記区域に該当するか、「かごしまｉマップ」で確認をしてください。（</a:t>
            </a:r>
            <a:r>
              <a:rPr lang="ja-JP" altLang="en-US" sz="2400" u="wavyHeavy" dirty="0"/>
              <a:t>区域については、定期的な見直しがあります。</a:t>
            </a:r>
            <a:r>
              <a:rPr lang="ja-JP" altLang="en-US" sz="2400" dirty="0"/>
              <a:t>）</a:t>
            </a:r>
            <a:endParaRPr lang="en-US" altLang="ja-JP" sz="2400" dirty="0"/>
          </a:p>
          <a:p>
            <a:pPr marL="0" indent="0">
              <a:buNone/>
            </a:pPr>
            <a:r>
              <a:rPr lang="en-US" altLang="ja-JP" sz="2400" dirty="0"/>
              <a:t>※</a:t>
            </a:r>
            <a:r>
              <a:rPr lang="ja-JP" altLang="en-US" sz="2400" dirty="0"/>
              <a:t>詳細については下記ホームページを参照してください。</a:t>
            </a:r>
            <a:endParaRPr lang="en-US" altLang="ja-JP" sz="2400" dirty="0"/>
          </a:p>
          <a:p>
            <a:pPr marL="0" indent="0">
              <a:buNone/>
            </a:pPr>
            <a:r>
              <a:rPr lang="ja-JP" altLang="en-US" sz="2400" u="sng" dirty="0"/>
              <a:t>ホーム </a:t>
            </a:r>
            <a:r>
              <a:rPr lang="en-US" altLang="ja-JP" sz="2400" u="sng" dirty="0"/>
              <a:t>&gt; </a:t>
            </a:r>
            <a:r>
              <a:rPr lang="ja-JP" altLang="en-US" sz="2400" u="sng" dirty="0"/>
              <a:t>健康・福祉 </a:t>
            </a:r>
            <a:r>
              <a:rPr lang="en-US" altLang="ja-JP" sz="2400" u="sng" dirty="0"/>
              <a:t>&gt; </a:t>
            </a:r>
            <a:r>
              <a:rPr lang="ja-JP" altLang="en-US" sz="2400" u="sng" dirty="0"/>
              <a:t>障害福祉 </a:t>
            </a:r>
            <a:r>
              <a:rPr lang="en-US" altLang="ja-JP" sz="2400" u="sng" dirty="0"/>
              <a:t>&gt; </a:t>
            </a:r>
            <a:r>
              <a:rPr lang="ja-JP" altLang="en-US" sz="2400" u="sng" dirty="0"/>
              <a:t>指定障害福祉サービス事業者関係 </a:t>
            </a:r>
            <a:r>
              <a:rPr lang="en-US" altLang="ja-JP" sz="2400" u="sng" dirty="0"/>
              <a:t>&gt; </a:t>
            </a:r>
            <a:r>
              <a:rPr lang="ja-JP" altLang="en-US" sz="2400" u="sng" dirty="0"/>
              <a:t>障害者福祉施設等における防災対策</a:t>
            </a:r>
            <a:endParaRPr lang="en-US" altLang="ja-JP" sz="2400" u="sng" dirty="0"/>
          </a:p>
          <a:p>
            <a:pPr marL="0" indent="0">
              <a:buNone/>
            </a:pPr>
            <a:r>
              <a:rPr kumimoji="1" lang="en-US" altLang="ja-JP" sz="2400" dirty="0"/>
              <a:t>※</a:t>
            </a:r>
            <a:r>
              <a:rPr kumimoji="1" lang="ja-JP" altLang="en-US" sz="2400" dirty="0"/>
              <a:t>国土交通省のホームページにも、それぞれの区域の計画策定手引きがありますので、参考にしてください。</a:t>
            </a:r>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47</a:t>
            </a:fld>
            <a:endParaRPr lang="ja-JP" altLang="en-US" sz="1800" dirty="0">
              <a:solidFill>
                <a:schemeClr val="tx1"/>
              </a:solidFill>
            </a:endParaRPr>
          </a:p>
        </p:txBody>
      </p:sp>
    </p:spTree>
    <p:extLst>
      <p:ext uri="{BB962C8B-B14F-4D97-AF65-F5344CB8AC3E}">
        <p14:creationId xmlns:p14="http://schemas.microsoft.com/office/powerpoint/2010/main" val="3905555511"/>
      </p:ext>
    </p:extLst>
  </p:cSld>
  <p:clrMapOvr>
    <a:masterClrMapping/>
  </p:clrMapOvr>
  <mc:AlternateContent xmlns:mc="http://schemas.openxmlformats.org/markup-compatibility/2006" xmlns:p14="http://schemas.microsoft.com/office/powerpoint/2010/main">
    <mc:Choice Requires="p14">
      <p:transition spd="slow" p14:dur="2000" advTm="104949"/>
    </mc:Choice>
    <mc:Fallback xmlns="">
      <p:transition spd="slow" advTm="104949"/>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solidFill>
        </p:spPr>
        <p:style>
          <a:lnRef idx="1">
            <a:schemeClr val="accent1"/>
          </a:lnRef>
          <a:fillRef idx="3">
            <a:schemeClr val="accent1"/>
          </a:fillRef>
          <a:effectRef idx="2">
            <a:schemeClr val="accent1"/>
          </a:effectRef>
          <a:fontRef idx="minor">
            <a:schemeClr val="lt1"/>
          </a:fontRef>
        </p:style>
        <p:txBody>
          <a:bodyPr>
            <a:normAutofit/>
          </a:bodyPr>
          <a:lstStyle/>
          <a:p>
            <a:pPr marL="720000" indent="-720000" algn="l"/>
            <a:r>
              <a:rPr lang="en-US" altLang="ja-JP" sz="3200" dirty="0"/>
              <a:t>21</a:t>
            </a:r>
            <a:r>
              <a:rPr lang="ja-JP" altLang="en-US" sz="3200" dirty="0"/>
              <a:t>　行政処分について</a:t>
            </a:r>
            <a:endParaRPr kumimoji="1" lang="ja-JP" altLang="en-US" sz="3200" dirty="0"/>
          </a:p>
        </p:txBody>
      </p:sp>
      <p:sp>
        <p:nvSpPr>
          <p:cNvPr id="3" name="コンテンツ プレースホルダー 2"/>
          <p:cNvSpPr>
            <a:spLocks noGrp="1"/>
          </p:cNvSpPr>
          <p:nvPr>
            <p:ph idx="1"/>
          </p:nvPr>
        </p:nvSpPr>
        <p:spPr>
          <a:xfrm>
            <a:off x="467544" y="1523925"/>
            <a:ext cx="8229600" cy="5001419"/>
          </a:xfrm>
        </p:spPr>
        <p:txBody>
          <a:bodyPr>
            <a:noAutofit/>
          </a:bodyPr>
          <a:lstStyle/>
          <a:p>
            <a:pPr marL="0" indent="0">
              <a:buNone/>
            </a:pPr>
            <a:r>
              <a:rPr kumimoji="1" lang="ja-JP" altLang="en-US" sz="2000" dirty="0">
                <a:latin typeface="+mn-ea"/>
              </a:rPr>
              <a:t>・今年度、</a:t>
            </a:r>
            <a:r>
              <a:rPr lang="ja-JP" altLang="ja-JP" sz="2000" dirty="0">
                <a:effectLst/>
                <a:latin typeface="+mn-ea"/>
                <a:cs typeface="ＭＳ Ｐゴシック" panose="020B0600070205080204" pitchFamily="50" charset="-128"/>
              </a:rPr>
              <a:t>本市の</a:t>
            </a:r>
            <a:r>
              <a:rPr lang="ja-JP" altLang="en-US" sz="2000" dirty="0">
                <a:effectLst/>
                <a:latin typeface="+mn-ea"/>
                <a:cs typeface="ＭＳ Ｐゴシック" panose="020B0600070205080204" pitchFamily="50" charset="-128"/>
              </a:rPr>
              <a:t>障害福祉サービス事業所</a:t>
            </a:r>
            <a:r>
              <a:rPr lang="ja-JP" altLang="ja-JP" sz="2000" dirty="0">
                <a:effectLst/>
                <a:latin typeface="+mn-ea"/>
                <a:cs typeface="ＭＳ Ｐゴシック" panose="020B0600070205080204" pitchFamily="50" charset="-128"/>
              </a:rPr>
              <a:t>に対して、</a:t>
            </a:r>
            <a:r>
              <a:rPr lang="ja-JP" altLang="en-US" sz="2000" dirty="0">
                <a:latin typeface="+mn-ea"/>
                <a:cs typeface="ＭＳ Ｐゴシック" panose="020B0600070205080204" pitchFamily="50" charset="-128"/>
              </a:rPr>
              <a:t>従業者</a:t>
            </a:r>
            <a:r>
              <a:rPr lang="ja-JP" altLang="ja-JP" sz="2000" dirty="0">
                <a:effectLst/>
                <a:latin typeface="+mn-ea"/>
                <a:cs typeface="ＭＳ Ｐゴシック" panose="020B0600070205080204" pitchFamily="50" charset="-128"/>
              </a:rPr>
              <a:t>による虐待や報酬を不正に請求するなどの事由により行政処分を行ったところです。</a:t>
            </a:r>
            <a:br>
              <a:rPr lang="en-US" altLang="ja-JP" sz="2000" dirty="0">
                <a:effectLst/>
                <a:latin typeface="+mn-ea"/>
                <a:cs typeface="ＭＳ Ｐゴシック" panose="020B0600070205080204" pitchFamily="50" charset="-128"/>
              </a:rPr>
            </a:br>
            <a:endParaRPr lang="en-US" altLang="ja-JP" sz="2000" dirty="0">
              <a:effectLst/>
              <a:latin typeface="+mn-ea"/>
              <a:cs typeface="ＭＳ Ｐゴシック" panose="020B0600070205080204" pitchFamily="50" charset="-128"/>
            </a:endParaRPr>
          </a:p>
          <a:p>
            <a:pPr marL="0" indent="0">
              <a:buNone/>
            </a:pPr>
            <a:r>
              <a:rPr lang="ja-JP" altLang="en-US" sz="2000" i="0" u="none" strike="noStrike" baseline="0" dirty="0">
                <a:solidFill>
                  <a:srgbClr val="000000"/>
                </a:solidFill>
                <a:latin typeface="+mn-ea"/>
              </a:rPr>
              <a:t>・ 今回の事案は、障害者の尊厳を害するのみならず、制度全体の信頼を損なうもので到底許されるものではありません。 </a:t>
            </a:r>
          </a:p>
          <a:p>
            <a:pPr marL="0" indent="0">
              <a:buNone/>
            </a:pPr>
            <a:endParaRPr lang="en-US" altLang="ja-JP" sz="2000" i="0" u="none" strike="noStrike" baseline="0" dirty="0">
              <a:solidFill>
                <a:srgbClr val="000000"/>
              </a:solidFill>
              <a:latin typeface="+mn-ea"/>
            </a:endParaRPr>
          </a:p>
          <a:p>
            <a:pPr marL="0" indent="0">
              <a:buNone/>
            </a:pPr>
            <a:r>
              <a:rPr lang="ja-JP" altLang="en-US" sz="2000" i="0" u="none" strike="noStrike" baseline="0" dirty="0">
                <a:solidFill>
                  <a:srgbClr val="000000"/>
                </a:solidFill>
                <a:latin typeface="+mn-ea"/>
              </a:rPr>
              <a:t>・事業所等におかれましては、国の基準省令やガイドライン等の遵守など適切な運営をお願いします。</a:t>
            </a:r>
            <a:endParaRPr lang="en-US" altLang="ja-JP" sz="2000" dirty="0">
              <a:effectLst/>
              <a:latin typeface="+mn-ea"/>
              <a:cs typeface="ＭＳ Ｐゴシック" panose="020B0600070205080204" pitchFamily="50" charset="-128"/>
            </a:endParaRPr>
          </a:p>
          <a:p>
            <a:pPr marL="0" indent="0">
              <a:buNone/>
            </a:pPr>
            <a:endParaRPr lang="en-US" altLang="ja-JP" sz="2000" dirty="0">
              <a:effectLst/>
              <a:latin typeface="+mn-ea"/>
              <a:cs typeface="ＭＳ Ｐゴシック" panose="020B0600070205080204" pitchFamily="50" charset="-128"/>
            </a:endParaRPr>
          </a:p>
          <a:p>
            <a:pPr marL="0" indent="0">
              <a:buNone/>
            </a:pPr>
            <a:r>
              <a:rPr kumimoji="1" lang="ja-JP" altLang="en-US" sz="2000" dirty="0">
                <a:latin typeface="+mn-ea"/>
              </a:rPr>
              <a:t>・処分事案の概要（鹿児島市ホームページ）</a:t>
            </a:r>
            <a:endParaRPr kumimoji="1" lang="en-US" altLang="ja-JP" sz="2000" dirty="0">
              <a:latin typeface="+mn-ea"/>
            </a:endParaRPr>
          </a:p>
          <a:p>
            <a:pPr marL="0" indent="0">
              <a:buNone/>
            </a:pPr>
            <a:r>
              <a:rPr kumimoji="1" lang="en-US" altLang="ja-JP" sz="2000" dirty="0">
                <a:latin typeface="+mn-ea"/>
              </a:rPr>
              <a:t>https://www.city.kagoshima.lg.jp/kenkofukushi/fukushi/syofuku/kenko/fukushi/shogai/siteisyougaisyasiensisetutouitibukouryokuteisi.html</a:t>
            </a:r>
            <a:endParaRPr kumimoji="1" lang="ja-JP" altLang="en-US" sz="2000" dirty="0">
              <a:latin typeface="+mn-ea"/>
            </a:endParaRPr>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48</a:t>
            </a:fld>
            <a:endParaRPr lang="ja-JP" altLang="en-US" sz="1800" dirty="0">
              <a:solidFill>
                <a:schemeClr val="tx1"/>
              </a:solidFill>
            </a:endParaRPr>
          </a:p>
        </p:txBody>
      </p:sp>
    </p:spTree>
    <p:extLst>
      <p:ext uri="{BB962C8B-B14F-4D97-AF65-F5344CB8AC3E}">
        <p14:creationId xmlns:p14="http://schemas.microsoft.com/office/powerpoint/2010/main" val="3473376332"/>
      </p:ext>
    </p:extLst>
  </p:cSld>
  <p:clrMapOvr>
    <a:masterClrMapping/>
  </p:clrMapOvr>
  <mc:AlternateContent xmlns:mc="http://schemas.openxmlformats.org/markup-compatibility/2006" xmlns:p14="http://schemas.microsoft.com/office/powerpoint/2010/main">
    <mc:Choice Requires="p14">
      <p:transition spd="slow" p14:dur="2000" advTm="104949"/>
    </mc:Choice>
    <mc:Fallback xmlns="">
      <p:transition spd="slow" advTm="104949"/>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2120B13-741B-02AE-F446-F58EC26D681D}"/>
              </a:ext>
            </a:extLst>
          </p:cNvPr>
          <p:cNvSpPr>
            <a:spLocks noGrp="1"/>
          </p:cNvSpPr>
          <p:nvPr>
            <p:ph type="sldNum" sz="quarter" idx="12"/>
          </p:nvPr>
        </p:nvSpPr>
        <p:spPr/>
        <p:txBody>
          <a:bodyPr/>
          <a:lstStyle/>
          <a:p>
            <a:fld id="{A91244B0-13D8-45E2-A34F-94B284C31408}" type="slidenum">
              <a:rPr lang="ja-JP" altLang="en-US" smtClean="0">
                <a:solidFill>
                  <a:prstClr val="black">
                    <a:tint val="75000"/>
                  </a:prstClr>
                </a:solidFill>
              </a:rPr>
              <a:pPr/>
              <a:t>49</a:t>
            </a:fld>
            <a:endParaRPr lang="ja-JP" altLang="en-US">
              <a:solidFill>
                <a:prstClr val="black">
                  <a:tint val="75000"/>
                </a:prstClr>
              </a:solidFill>
            </a:endParaRPr>
          </a:p>
        </p:txBody>
      </p:sp>
      <p:pic>
        <p:nvPicPr>
          <p:cNvPr id="12" name="図 11">
            <a:extLst>
              <a:ext uri="{FF2B5EF4-FFF2-40B4-BE49-F238E27FC236}">
                <a16:creationId xmlns:a16="http://schemas.microsoft.com/office/drawing/2014/main" id="{9A6CECD4-B32A-5906-44F6-D75DA5515D46}"/>
              </a:ext>
            </a:extLst>
          </p:cNvPr>
          <p:cNvPicPr>
            <a:picLocks noChangeAspect="1"/>
          </p:cNvPicPr>
          <p:nvPr/>
        </p:nvPicPr>
        <p:blipFill rotWithShape="1">
          <a:blip r:embed="rId3"/>
          <a:srcRect t="2854" b="2188"/>
          <a:stretch/>
        </p:blipFill>
        <p:spPr>
          <a:xfrm>
            <a:off x="2052000" y="189000"/>
            <a:ext cx="4860000" cy="6466338"/>
          </a:xfrm>
          <a:prstGeom prst="rect">
            <a:avLst/>
          </a:prstGeom>
        </p:spPr>
      </p:pic>
    </p:spTree>
    <p:extLst>
      <p:ext uri="{BB962C8B-B14F-4D97-AF65-F5344CB8AC3E}">
        <p14:creationId xmlns:p14="http://schemas.microsoft.com/office/powerpoint/2010/main" val="1732341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76000"/>
          </a:xfrm>
        </p:spPr>
        <p:style>
          <a:lnRef idx="1">
            <a:schemeClr val="accent1"/>
          </a:lnRef>
          <a:fillRef idx="3">
            <a:schemeClr val="accent1"/>
          </a:fillRef>
          <a:effectRef idx="2">
            <a:schemeClr val="accent1"/>
          </a:effectRef>
          <a:fontRef idx="minor">
            <a:schemeClr val="lt1"/>
          </a:fontRef>
        </p:style>
        <p:txBody>
          <a:bodyPr>
            <a:normAutofit fontScale="90000"/>
          </a:bodyPr>
          <a:lstStyle/>
          <a:p>
            <a:pPr algn="l"/>
            <a:r>
              <a:rPr kumimoji="1" lang="ja-JP" altLang="en-US" sz="4000" dirty="0"/>
              <a:t>２　</a:t>
            </a:r>
            <a:r>
              <a:rPr lang="ja-JP" altLang="en-US" sz="4000" dirty="0"/>
              <a:t>定員の遵守について</a:t>
            </a:r>
            <a:endParaRPr kumimoji="1" lang="ja-JP" altLang="en-US" sz="4000" dirty="0"/>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5</a:t>
            </a:fld>
            <a:endParaRPr lang="ja-JP" altLang="en-US" sz="1800" dirty="0">
              <a:solidFill>
                <a:schemeClr val="tx1"/>
              </a:solidFill>
            </a:endParaRPr>
          </a:p>
        </p:txBody>
      </p:sp>
      <p:sp>
        <p:nvSpPr>
          <p:cNvPr id="7" name="コンテンツ プレースホルダー 2"/>
          <p:cNvSpPr txBox="1">
            <a:spLocks/>
          </p:cNvSpPr>
          <p:nvPr/>
        </p:nvSpPr>
        <p:spPr>
          <a:xfrm>
            <a:off x="421208" y="3645024"/>
            <a:ext cx="8229600" cy="2525925"/>
          </a:xfrm>
          <a:prstGeom prst="rect">
            <a:avLst/>
          </a:prstGeom>
          <a:ln w="22225">
            <a:solidFill>
              <a:schemeClr val="accent1"/>
            </a:solidFill>
          </a:ln>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dirty="0"/>
              <a:t>今後の取扱い</a:t>
            </a:r>
            <a:endParaRPr lang="en-US" altLang="ja-JP" dirty="0"/>
          </a:p>
          <a:p>
            <a:pPr marL="0" indent="0">
              <a:buNone/>
            </a:pPr>
            <a:r>
              <a:rPr lang="ja-JP" altLang="en-US" dirty="0"/>
              <a:t>　</a:t>
            </a:r>
            <a:r>
              <a:rPr lang="ja-JP" altLang="en-US" u="sng" dirty="0"/>
              <a:t>定員超過については、適正なサービス提供がされていることが前提</a:t>
            </a:r>
            <a:r>
              <a:rPr lang="ja-JP" altLang="en-US" dirty="0"/>
              <a:t>となる。そのため、１年間の平均で見て、定員超過になっている場合など、</a:t>
            </a:r>
            <a:r>
              <a:rPr lang="ja-JP" altLang="en-US" u="sng" dirty="0"/>
              <a:t>慢性的に定員を超過している状況等については、指導することとなる。</a:t>
            </a:r>
            <a:endParaRPr lang="ja-JP" altLang="ja-JP" u="sng" dirty="0"/>
          </a:p>
        </p:txBody>
      </p:sp>
      <p:sp>
        <p:nvSpPr>
          <p:cNvPr id="8" name="コンテンツ プレースホルダー 2"/>
          <p:cNvSpPr>
            <a:spLocks noGrp="1"/>
          </p:cNvSpPr>
          <p:nvPr>
            <p:ph idx="1"/>
          </p:nvPr>
        </p:nvSpPr>
        <p:spPr>
          <a:xfrm>
            <a:off x="446856" y="1052736"/>
            <a:ext cx="8229600" cy="2777689"/>
          </a:xfrm>
        </p:spPr>
        <p:txBody>
          <a:bodyPr>
            <a:normAutofit fontScale="92500"/>
          </a:bodyPr>
          <a:lstStyle/>
          <a:p>
            <a:pPr marL="0" indent="0">
              <a:buNone/>
            </a:pPr>
            <a:r>
              <a:rPr lang="ja-JP" altLang="en-US" dirty="0"/>
              <a:t>厚生労働省への照会結果</a:t>
            </a:r>
            <a:endParaRPr lang="en-US" altLang="ja-JP" dirty="0"/>
          </a:p>
          <a:p>
            <a:pPr marL="0" indent="0">
              <a:buNone/>
            </a:pPr>
            <a:r>
              <a:rPr lang="ja-JP" altLang="en-US" dirty="0"/>
              <a:t>定員超過利用においても、適正なサービス提供の確保は必要であるため、自治体において個々の事業所の状況を見たうえで、適正なサービス提供の確保について指導していただければよい。</a:t>
            </a:r>
          </a:p>
        </p:txBody>
      </p:sp>
    </p:spTree>
    <p:extLst>
      <p:ext uri="{BB962C8B-B14F-4D97-AF65-F5344CB8AC3E}">
        <p14:creationId xmlns:p14="http://schemas.microsoft.com/office/powerpoint/2010/main" val="817478449"/>
      </p:ext>
    </p:extLst>
  </p:cSld>
  <p:clrMapOvr>
    <a:masterClrMapping/>
  </p:clrMapOvr>
  <mc:AlternateContent xmlns:mc="http://schemas.openxmlformats.org/markup-compatibility/2006" xmlns:p14="http://schemas.microsoft.com/office/powerpoint/2010/main">
    <mc:Choice Requires="p14">
      <p:transition spd="slow" p14:dur="2000" advTm="35635"/>
    </mc:Choice>
    <mc:Fallback xmlns="">
      <p:transition spd="slow" advTm="35635"/>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7"/>
            <a:ext cx="8229600" cy="1174363"/>
          </a:xfrm>
          <a:solidFill>
            <a:schemeClr val="accent1"/>
          </a:solidFill>
        </p:spPr>
        <p:style>
          <a:lnRef idx="1">
            <a:schemeClr val="accent1"/>
          </a:lnRef>
          <a:fillRef idx="3">
            <a:schemeClr val="accent1"/>
          </a:fillRef>
          <a:effectRef idx="2">
            <a:schemeClr val="accent1"/>
          </a:effectRef>
          <a:fontRef idx="minor">
            <a:schemeClr val="lt1"/>
          </a:fontRef>
        </p:style>
        <p:txBody>
          <a:bodyPr>
            <a:normAutofit/>
          </a:bodyPr>
          <a:lstStyle/>
          <a:p>
            <a:pPr algn="l"/>
            <a:r>
              <a:rPr kumimoji="1" lang="ja-JP" altLang="en-US" sz="3200" dirty="0"/>
              <a:t>３　</a:t>
            </a:r>
            <a:r>
              <a:rPr lang="ja-JP" altLang="en-US" sz="3200" dirty="0"/>
              <a:t>鹿児島市指定通所支援の事業等の人員、</a:t>
            </a:r>
            <a:br>
              <a:rPr lang="en-US" altLang="ja-JP" sz="3200" dirty="0"/>
            </a:br>
            <a:r>
              <a:rPr lang="ja-JP" altLang="en-US" sz="3200" dirty="0"/>
              <a:t>　設備及び運営の基準に関する条例について</a:t>
            </a:r>
            <a:endParaRPr kumimoji="1" lang="ja-JP" altLang="en-US" sz="3200" dirty="0"/>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6</a:t>
            </a:fld>
            <a:endParaRPr lang="ja-JP" altLang="en-US" sz="1800" dirty="0">
              <a:solidFill>
                <a:schemeClr val="tx1"/>
              </a:solidFill>
            </a:endParaRPr>
          </a:p>
        </p:txBody>
      </p:sp>
      <p:sp>
        <p:nvSpPr>
          <p:cNvPr id="8" name="コンテンツ プレースホルダー 2"/>
          <p:cNvSpPr>
            <a:spLocks noGrp="1"/>
          </p:cNvSpPr>
          <p:nvPr>
            <p:ph idx="1"/>
          </p:nvPr>
        </p:nvSpPr>
        <p:spPr>
          <a:xfrm>
            <a:off x="446856" y="1809000"/>
            <a:ext cx="8229600" cy="4547350"/>
          </a:xfrm>
        </p:spPr>
        <p:txBody>
          <a:bodyPr>
            <a:normAutofit fontScale="47500" lnSpcReduction="20000"/>
          </a:bodyPr>
          <a:lstStyle/>
          <a:p>
            <a:pPr marL="0" indent="0">
              <a:buNone/>
            </a:pPr>
            <a:r>
              <a:rPr lang="ja-JP" altLang="en-US" dirty="0">
                <a:latin typeface="+mn-ea"/>
              </a:rPr>
              <a:t>　第７次地方分権一括法（平成２９年４月２６日公布）により、児童福祉法施行令及び地方自治法施行令が一部改正（平成３１年３月３０日公布　同年４月１日施行）され、放課後等デイサービスなど指定通所支援事業の指定等に関する権限が都道府県から中核市へ権限移譲されたことから条例を制定したもの。</a:t>
            </a:r>
            <a:endParaRPr lang="en-US" altLang="ja-JP" dirty="0">
              <a:latin typeface="+mn-ea"/>
            </a:endParaRPr>
          </a:p>
          <a:p>
            <a:pPr marL="0" indent="0">
              <a:buNone/>
            </a:pPr>
            <a:endParaRPr lang="en-US" altLang="ja-JP" dirty="0">
              <a:latin typeface="+mn-ea"/>
            </a:endParaRPr>
          </a:p>
          <a:p>
            <a:pPr marL="0" indent="0">
              <a:buNone/>
            </a:pPr>
            <a:r>
              <a:rPr lang="ja-JP" altLang="en-US" dirty="0">
                <a:latin typeface="+mn-ea"/>
              </a:rPr>
              <a:t>１　主な規定事項</a:t>
            </a:r>
          </a:p>
          <a:p>
            <a:pPr marL="0" indent="0">
              <a:buNone/>
            </a:pPr>
            <a:r>
              <a:rPr lang="ja-JP" altLang="en-US" dirty="0">
                <a:latin typeface="+mn-ea"/>
              </a:rPr>
              <a:t>　　</a:t>
            </a:r>
            <a:r>
              <a:rPr lang="en-US" altLang="ja-JP" dirty="0">
                <a:latin typeface="+mn-ea"/>
              </a:rPr>
              <a:t>(1) </a:t>
            </a:r>
            <a:r>
              <a:rPr lang="ja-JP" altLang="en-US" dirty="0">
                <a:latin typeface="+mn-ea"/>
              </a:rPr>
              <a:t>職員の配置</a:t>
            </a:r>
          </a:p>
          <a:p>
            <a:pPr marL="0" indent="0">
              <a:buNone/>
            </a:pPr>
            <a:r>
              <a:rPr lang="ja-JP" altLang="en-US" dirty="0">
                <a:latin typeface="+mn-ea"/>
              </a:rPr>
              <a:t>　　</a:t>
            </a:r>
            <a:r>
              <a:rPr lang="en-US" altLang="ja-JP" dirty="0">
                <a:latin typeface="+mn-ea"/>
              </a:rPr>
              <a:t>(2) </a:t>
            </a:r>
            <a:r>
              <a:rPr lang="ja-JP" altLang="en-US" dirty="0">
                <a:latin typeface="+mn-ea"/>
              </a:rPr>
              <a:t>発達支援室等の設備</a:t>
            </a:r>
          </a:p>
          <a:p>
            <a:pPr marL="0" indent="0">
              <a:buNone/>
            </a:pPr>
            <a:r>
              <a:rPr lang="ja-JP" altLang="en-US" dirty="0">
                <a:latin typeface="+mn-ea"/>
              </a:rPr>
              <a:t>　　</a:t>
            </a:r>
            <a:r>
              <a:rPr lang="en-US" altLang="ja-JP" dirty="0">
                <a:latin typeface="+mn-ea"/>
              </a:rPr>
              <a:t>(3) </a:t>
            </a:r>
            <a:r>
              <a:rPr lang="ja-JP" altLang="en-US" dirty="0">
                <a:latin typeface="+mn-ea"/>
              </a:rPr>
              <a:t>利用定員　など</a:t>
            </a:r>
          </a:p>
          <a:p>
            <a:pPr marL="0" indent="0">
              <a:buNone/>
            </a:pPr>
            <a:endParaRPr lang="ja-JP" altLang="en-US" dirty="0">
              <a:latin typeface="+mn-ea"/>
            </a:endParaRPr>
          </a:p>
          <a:p>
            <a:pPr marL="0" indent="0">
              <a:buNone/>
            </a:pPr>
            <a:r>
              <a:rPr lang="ja-JP" altLang="en-US" dirty="0">
                <a:latin typeface="+mn-ea"/>
              </a:rPr>
              <a:t>２　本市の取扱い</a:t>
            </a:r>
          </a:p>
          <a:p>
            <a:pPr marL="0" indent="0">
              <a:buNone/>
            </a:pPr>
            <a:r>
              <a:rPr lang="ja-JP" altLang="en-US" dirty="0">
                <a:latin typeface="+mn-ea"/>
              </a:rPr>
              <a:t>　　下記３を除き、国の基準と同様に規定。</a:t>
            </a:r>
          </a:p>
          <a:p>
            <a:pPr marL="0" indent="0">
              <a:buNone/>
            </a:pPr>
            <a:endParaRPr lang="ja-JP" altLang="en-US" dirty="0">
              <a:latin typeface="+mn-ea"/>
            </a:endParaRPr>
          </a:p>
          <a:p>
            <a:pPr marL="0" indent="0">
              <a:buNone/>
            </a:pPr>
            <a:r>
              <a:rPr lang="ja-JP" altLang="en-US" dirty="0">
                <a:latin typeface="+mn-ea"/>
              </a:rPr>
              <a:t>３　本市独自の規定事項</a:t>
            </a:r>
          </a:p>
          <a:p>
            <a:pPr marL="0" indent="0">
              <a:buNone/>
            </a:pPr>
            <a:r>
              <a:rPr lang="ja-JP" altLang="en-US" dirty="0">
                <a:latin typeface="+mn-ea"/>
              </a:rPr>
              <a:t>　　非常災害対策（第４０条）</a:t>
            </a:r>
          </a:p>
          <a:p>
            <a:pPr marL="0" indent="0">
              <a:buNone/>
            </a:pPr>
            <a:r>
              <a:rPr lang="ja-JP" altLang="en-US" dirty="0">
                <a:latin typeface="+mn-ea"/>
              </a:rPr>
              <a:t>　　施設の立地環境に応じて、非常災害に対する個別計画を策定する。</a:t>
            </a:r>
            <a:endParaRPr lang="en-US" altLang="ja-JP" dirty="0">
              <a:latin typeface="+mn-ea"/>
            </a:endParaRPr>
          </a:p>
          <a:p>
            <a:pPr marL="0" indent="0">
              <a:buNone/>
            </a:pPr>
            <a:endParaRPr lang="en-US" altLang="ja-JP" dirty="0">
              <a:latin typeface="+mn-ea"/>
            </a:endParaRPr>
          </a:p>
          <a:p>
            <a:pPr marL="0" indent="0">
              <a:buNone/>
            </a:pPr>
            <a:r>
              <a:rPr lang="ja-JP" altLang="en-US" dirty="0">
                <a:latin typeface="+mn-ea"/>
              </a:rPr>
              <a:t>４　施行日（適用年月日）</a:t>
            </a:r>
          </a:p>
          <a:p>
            <a:pPr marL="0" indent="0">
              <a:buNone/>
            </a:pPr>
            <a:r>
              <a:rPr lang="ja-JP" altLang="en-US" dirty="0">
                <a:latin typeface="+mn-ea"/>
              </a:rPr>
              <a:t>　　令和２年４月１日</a:t>
            </a:r>
          </a:p>
        </p:txBody>
      </p:sp>
    </p:spTree>
    <p:extLst>
      <p:ext uri="{BB962C8B-B14F-4D97-AF65-F5344CB8AC3E}">
        <p14:creationId xmlns:p14="http://schemas.microsoft.com/office/powerpoint/2010/main" val="2515451338"/>
      </p:ext>
    </p:extLst>
  </p:cSld>
  <p:clrMapOvr>
    <a:masterClrMapping/>
  </p:clrMapOvr>
  <mc:AlternateContent xmlns:mc="http://schemas.openxmlformats.org/markup-compatibility/2006" xmlns:p14="http://schemas.microsoft.com/office/powerpoint/2010/main">
    <mc:Choice Requires="p14">
      <p:transition spd="slow" p14:dur="2000" advTm="49645"/>
    </mc:Choice>
    <mc:Fallback xmlns="">
      <p:transition spd="slow" advTm="49645"/>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76000"/>
          </a:xfrm>
        </p:spPr>
        <p:style>
          <a:lnRef idx="1">
            <a:schemeClr val="accent1"/>
          </a:lnRef>
          <a:fillRef idx="3">
            <a:schemeClr val="accent1"/>
          </a:fillRef>
          <a:effectRef idx="2">
            <a:schemeClr val="accent1"/>
          </a:effectRef>
          <a:fontRef idx="minor">
            <a:schemeClr val="lt1"/>
          </a:fontRef>
        </p:style>
        <p:txBody>
          <a:bodyPr>
            <a:noAutofit/>
          </a:bodyPr>
          <a:lstStyle/>
          <a:p>
            <a:pPr algn="l"/>
            <a:r>
              <a:rPr kumimoji="1" lang="ja-JP" altLang="en-US" sz="3200" dirty="0"/>
              <a:t>４　</a:t>
            </a:r>
            <a:r>
              <a:rPr lang="ja-JP" altLang="en-US" sz="3200" dirty="0"/>
              <a:t>情報共有の徹底・適切な対応について</a:t>
            </a:r>
            <a:endParaRPr kumimoji="1" lang="ja-JP" altLang="en-US" sz="3200" dirty="0"/>
          </a:p>
        </p:txBody>
      </p:sp>
      <p:sp>
        <p:nvSpPr>
          <p:cNvPr id="3" name="コンテンツ プレースホルダー 2"/>
          <p:cNvSpPr>
            <a:spLocks noGrp="1"/>
          </p:cNvSpPr>
          <p:nvPr>
            <p:ph idx="1"/>
          </p:nvPr>
        </p:nvSpPr>
        <p:spPr>
          <a:xfrm>
            <a:off x="432348" y="2820069"/>
            <a:ext cx="8229600" cy="3561259"/>
          </a:xfrm>
        </p:spPr>
        <p:txBody>
          <a:bodyPr>
            <a:normAutofit fontScale="92500" lnSpcReduction="10000"/>
          </a:bodyPr>
          <a:lstStyle/>
          <a:p>
            <a:r>
              <a:rPr kumimoji="1" lang="ja-JP" altLang="en-US" dirty="0"/>
              <a:t>運営規程</a:t>
            </a:r>
            <a:endParaRPr kumimoji="1" lang="en-US" altLang="ja-JP" dirty="0"/>
          </a:p>
          <a:p>
            <a:r>
              <a:rPr lang="ja-JP" altLang="en-US" dirty="0"/>
              <a:t>付表１、２、５（児童発達支援（センター含む））</a:t>
            </a:r>
            <a:endParaRPr lang="en-US" altLang="ja-JP" dirty="0"/>
          </a:p>
          <a:p>
            <a:pPr marL="0" indent="0">
              <a:buNone/>
            </a:pPr>
            <a:r>
              <a:rPr lang="ja-JP" altLang="en-US" dirty="0"/>
              <a:t>　 付表４（放課後等デイサービス）</a:t>
            </a:r>
            <a:endParaRPr lang="en-US" altLang="ja-JP" dirty="0"/>
          </a:p>
          <a:p>
            <a:pPr marL="0" indent="0">
              <a:buNone/>
            </a:pPr>
            <a:r>
              <a:rPr lang="ja-JP" altLang="en-US" dirty="0"/>
              <a:t>　 付表６（保育所等訪問支援）</a:t>
            </a:r>
            <a:endParaRPr lang="en-US" altLang="ja-JP" dirty="0"/>
          </a:p>
          <a:p>
            <a:pPr marL="0" indent="0">
              <a:buNone/>
            </a:pPr>
            <a:r>
              <a:rPr lang="ja-JP" altLang="en-US" dirty="0"/>
              <a:t>　（営業時間、対象者、利用料金など）</a:t>
            </a:r>
            <a:endParaRPr lang="en-US" altLang="ja-JP" dirty="0"/>
          </a:p>
          <a:p>
            <a:r>
              <a:rPr kumimoji="1" lang="ja-JP" altLang="en-US" dirty="0"/>
              <a:t>利用者との契約の際の重要事項説明書</a:t>
            </a:r>
            <a:endParaRPr kumimoji="1" lang="en-US" altLang="ja-JP" dirty="0"/>
          </a:p>
          <a:p>
            <a:r>
              <a:rPr lang="ja-JP" altLang="en-US" dirty="0"/>
              <a:t>障害児支援利用計画</a:t>
            </a:r>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7</a:t>
            </a:fld>
            <a:endParaRPr lang="ja-JP" altLang="en-US" sz="1800" dirty="0">
              <a:solidFill>
                <a:schemeClr val="tx1"/>
              </a:solidFill>
            </a:endParaRPr>
          </a:p>
        </p:txBody>
      </p:sp>
      <p:sp>
        <p:nvSpPr>
          <p:cNvPr id="5" name="コンテンツ プレースホルダー 2"/>
          <p:cNvSpPr txBox="1">
            <a:spLocks/>
          </p:cNvSpPr>
          <p:nvPr/>
        </p:nvSpPr>
        <p:spPr>
          <a:xfrm>
            <a:off x="446856" y="980728"/>
            <a:ext cx="8229600" cy="941480"/>
          </a:xfrm>
          <a:prstGeom prst="rect">
            <a:avLst/>
          </a:prstGeom>
          <a:ln w="22225">
            <a:solidFill>
              <a:schemeClr val="accent1"/>
            </a:solidFill>
          </a:ln>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dirty="0"/>
              <a:t>実地指導での指導内容、請求エラー内容を見ると変更届出が提出されていない内容の請求がされていたり、人員基準を満たしていない例などが見られた。</a:t>
            </a:r>
            <a:endParaRPr lang="ja-JP" altLang="ja-JP" dirty="0"/>
          </a:p>
        </p:txBody>
      </p:sp>
      <p:sp>
        <p:nvSpPr>
          <p:cNvPr id="7" name="コンテンツ プレースホルダー 2"/>
          <p:cNvSpPr txBox="1">
            <a:spLocks/>
          </p:cNvSpPr>
          <p:nvPr/>
        </p:nvSpPr>
        <p:spPr>
          <a:xfrm>
            <a:off x="457200" y="2001100"/>
            <a:ext cx="8229600" cy="740077"/>
          </a:xfrm>
          <a:prstGeom prst="rect">
            <a:avLst/>
          </a:prstGeom>
          <a:ln w="22225">
            <a:solidFill>
              <a:schemeClr val="accent1"/>
            </a:solidFill>
          </a:ln>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dirty="0"/>
              <a:t>→以下の情報を確認するとともに、事業所内の従業員での情報共有を図る。</a:t>
            </a:r>
            <a:endParaRPr lang="ja-JP" altLang="ja-JP" dirty="0"/>
          </a:p>
        </p:txBody>
      </p:sp>
    </p:spTree>
    <p:extLst>
      <p:ext uri="{BB962C8B-B14F-4D97-AF65-F5344CB8AC3E}">
        <p14:creationId xmlns:p14="http://schemas.microsoft.com/office/powerpoint/2010/main" val="2562835227"/>
      </p:ext>
    </p:extLst>
  </p:cSld>
  <p:clrMapOvr>
    <a:masterClrMapping/>
  </p:clrMapOvr>
  <mc:AlternateContent xmlns:mc="http://schemas.openxmlformats.org/markup-compatibility/2006" xmlns:p14="http://schemas.microsoft.com/office/powerpoint/2010/main">
    <mc:Choice Requires="p14">
      <p:transition spd="slow" p14:dur="2000" advTm="43182"/>
    </mc:Choice>
    <mc:Fallback xmlns="">
      <p:transition spd="slow" advTm="43182"/>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7"/>
            <a:ext cx="8229600" cy="634363"/>
          </a:xfrm>
        </p:spPr>
        <p:style>
          <a:lnRef idx="1">
            <a:schemeClr val="accent1"/>
          </a:lnRef>
          <a:fillRef idx="3">
            <a:schemeClr val="accent1"/>
          </a:fillRef>
          <a:effectRef idx="2">
            <a:schemeClr val="accent1"/>
          </a:effectRef>
          <a:fontRef idx="minor">
            <a:schemeClr val="lt1"/>
          </a:fontRef>
        </p:style>
        <p:txBody>
          <a:bodyPr>
            <a:normAutofit/>
          </a:bodyPr>
          <a:lstStyle/>
          <a:p>
            <a:pPr algn="l"/>
            <a:r>
              <a:rPr lang="ja-JP" altLang="en-US" sz="3200" dirty="0"/>
              <a:t>４　情報共有の徹底・適切な対応について</a:t>
            </a:r>
            <a:endParaRPr kumimoji="1" lang="ja-JP" altLang="en-US" sz="3200" dirty="0"/>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8</a:t>
            </a:fld>
            <a:endParaRPr lang="ja-JP" altLang="en-US" sz="1800">
              <a:solidFill>
                <a:schemeClr val="tx1"/>
              </a:solidFill>
            </a:endParaRPr>
          </a:p>
        </p:txBody>
      </p:sp>
      <p:sp>
        <p:nvSpPr>
          <p:cNvPr id="8" name="コンテンツ プレースホルダー 2"/>
          <p:cNvSpPr>
            <a:spLocks noGrp="1"/>
          </p:cNvSpPr>
          <p:nvPr>
            <p:ph idx="1"/>
          </p:nvPr>
        </p:nvSpPr>
        <p:spPr>
          <a:xfrm>
            <a:off x="467544" y="1269001"/>
            <a:ext cx="8229600" cy="4968312"/>
          </a:xfrm>
        </p:spPr>
        <p:txBody>
          <a:bodyPr>
            <a:normAutofit fontScale="92500" lnSpcReduction="10000"/>
          </a:bodyPr>
          <a:lstStyle/>
          <a:p>
            <a:pPr marL="252000" indent="-457200">
              <a:buNone/>
            </a:pPr>
            <a:r>
              <a:rPr lang="ja-JP" altLang="en-US" dirty="0"/>
              <a:t>夢すこやかファイルの活用</a:t>
            </a:r>
            <a:endParaRPr lang="en-US" altLang="ja-JP" dirty="0"/>
          </a:p>
          <a:p>
            <a:pPr marL="252000" indent="-457200">
              <a:buNone/>
            </a:pPr>
            <a:r>
              <a:rPr lang="ja-JP" altLang="en-US" dirty="0"/>
              <a:t>・保護者と関係機関等が連携を図りながら、子どもの成長を記録し、一貫した支援を行えるようにしていくためのファイル</a:t>
            </a:r>
            <a:endParaRPr lang="en-US" altLang="ja-JP" dirty="0"/>
          </a:p>
          <a:p>
            <a:pPr marL="252000" indent="-457200">
              <a:buNone/>
            </a:pPr>
            <a:r>
              <a:rPr kumimoji="1" lang="ja-JP" altLang="en-US" dirty="0"/>
              <a:t>・鹿児島市ホームページよりダウンロード可能</a:t>
            </a:r>
            <a:r>
              <a:rPr lang="ja-JP" altLang="en-US" dirty="0"/>
              <a:t>　</a:t>
            </a:r>
            <a:r>
              <a:rPr lang="en-US" altLang="ja-JP" dirty="0"/>
              <a:t>http://www.city.kagoshima.lg.jp/kyoiku/kyoiku/gakkoukyoiku/kenko/fukushi/shogai/ryoiku/gakko.html</a:t>
            </a:r>
          </a:p>
          <a:p>
            <a:pPr marL="252000" indent="-457200">
              <a:buNone/>
            </a:pPr>
            <a:r>
              <a:rPr lang="ja-JP" altLang="en-US" dirty="0"/>
              <a:t>・継続的で一貫した支援が行えるよう、是非、事業所でもご活用ください。（個人情報に当たるため、保護者・本人の管理を基本）</a:t>
            </a:r>
            <a:endParaRPr lang="en-US" altLang="ja-JP" dirty="0"/>
          </a:p>
          <a:p>
            <a:pPr marL="252000" indent="-457200">
              <a:buNone/>
            </a:pPr>
            <a:endParaRPr kumimoji="1" lang="ja-JP" altLang="en-US" dirty="0"/>
          </a:p>
        </p:txBody>
      </p:sp>
    </p:spTree>
    <p:extLst>
      <p:ext uri="{BB962C8B-B14F-4D97-AF65-F5344CB8AC3E}">
        <p14:creationId xmlns:p14="http://schemas.microsoft.com/office/powerpoint/2010/main" val="1598200556"/>
      </p:ext>
    </p:extLst>
  </p:cSld>
  <p:clrMapOvr>
    <a:masterClrMapping/>
  </p:clrMapOvr>
  <mc:AlternateContent xmlns:mc="http://schemas.openxmlformats.org/markup-compatibility/2006" xmlns:p14="http://schemas.microsoft.com/office/powerpoint/2010/main">
    <mc:Choice Requires="p14">
      <p:transition spd="slow" p14:dur="2000" advTm="48948"/>
    </mc:Choice>
    <mc:Fallback xmlns="">
      <p:transition spd="slow" advTm="48948"/>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76000"/>
          </a:xfrm>
        </p:spPr>
        <p:style>
          <a:lnRef idx="1">
            <a:schemeClr val="accent1"/>
          </a:lnRef>
          <a:fillRef idx="3">
            <a:schemeClr val="accent1"/>
          </a:fillRef>
          <a:effectRef idx="2">
            <a:schemeClr val="accent1"/>
          </a:effectRef>
          <a:fontRef idx="minor">
            <a:schemeClr val="lt1"/>
          </a:fontRef>
        </p:style>
        <p:txBody>
          <a:bodyPr>
            <a:normAutofit fontScale="90000"/>
          </a:bodyPr>
          <a:lstStyle/>
          <a:p>
            <a:pPr algn="l"/>
            <a:r>
              <a:rPr kumimoji="1" lang="ja-JP" altLang="en-US" sz="4000" dirty="0"/>
              <a:t>５　人員基準等の毎月の確認について</a:t>
            </a:r>
          </a:p>
        </p:txBody>
      </p:sp>
      <p:sp>
        <p:nvSpPr>
          <p:cNvPr id="3" name="コンテンツ プレースホルダー 2"/>
          <p:cNvSpPr>
            <a:spLocks noGrp="1"/>
          </p:cNvSpPr>
          <p:nvPr>
            <p:ph idx="1"/>
          </p:nvPr>
        </p:nvSpPr>
        <p:spPr>
          <a:xfrm>
            <a:off x="466078" y="1268761"/>
            <a:ext cx="8229600" cy="4248472"/>
          </a:xfrm>
        </p:spPr>
        <p:txBody>
          <a:bodyPr>
            <a:normAutofit lnSpcReduction="10000"/>
          </a:bodyPr>
          <a:lstStyle/>
          <a:p>
            <a:pPr marL="0" indent="0">
              <a:buNone/>
            </a:pPr>
            <a:r>
              <a:rPr lang="ja-JP" altLang="en-US" sz="2400" dirty="0"/>
              <a:t>①全事業所</a:t>
            </a:r>
            <a:endParaRPr lang="en-US" altLang="ja-JP" sz="2400" dirty="0"/>
          </a:p>
          <a:p>
            <a:pPr marL="0" indent="0">
              <a:buNone/>
            </a:pPr>
            <a:r>
              <a:rPr lang="ja-JP" altLang="en-US" sz="2400" dirty="0"/>
              <a:t>・　体制加算　別紙１</a:t>
            </a:r>
            <a:endParaRPr lang="en-US" altLang="ja-JP" sz="2400" dirty="0"/>
          </a:p>
          <a:p>
            <a:pPr marL="0" indent="0">
              <a:buNone/>
            </a:pPr>
            <a:r>
              <a:rPr lang="ja-JP" altLang="en-US" sz="2400" dirty="0"/>
              <a:t>　（障害児通所・入所給付費等の算定に係る</a:t>
            </a:r>
            <a:endParaRPr lang="en-US" altLang="ja-JP" sz="2400" dirty="0"/>
          </a:p>
          <a:p>
            <a:pPr marL="0" indent="0">
              <a:buNone/>
            </a:pPr>
            <a:r>
              <a:rPr lang="ja-JP" altLang="en-US" sz="2400" dirty="0"/>
              <a:t>　　体制等状況一覧表）</a:t>
            </a:r>
            <a:endParaRPr lang="en-US" altLang="ja-JP" sz="2400" dirty="0"/>
          </a:p>
          <a:p>
            <a:pPr marL="0" indent="0">
              <a:buNone/>
            </a:pPr>
            <a:r>
              <a:rPr kumimoji="1" lang="ja-JP" altLang="en-US" sz="2400" dirty="0"/>
              <a:t>・　体制加算　別紙２</a:t>
            </a:r>
            <a:endParaRPr kumimoji="1" lang="en-US" altLang="ja-JP" sz="2400" dirty="0"/>
          </a:p>
          <a:p>
            <a:pPr marL="0" indent="0">
              <a:buNone/>
            </a:pPr>
            <a:r>
              <a:rPr lang="ja-JP" altLang="en-US" sz="2400" dirty="0"/>
              <a:t>　</a:t>
            </a:r>
            <a:r>
              <a:rPr kumimoji="1" lang="ja-JP" altLang="en-US" sz="2400" dirty="0"/>
              <a:t>（従業者の勤務の体制及び勤務形態一覧表）</a:t>
            </a:r>
            <a:endParaRPr kumimoji="1" lang="en-US" altLang="ja-JP" sz="2400" dirty="0"/>
          </a:p>
          <a:p>
            <a:pPr marL="0" indent="0">
              <a:buNone/>
            </a:pPr>
            <a:endParaRPr kumimoji="1" lang="en-US" altLang="ja-JP" sz="2400" dirty="0"/>
          </a:p>
          <a:p>
            <a:pPr marL="0" indent="0">
              <a:buNone/>
            </a:pPr>
            <a:r>
              <a:rPr lang="ja-JP" altLang="en-US" sz="2400" dirty="0"/>
              <a:t>②医療的ケア区分に応じた基本報酬を算定する事業所</a:t>
            </a:r>
            <a:endParaRPr lang="en-US" altLang="ja-JP" sz="2400" dirty="0"/>
          </a:p>
          <a:p>
            <a:pPr marL="0" indent="0">
              <a:buNone/>
            </a:pPr>
            <a:r>
              <a:rPr kumimoji="1" lang="ja-JP" altLang="en-US" sz="2400" dirty="0"/>
              <a:t>・　上記①に加えて、報酬算定区分に関する届出書（</a:t>
            </a:r>
            <a:r>
              <a:rPr lang="zh-TW" altLang="en-US" sz="2400" dirty="0">
                <a:latin typeface="ＭＳ Ｐゴシック" panose="020B0600070205080204" pitchFamily="50" charset="-128"/>
                <a:ea typeface="ＭＳ Ｐゴシック" panose="020B0600070205080204" pitchFamily="50" charset="-128"/>
              </a:rPr>
              <a:t>体制加算　</a:t>
            </a:r>
            <a:endParaRPr lang="en-US" altLang="zh-TW" sz="2400" dirty="0">
              <a:latin typeface="ＭＳ Ｐゴシック" panose="020B0600070205080204" pitchFamily="50" charset="-128"/>
              <a:ea typeface="ＭＳ Ｐゴシック" panose="020B0600070205080204" pitchFamily="50" charset="-128"/>
            </a:endParaRPr>
          </a:p>
          <a:p>
            <a:pPr marL="0" indent="0">
              <a:buNone/>
            </a:pPr>
            <a:r>
              <a:rPr lang="ja-JP" altLang="en-US" sz="2400" dirty="0">
                <a:latin typeface="ＭＳ Ｐゴシック" panose="020B0600070205080204" pitchFamily="50" charset="-128"/>
                <a:ea typeface="ＭＳ Ｐゴシック" panose="020B0600070205080204" pitchFamily="50" charset="-128"/>
              </a:rPr>
              <a:t>　　</a:t>
            </a:r>
            <a:r>
              <a:rPr lang="zh-TW" altLang="en-US" sz="2400" dirty="0">
                <a:latin typeface="ＭＳ Ｐゴシック" panose="020B0600070205080204" pitchFamily="50" charset="-128"/>
                <a:ea typeface="ＭＳ Ｐゴシック" panose="020B0600070205080204" pitchFamily="50" charset="-128"/>
              </a:rPr>
              <a:t>別紙</a:t>
            </a:r>
            <a:r>
              <a:rPr lang="ja-JP" altLang="en-US" sz="2400" dirty="0"/>
              <a:t>１の</a:t>
            </a:r>
            <a:r>
              <a:rPr lang="zh-TW" altLang="en-US" sz="2400" dirty="0">
                <a:latin typeface="ＭＳ Ｐゴシック" panose="020B0600070205080204" pitchFamily="50" charset="-128"/>
                <a:ea typeface="ＭＳ Ｐゴシック" panose="020B0600070205080204" pitchFamily="50" charset="-128"/>
              </a:rPr>
              <a:t>２</a:t>
            </a:r>
            <a:r>
              <a:rPr lang="ja-JP" altLang="en-US" sz="2400" dirty="0"/>
              <a:t>又は別紙１の３</a:t>
            </a:r>
            <a:r>
              <a:rPr kumimoji="1" lang="ja-JP" altLang="en-US" sz="2400" dirty="0"/>
              <a:t>）の別添</a:t>
            </a:r>
            <a:endParaRPr kumimoji="1" lang="en-US" altLang="ja-JP" sz="2400" dirty="0"/>
          </a:p>
        </p:txBody>
      </p:sp>
      <p:sp>
        <p:nvSpPr>
          <p:cNvPr id="4" name="スライド番号プレースホルダー 3"/>
          <p:cNvSpPr>
            <a:spLocks noGrp="1"/>
          </p:cNvSpPr>
          <p:nvPr>
            <p:ph type="sldNum" sz="quarter" idx="12"/>
          </p:nvPr>
        </p:nvSpPr>
        <p:spPr/>
        <p:txBody>
          <a:bodyPr/>
          <a:lstStyle/>
          <a:p>
            <a:fld id="{A91244B0-13D8-45E2-A34F-94B284C31408}" type="slidenum">
              <a:rPr lang="ja-JP" altLang="en-US" sz="1800" smtClean="0">
                <a:solidFill>
                  <a:schemeClr val="tx1"/>
                </a:solidFill>
              </a:rPr>
              <a:pPr/>
              <a:t>9</a:t>
            </a:fld>
            <a:endParaRPr lang="ja-JP" altLang="en-US" sz="1800" dirty="0">
              <a:solidFill>
                <a:schemeClr val="tx1"/>
              </a:solidFill>
            </a:endParaRPr>
          </a:p>
        </p:txBody>
      </p:sp>
      <p:sp>
        <p:nvSpPr>
          <p:cNvPr id="5" name="コンテンツ プレースホルダー 2"/>
          <p:cNvSpPr txBox="1">
            <a:spLocks/>
          </p:cNvSpPr>
          <p:nvPr/>
        </p:nvSpPr>
        <p:spPr>
          <a:xfrm>
            <a:off x="466078" y="5517232"/>
            <a:ext cx="8229600" cy="813341"/>
          </a:xfrm>
          <a:prstGeom prst="rect">
            <a:avLst/>
          </a:prstGeom>
          <a:ln w="22225">
            <a:solidFill>
              <a:schemeClr val="accent1"/>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a:t>基本報酬や加算の算定の基礎となる人員配置等については、上記様式などを基に毎月確認を行ってください。</a:t>
            </a:r>
            <a:endParaRPr lang="ja-JP" altLang="ja-JP" sz="2400" dirty="0"/>
          </a:p>
        </p:txBody>
      </p:sp>
    </p:spTree>
    <p:extLst>
      <p:ext uri="{BB962C8B-B14F-4D97-AF65-F5344CB8AC3E}">
        <p14:creationId xmlns:p14="http://schemas.microsoft.com/office/powerpoint/2010/main" val="2886186765"/>
      </p:ext>
    </p:extLst>
  </p:cSld>
  <p:clrMapOvr>
    <a:masterClrMapping/>
  </p:clrMapOvr>
  <mc:AlternateContent xmlns:mc="http://schemas.openxmlformats.org/markup-compatibility/2006" xmlns:p14="http://schemas.microsoft.com/office/powerpoint/2010/main">
    <mc:Choice Requires="p14">
      <p:transition spd="slow" p14:dur="2000" advTm="38316"/>
    </mc:Choice>
    <mc:Fallback xmlns="">
      <p:transition spd="slow" advTm="38316"/>
    </mc:Fallback>
  </mc:AlternateContent>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12575</TotalTime>
  <Words>15181</Words>
  <Application>Microsoft Office PowerPoint</Application>
  <PresentationFormat>画面に合わせる (4:3)</PresentationFormat>
  <Paragraphs>1257</Paragraphs>
  <Slides>49</Slides>
  <Notes>49</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2</vt:i4>
      </vt:variant>
      <vt:variant>
        <vt:lpstr>スライド タイトル</vt:lpstr>
      </vt:variant>
      <vt:variant>
        <vt:i4>49</vt:i4>
      </vt:variant>
    </vt:vector>
  </HeadingPairs>
  <TitlesOfParts>
    <vt:vector size="59" baseType="lpstr">
      <vt:lpstr>Generic2-Regular</vt:lpstr>
      <vt:lpstr>ＭＳ Ｐゴシック</vt:lpstr>
      <vt:lpstr>ＭＳ Ｐゴシック 本文</vt:lpstr>
      <vt:lpstr>ＭＳ ゴシック</vt:lpstr>
      <vt:lpstr>游明朝</vt:lpstr>
      <vt:lpstr>Arial</vt:lpstr>
      <vt:lpstr>Calibri</vt:lpstr>
      <vt:lpstr>1_Office ​​テーマ</vt:lpstr>
      <vt:lpstr>ワークシート</vt:lpstr>
      <vt:lpstr>Worksheet</vt:lpstr>
      <vt:lpstr>令和６年度 指定障害福祉サービス事業者等集団指導</vt:lpstr>
      <vt:lpstr>１　国のガイドラインの改訂等について （児童発達支援・放課後等デイサービス・保育所等訪問支援）</vt:lpstr>
      <vt:lpstr>１　令和6年度報酬改定について</vt:lpstr>
      <vt:lpstr>２　定員の遵守について</vt:lpstr>
      <vt:lpstr>２　定員の遵守について</vt:lpstr>
      <vt:lpstr>３　鹿児島市指定通所支援の事業等の人員、 　設備及び運営の基準に関する条例について</vt:lpstr>
      <vt:lpstr>４　情報共有の徹底・適切な対応について</vt:lpstr>
      <vt:lpstr>４　情報共有の徹底・適切な対応について</vt:lpstr>
      <vt:lpstr>５　人員基準等の毎月の確認について</vt:lpstr>
      <vt:lpstr>５　人員基準等の毎月の確認について</vt:lpstr>
      <vt:lpstr>５　人員基準等の毎月の確認について</vt:lpstr>
      <vt:lpstr>５　児童指導員の資格確認について</vt:lpstr>
      <vt:lpstr>５　児童指導員の資格確認について</vt:lpstr>
      <vt:lpstr>５　児童指導員の資格確認について</vt:lpstr>
      <vt:lpstr>６　申請・変更・廃止等について</vt:lpstr>
      <vt:lpstr>６　申請・変更・廃止等について</vt:lpstr>
      <vt:lpstr>６　申請・変更・廃止等について</vt:lpstr>
      <vt:lpstr>７　加算を算定する際の注意点</vt:lpstr>
      <vt:lpstr>７　加算を算定する際の注意点</vt:lpstr>
      <vt:lpstr>７　加算を算定する際の注意点</vt:lpstr>
      <vt:lpstr>７　加算を算定する際の注意点</vt:lpstr>
      <vt:lpstr>７　加算を算定する際の注意点 　（報酬改定により新設・変更のあった減算）</vt:lpstr>
      <vt:lpstr>７　加算を算定する際の注意点</vt:lpstr>
      <vt:lpstr>PowerPoint プレゼンテーション</vt:lpstr>
      <vt:lpstr>PowerPoint プレゼンテーション</vt:lpstr>
      <vt:lpstr>PowerPoint プレゼンテーション</vt:lpstr>
      <vt:lpstr>PowerPoint プレゼンテーション</vt:lpstr>
      <vt:lpstr>８　多機能型事業所の定員規模別単価の 　取扱いについて</vt:lpstr>
      <vt:lpstr>８　多機能型事業所の定員規模別単価の取扱いについて</vt:lpstr>
      <vt:lpstr>９　自己評価について</vt:lpstr>
      <vt:lpstr>９　自己評価について</vt:lpstr>
      <vt:lpstr>９　令和５年度公表の自己評価結果から</vt:lpstr>
      <vt:lpstr>10　令和５年度公表の自己評価結果から</vt:lpstr>
      <vt:lpstr>PowerPoint プレゼンテーション</vt:lpstr>
      <vt:lpstr>PowerPoint プレゼンテーション</vt:lpstr>
      <vt:lpstr>12　サービス提供拒否の禁止について</vt:lpstr>
      <vt:lpstr>13　市独自の補助制度について</vt:lpstr>
      <vt:lpstr>１４　情報公表制度について</vt:lpstr>
      <vt:lpstr>PowerPoint プレゼンテーション</vt:lpstr>
      <vt:lpstr>15　秘密保持について</vt:lpstr>
      <vt:lpstr>16　業務管理体制の届出について</vt:lpstr>
      <vt:lpstr>PowerPoint プレゼンテーション</vt:lpstr>
      <vt:lpstr>18　送迎に当たっての安全管理の徹底について 　（利用者の所在確認や安全装置の装備の義務付け）</vt:lpstr>
      <vt:lpstr>19　防犯対策について</vt:lpstr>
      <vt:lpstr>20　防災対策について（非常災害時の安全確保）</vt:lpstr>
      <vt:lpstr>20　業務継続計画（BCP）の作成について</vt:lpstr>
      <vt:lpstr>20　要配慮者利用施設での避難確保計画 及び避難訓練の実施について</vt:lpstr>
      <vt:lpstr>21　行政処分について</vt:lpstr>
      <vt:lpstr>PowerPoint プレゼンテーション</vt:lpstr>
    </vt:vector>
  </TitlesOfParts>
  <Company>鹿児島市</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平成２７年度 指定障害福祉サービス事業者等集団指導</dc:title>
  <dc:creator>鹿児島市</dc:creator>
  <cp:lastModifiedBy>西内　史郎</cp:lastModifiedBy>
  <cp:revision>784</cp:revision>
  <cp:lastPrinted>2024-09-17T08:49:05Z</cp:lastPrinted>
  <dcterms:created xsi:type="dcterms:W3CDTF">2015-03-05T02:17:13Z</dcterms:created>
  <dcterms:modified xsi:type="dcterms:W3CDTF">2024-09-17T08:51:17Z</dcterms:modified>
  <cp:contentStatus/>
</cp:coreProperties>
</file>