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01" r:id="rId2"/>
    <p:sldId id="302" r:id="rId3"/>
    <p:sldId id="312" r:id="rId4"/>
    <p:sldId id="309" r:id="rId5"/>
    <p:sldId id="325" r:id="rId6"/>
    <p:sldId id="321" r:id="rId7"/>
    <p:sldId id="326" r:id="rId8"/>
    <p:sldId id="329" r:id="rId9"/>
    <p:sldId id="322" r:id="rId10"/>
    <p:sldId id="323" r:id="rId11"/>
    <p:sldId id="307" r:id="rId12"/>
    <p:sldId id="327" r:id="rId13"/>
    <p:sldId id="331" r:id="rId14"/>
    <p:sldId id="332" r:id="rId15"/>
    <p:sldId id="304" r:id="rId16"/>
    <p:sldId id="305" r:id="rId17"/>
    <p:sldId id="313" r:id="rId18"/>
    <p:sldId id="303" r:id="rId19"/>
    <p:sldId id="330" r:id="rId20"/>
    <p:sldId id="315" r:id="rId21"/>
    <p:sldId id="316" r:id="rId22"/>
    <p:sldId id="293" r:id="rId23"/>
    <p:sldId id="294" r:id="rId24"/>
    <p:sldId id="295" r:id="rId25"/>
    <p:sldId id="317" r:id="rId26"/>
    <p:sldId id="297" r:id="rId27"/>
    <p:sldId id="328" r:id="rId28"/>
    <p:sldId id="298" r:id="rId29"/>
    <p:sldId id="299" r:id="rId30"/>
    <p:sldId id="320" r:id="rId31"/>
  </p:sldIdLst>
  <p:sldSz cx="9144000" cy="6858000" type="screen4x3"/>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29" autoAdjust="0"/>
    <p:restoredTop sz="80804" autoAdjust="0"/>
  </p:normalViewPr>
  <p:slideViewPr>
    <p:cSldViewPr>
      <p:cViewPr varScale="1">
        <p:scale>
          <a:sx n="94" d="100"/>
          <a:sy n="94" d="100"/>
        </p:scale>
        <p:origin x="1155"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1" d="100"/>
          <a:sy n="51"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1513ED0A-44A3-4B87-8DFB-0923872B70AE}" type="datetimeFigureOut">
              <a:rPr kumimoji="1" lang="ja-JP" altLang="en-US" smtClean="0"/>
              <a:t>2024/8/15</a:t>
            </a:fld>
            <a:endParaRPr kumimoji="1" lang="ja-JP" altLang="en-US"/>
          </a:p>
        </p:txBody>
      </p:sp>
      <p:sp>
        <p:nvSpPr>
          <p:cNvPr id="4" name="フッター プレースホルダー 3"/>
          <p:cNvSpPr>
            <a:spLocks noGrp="1"/>
          </p:cNvSpPr>
          <p:nvPr>
            <p:ph type="ftr" sz="quarter" idx="2"/>
          </p:nvPr>
        </p:nvSpPr>
        <p:spPr>
          <a:xfrm>
            <a:off x="0" y="6457410"/>
            <a:ext cx="4302625" cy="34026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1696" y="6457410"/>
            <a:ext cx="4302625" cy="340265"/>
          </a:xfrm>
          <a:prstGeom prst="rect">
            <a:avLst/>
          </a:prstGeom>
        </p:spPr>
        <p:txBody>
          <a:bodyPr vert="horz" lIns="91440" tIns="45720" rIns="91440" bIns="45720" rtlCol="0" anchor="b"/>
          <a:lstStyle>
            <a:lvl1pPr algn="r">
              <a:defRPr sz="1200"/>
            </a:lvl1pPr>
          </a:lstStyle>
          <a:p>
            <a:fld id="{7B937572-227D-4F6B-9E5D-CD95A91EDD72}" type="slidenum">
              <a:rPr kumimoji="1" lang="ja-JP" altLang="en-US" smtClean="0"/>
              <a:t>‹#›</a:t>
            </a:fld>
            <a:endParaRPr kumimoji="1" lang="ja-JP" altLang="en-US"/>
          </a:p>
        </p:txBody>
      </p:sp>
    </p:spTree>
    <p:extLst>
      <p:ext uri="{BB962C8B-B14F-4D97-AF65-F5344CB8AC3E}">
        <p14:creationId xmlns:p14="http://schemas.microsoft.com/office/powerpoint/2010/main" val="36288306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1696" y="0"/>
            <a:ext cx="4302625" cy="340265"/>
          </a:xfrm>
          <a:prstGeom prst="rect">
            <a:avLst/>
          </a:prstGeom>
        </p:spPr>
        <p:txBody>
          <a:bodyPr vert="horz" lIns="91440" tIns="45720" rIns="91440" bIns="45720" rtlCol="0"/>
          <a:lstStyle>
            <a:lvl1pPr algn="r">
              <a:defRPr sz="1200"/>
            </a:lvl1pPr>
          </a:lstStyle>
          <a:p>
            <a:fld id="{39FD9291-0D6E-44C0-AF4C-0FFCE1794DA1}" type="datetimeFigureOut">
              <a:rPr kumimoji="1" lang="ja-JP" altLang="en-US" smtClean="0"/>
              <a:t>2024/8/15</a:t>
            </a:fld>
            <a:endParaRPr kumimoji="1" lang="ja-JP" altLang="en-US"/>
          </a:p>
        </p:txBody>
      </p:sp>
      <p:sp>
        <p:nvSpPr>
          <p:cNvPr id="4" name="スライド イメージ プレースホルダー 3"/>
          <p:cNvSpPr>
            <a:spLocks noGrp="1" noRot="1" noChangeAspect="1"/>
          </p:cNvSpPr>
          <p:nvPr>
            <p:ph type="sldImg" idx="2"/>
          </p:nvPr>
        </p:nvSpPr>
        <p:spPr>
          <a:xfrm>
            <a:off x="3435350" y="850900"/>
            <a:ext cx="3055938" cy="22923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2201" y="3271103"/>
            <a:ext cx="7942238" cy="267645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57410"/>
            <a:ext cx="4302625" cy="34026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1696" y="6457410"/>
            <a:ext cx="4302625" cy="340265"/>
          </a:xfrm>
          <a:prstGeom prst="rect">
            <a:avLst/>
          </a:prstGeom>
        </p:spPr>
        <p:txBody>
          <a:bodyPr vert="horz" lIns="91440" tIns="45720" rIns="91440" bIns="45720" rtlCol="0" anchor="b"/>
          <a:lstStyle>
            <a:lvl1pPr algn="r">
              <a:defRPr sz="1200"/>
            </a:lvl1pPr>
          </a:lstStyle>
          <a:p>
            <a:fld id="{18315EAB-6DF4-445C-8C66-4703B0D124AD}" type="slidenum">
              <a:rPr kumimoji="1" lang="ja-JP" altLang="en-US" smtClean="0"/>
              <a:t>‹#›</a:t>
            </a:fld>
            <a:endParaRPr kumimoji="1" lang="ja-JP" altLang="en-US"/>
          </a:p>
        </p:txBody>
      </p:sp>
    </p:spTree>
    <p:extLst>
      <p:ext uri="{BB962C8B-B14F-4D97-AF65-F5344CB8AC3E}">
        <p14:creationId xmlns:p14="http://schemas.microsoft.com/office/powerpoint/2010/main" val="9165474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8315EAB-6DF4-445C-8C66-4703B0D124AD}" type="slidenum">
              <a:rPr kumimoji="1" lang="ja-JP" altLang="en-US" smtClean="0"/>
              <a:t>1</a:t>
            </a:fld>
            <a:endParaRPr kumimoji="1" lang="ja-JP" altLang="en-US"/>
          </a:p>
        </p:txBody>
      </p:sp>
    </p:spTree>
    <p:extLst>
      <p:ext uri="{BB962C8B-B14F-4D97-AF65-F5344CB8AC3E}">
        <p14:creationId xmlns:p14="http://schemas.microsoft.com/office/powerpoint/2010/main" val="28744364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8315EAB-6DF4-445C-8C66-4703B0D124AD}" type="slidenum">
              <a:rPr kumimoji="1" lang="ja-JP" altLang="en-US" smtClean="0"/>
              <a:t>10</a:t>
            </a:fld>
            <a:endParaRPr kumimoji="1" lang="ja-JP" altLang="en-US"/>
          </a:p>
        </p:txBody>
      </p:sp>
    </p:spTree>
    <p:extLst>
      <p:ext uri="{BB962C8B-B14F-4D97-AF65-F5344CB8AC3E}">
        <p14:creationId xmlns:p14="http://schemas.microsoft.com/office/powerpoint/2010/main" val="18937334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11</a:t>
            </a:fld>
            <a:endParaRPr kumimoji="1" lang="ja-JP" altLang="en-US"/>
          </a:p>
        </p:txBody>
      </p:sp>
    </p:spTree>
    <p:extLst>
      <p:ext uri="{BB962C8B-B14F-4D97-AF65-F5344CB8AC3E}">
        <p14:creationId xmlns:p14="http://schemas.microsoft.com/office/powerpoint/2010/main" val="427295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12</a:t>
            </a:fld>
            <a:endParaRPr kumimoji="1" lang="ja-JP" altLang="en-US"/>
          </a:p>
        </p:txBody>
      </p:sp>
    </p:spTree>
    <p:extLst>
      <p:ext uri="{BB962C8B-B14F-4D97-AF65-F5344CB8AC3E}">
        <p14:creationId xmlns:p14="http://schemas.microsoft.com/office/powerpoint/2010/main" val="1662030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13</a:t>
            </a:fld>
            <a:endParaRPr kumimoji="1" lang="ja-JP" altLang="en-US"/>
          </a:p>
        </p:txBody>
      </p:sp>
    </p:spTree>
    <p:extLst>
      <p:ext uri="{BB962C8B-B14F-4D97-AF65-F5344CB8AC3E}">
        <p14:creationId xmlns:p14="http://schemas.microsoft.com/office/powerpoint/2010/main" val="2131816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14</a:t>
            </a:fld>
            <a:endParaRPr kumimoji="1" lang="ja-JP" altLang="en-US"/>
          </a:p>
        </p:txBody>
      </p:sp>
    </p:spTree>
    <p:extLst>
      <p:ext uri="{BB962C8B-B14F-4D97-AF65-F5344CB8AC3E}">
        <p14:creationId xmlns:p14="http://schemas.microsoft.com/office/powerpoint/2010/main" val="28242983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18315EAB-6DF4-445C-8C66-4703B0D124AD}" type="slidenum">
              <a:rPr kumimoji="1" lang="ja-JP" altLang="en-US" smtClean="0"/>
              <a:t>15</a:t>
            </a:fld>
            <a:endParaRPr kumimoji="1" lang="ja-JP" altLang="en-US"/>
          </a:p>
        </p:txBody>
      </p:sp>
    </p:spTree>
    <p:extLst>
      <p:ext uri="{BB962C8B-B14F-4D97-AF65-F5344CB8AC3E}">
        <p14:creationId xmlns:p14="http://schemas.microsoft.com/office/powerpoint/2010/main" val="38224823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16</a:t>
            </a:fld>
            <a:endParaRPr kumimoji="1" lang="ja-JP" altLang="en-US"/>
          </a:p>
        </p:txBody>
      </p:sp>
    </p:spTree>
    <p:extLst>
      <p:ext uri="{BB962C8B-B14F-4D97-AF65-F5344CB8AC3E}">
        <p14:creationId xmlns:p14="http://schemas.microsoft.com/office/powerpoint/2010/main" val="9658291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17</a:t>
            </a:fld>
            <a:endParaRPr kumimoji="1" lang="ja-JP" altLang="en-US"/>
          </a:p>
        </p:txBody>
      </p:sp>
    </p:spTree>
    <p:extLst>
      <p:ext uri="{BB962C8B-B14F-4D97-AF65-F5344CB8AC3E}">
        <p14:creationId xmlns:p14="http://schemas.microsoft.com/office/powerpoint/2010/main" val="6621298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18</a:t>
            </a:fld>
            <a:endParaRPr kumimoji="1" lang="ja-JP" altLang="en-US"/>
          </a:p>
        </p:txBody>
      </p:sp>
    </p:spTree>
    <p:extLst>
      <p:ext uri="{BB962C8B-B14F-4D97-AF65-F5344CB8AC3E}">
        <p14:creationId xmlns:p14="http://schemas.microsoft.com/office/powerpoint/2010/main" val="13641142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19</a:t>
            </a:fld>
            <a:endParaRPr kumimoji="1" lang="ja-JP" altLang="en-US"/>
          </a:p>
        </p:txBody>
      </p:sp>
    </p:spTree>
    <p:extLst>
      <p:ext uri="{BB962C8B-B14F-4D97-AF65-F5344CB8AC3E}">
        <p14:creationId xmlns:p14="http://schemas.microsoft.com/office/powerpoint/2010/main" val="4191839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2</a:t>
            </a:fld>
            <a:endParaRPr kumimoji="1" lang="ja-JP" altLang="en-US"/>
          </a:p>
        </p:txBody>
      </p:sp>
    </p:spTree>
    <p:extLst>
      <p:ext uri="{BB962C8B-B14F-4D97-AF65-F5344CB8AC3E}">
        <p14:creationId xmlns:p14="http://schemas.microsoft.com/office/powerpoint/2010/main" val="5019913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10"/>
          </p:nvPr>
        </p:nvSpPr>
        <p:spPr/>
        <p:txBody>
          <a:bodyPr/>
          <a:lstStyle/>
          <a:p>
            <a:fld id="{18315EAB-6DF4-445C-8C66-4703B0D124AD}" type="slidenum">
              <a:rPr kumimoji="1" lang="ja-JP" altLang="en-US" smtClean="0"/>
              <a:t>20</a:t>
            </a:fld>
            <a:endParaRPr kumimoji="1" lang="ja-JP" altLang="en-US"/>
          </a:p>
        </p:txBody>
      </p:sp>
    </p:spTree>
    <p:extLst>
      <p:ext uri="{BB962C8B-B14F-4D97-AF65-F5344CB8AC3E}">
        <p14:creationId xmlns:p14="http://schemas.microsoft.com/office/powerpoint/2010/main" val="33155784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8315EAB-6DF4-445C-8C66-4703B0D124AD}" type="slidenum">
              <a:rPr kumimoji="1" lang="ja-JP" altLang="en-US" smtClean="0"/>
              <a:t>21</a:t>
            </a:fld>
            <a:endParaRPr kumimoji="1" lang="ja-JP" altLang="en-US"/>
          </a:p>
        </p:txBody>
      </p:sp>
    </p:spTree>
    <p:extLst>
      <p:ext uri="{BB962C8B-B14F-4D97-AF65-F5344CB8AC3E}">
        <p14:creationId xmlns:p14="http://schemas.microsoft.com/office/powerpoint/2010/main" val="7664115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8315EAB-6DF4-445C-8C66-4703B0D124AD}" type="slidenum">
              <a:rPr kumimoji="1" lang="ja-JP" altLang="en-US" smtClean="0"/>
              <a:t>22</a:t>
            </a:fld>
            <a:endParaRPr kumimoji="1" lang="ja-JP" altLang="en-US"/>
          </a:p>
        </p:txBody>
      </p:sp>
    </p:spTree>
    <p:extLst>
      <p:ext uri="{BB962C8B-B14F-4D97-AF65-F5344CB8AC3E}">
        <p14:creationId xmlns:p14="http://schemas.microsoft.com/office/powerpoint/2010/main" val="20262207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8315EAB-6DF4-445C-8C66-4703B0D124AD}" type="slidenum">
              <a:rPr kumimoji="1" lang="ja-JP" altLang="en-US" smtClean="0"/>
              <a:t>23</a:t>
            </a:fld>
            <a:endParaRPr kumimoji="1" lang="ja-JP" altLang="en-US"/>
          </a:p>
        </p:txBody>
      </p:sp>
    </p:spTree>
    <p:extLst>
      <p:ext uri="{BB962C8B-B14F-4D97-AF65-F5344CB8AC3E}">
        <p14:creationId xmlns:p14="http://schemas.microsoft.com/office/powerpoint/2010/main" val="14472957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24</a:t>
            </a:fld>
            <a:endParaRPr kumimoji="1" lang="ja-JP" altLang="en-US"/>
          </a:p>
        </p:txBody>
      </p:sp>
    </p:spTree>
    <p:extLst>
      <p:ext uri="{BB962C8B-B14F-4D97-AF65-F5344CB8AC3E}">
        <p14:creationId xmlns:p14="http://schemas.microsoft.com/office/powerpoint/2010/main" val="6830176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25</a:t>
            </a:fld>
            <a:endParaRPr kumimoji="1" lang="ja-JP" altLang="en-US"/>
          </a:p>
        </p:txBody>
      </p:sp>
    </p:spTree>
    <p:extLst>
      <p:ext uri="{BB962C8B-B14F-4D97-AF65-F5344CB8AC3E}">
        <p14:creationId xmlns:p14="http://schemas.microsoft.com/office/powerpoint/2010/main" val="104563524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8315EAB-6DF4-445C-8C66-4703B0D124AD}" type="slidenum">
              <a:rPr kumimoji="1" lang="ja-JP" altLang="en-US" smtClean="0"/>
              <a:t>26</a:t>
            </a:fld>
            <a:endParaRPr kumimoji="1" lang="ja-JP" altLang="en-US"/>
          </a:p>
        </p:txBody>
      </p:sp>
    </p:spTree>
    <p:extLst>
      <p:ext uri="{BB962C8B-B14F-4D97-AF65-F5344CB8AC3E}">
        <p14:creationId xmlns:p14="http://schemas.microsoft.com/office/powerpoint/2010/main" val="30653947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8315EAB-6DF4-445C-8C66-4703B0D124AD}" type="slidenum">
              <a:rPr kumimoji="1" lang="ja-JP" altLang="en-US" smtClean="0"/>
              <a:t>27</a:t>
            </a:fld>
            <a:endParaRPr kumimoji="1" lang="ja-JP" altLang="en-US"/>
          </a:p>
        </p:txBody>
      </p:sp>
    </p:spTree>
    <p:extLst>
      <p:ext uri="{BB962C8B-B14F-4D97-AF65-F5344CB8AC3E}">
        <p14:creationId xmlns:p14="http://schemas.microsoft.com/office/powerpoint/2010/main" val="7415507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28</a:t>
            </a:fld>
            <a:endParaRPr kumimoji="1" lang="ja-JP" altLang="en-US"/>
          </a:p>
        </p:txBody>
      </p:sp>
    </p:spTree>
    <p:extLst>
      <p:ext uri="{BB962C8B-B14F-4D97-AF65-F5344CB8AC3E}">
        <p14:creationId xmlns:p14="http://schemas.microsoft.com/office/powerpoint/2010/main" val="17457567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29</a:t>
            </a:fld>
            <a:endParaRPr kumimoji="1" lang="ja-JP" altLang="en-US"/>
          </a:p>
        </p:txBody>
      </p:sp>
    </p:spTree>
    <p:extLst>
      <p:ext uri="{BB962C8B-B14F-4D97-AF65-F5344CB8AC3E}">
        <p14:creationId xmlns:p14="http://schemas.microsoft.com/office/powerpoint/2010/main" val="3863388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3</a:t>
            </a:fld>
            <a:endParaRPr kumimoji="1" lang="ja-JP" altLang="en-US"/>
          </a:p>
        </p:txBody>
      </p:sp>
    </p:spTree>
    <p:extLst>
      <p:ext uri="{BB962C8B-B14F-4D97-AF65-F5344CB8AC3E}">
        <p14:creationId xmlns:p14="http://schemas.microsoft.com/office/powerpoint/2010/main" val="18462272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30</a:t>
            </a:fld>
            <a:endParaRPr kumimoji="1" lang="ja-JP" altLang="en-US"/>
          </a:p>
        </p:txBody>
      </p:sp>
    </p:spTree>
    <p:extLst>
      <p:ext uri="{BB962C8B-B14F-4D97-AF65-F5344CB8AC3E}">
        <p14:creationId xmlns:p14="http://schemas.microsoft.com/office/powerpoint/2010/main" val="875102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4</a:t>
            </a:fld>
            <a:endParaRPr kumimoji="1" lang="ja-JP" altLang="en-US"/>
          </a:p>
        </p:txBody>
      </p:sp>
    </p:spTree>
    <p:extLst>
      <p:ext uri="{BB962C8B-B14F-4D97-AF65-F5344CB8AC3E}">
        <p14:creationId xmlns:p14="http://schemas.microsoft.com/office/powerpoint/2010/main" val="2344170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5</a:t>
            </a:fld>
            <a:endParaRPr kumimoji="1" lang="ja-JP" altLang="en-US"/>
          </a:p>
        </p:txBody>
      </p:sp>
    </p:spTree>
    <p:extLst>
      <p:ext uri="{BB962C8B-B14F-4D97-AF65-F5344CB8AC3E}">
        <p14:creationId xmlns:p14="http://schemas.microsoft.com/office/powerpoint/2010/main" val="1336764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8315EAB-6DF4-445C-8C66-4703B0D124AD}" type="slidenum">
              <a:rPr kumimoji="1" lang="ja-JP" altLang="en-US" smtClean="0"/>
              <a:t>6</a:t>
            </a:fld>
            <a:endParaRPr kumimoji="1" lang="ja-JP" altLang="en-US"/>
          </a:p>
        </p:txBody>
      </p:sp>
    </p:spTree>
    <p:extLst>
      <p:ext uri="{BB962C8B-B14F-4D97-AF65-F5344CB8AC3E}">
        <p14:creationId xmlns:p14="http://schemas.microsoft.com/office/powerpoint/2010/main" val="1532235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8315EAB-6DF4-445C-8C66-4703B0D124AD}" type="slidenum">
              <a:rPr kumimoji="1" lang="ja-JP" altLang="en-US" smtClean="0"/>
              <a:t>7</a:t>
            </a:fld>
            <a:endParaRPr kumimoji="1" lang="ja-JP" altLang="en-US"/>
          </a:p>
        </p:txBody>
      </p:sp>
    </p:spTree>
    <p:extLst>
      <p:ext uri="{BB962C8B-B14F-4D97-AF65-F5344CB8AC3E}">
        <p14:creationId xmlns:p14="http://schemas.microsoft.com/office/powerpoint/2010/main" val="3827874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8</a:t>
            </a:fld>
            <a:endParaRPr kumimoji="1" lang="ja-JP" altLang="en-US"/>
          </a:p>
        </p:txBody>
      </p:sp>
    </p:spTree>
    <p:extLst>
      <p:ext uri="{BB962C8B-B14F-4D97-AF65-F5344CB8AC3E}">
        <p14:creationId xmlns:p14="http://schemas.microsoft.com/office/powerpoint/2010/main" val="3157932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8315EAB-6DF4-445C-8C66-4703B0D124AD}" type="slidenum">
              <a:rPr kumimoji="1" lang="ja-JP" altLang="en-US" smtClean="0"/>
              <a:t>9</a:t>
            </a:fld>
            <a:endParaRPr kumimoji="1" lang="ja-JP" altLang="en-US"/>
          </a:p>
        </p:txBody>
      </p:sp>
    </p:spTree>
    <p:extLst>
      <p:ext uri="{BB962C8B-B14F-4D97-AF65-F5344CB8AC3E}">
        <p14:creationId xmlns:p14="http://schemas.microsoft.com/office/powerpoint/2010/main" val="2030639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31CC892-C4F4-4A81-BE99-6B7A0B2C369B}" type="datetimeFigureOut">
              <a:rPr kumimoji="1" lang="ja-JP" altLang="en-US" smtClean="0"/>
              <a:t>2024/8/15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2146979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1CC892-C4F4-4A81-BE99-6B7A0B2C369B}" type="datetimeFigureOut">
              <a:rPr kumimoji="1" lang="ja-JP" altLang="en-US" smtClean="0"/>
              <a:t>2024/8/15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3871724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1CC892-C4F4-4A81-BE99-6B7A0B2C369B}" type="datetimeFigureOut">
              <a:rPr kumimoji="1" lang="ja-JP" altLang="en-US" smtClean="0"/>
              <a:t>2024/8/15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303952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1CC892-C4F4-4A81-BE99-6B7A0B2C369B}" type="datetimeFigureOut">
              <a:rPr kumimoji="1" lang="ja-JP" altLang="en-US" smtClean="0"/>
              <a:t>2024/8/15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3232533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31CC892-C4F4-4A81-BE99-6B7A0B2C369B}" type="datetimeFigureOut">
              <a:rPr kumimoji="1" lang="ja-JP" altLang="en-US" smtClean="0"/>
              <a:t>2024/8/15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1986458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31CC892-C4F4-4A81-BE99-6B7A0B2C369B}" type="datetimeFigureOut">
              <a:rPr kumimoji="1" lang="ja-JP" altLang="en-US" smtClean="0"/>
              <a:t>2024/8/15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1251607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31CC892-C4F4-4A81-BE99-6B7A0B2C369B}" type="datetimeFigureOut">
              <a:rPr kumimoji="1" lang="ja-JP" altLang="en-US" smtClean="0"/>
              <a:t>2024/8/15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4283093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31CC892-C4F4-4A81-BE99-6B7A0B2C369B}" type="datetimeFigureOut">
              <a:rPr kumimoji="1" lang="ja-JP" altLang="en-US" smtClean="0"/>
              <a:t>2024/8/15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4241900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31CC892-C4F4-4A81-BE99-6B7A0B2C369B}" type="datetimeFigureOut">
              <a:rPr kumimoji="1" lang="ja-JP" altLang="en-US" smtClean="0"/>
              <a:t>2024/8/15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2650292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31CC892-C4F4-4A81-BE99-6B7A0B2C369B}" type="datetimeFigureOut">
              <a:rPr kumimoji="1" lang="ja-JP" altLang="en-US" smtClean="0"/>
              <a:t>2024/8/15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2408447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31CC892-C4F4-4A81-BE99-6B7A0B2C369B}" type="datetimeFigureOut">
              <a:rPr kumimoji="1" lang="ja-JP" altLang="en-US" smtClean="0"/>
              <a:t>2024/8/15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4100956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1CC892-C4F4-4A81-BE99-6B7A0B2C369B}" type="datetimeFigureOut">
              <a:rPr kumimoji="1" lang="ja-JP" altLang="en-US" smtClean="0"/>
              <a:t>2024/8/15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5F27A8-F263-4096-BB38-FF8CA3D505E9}" type="slidenum">
              <a:rPr kumimoji="1" lang="ja-JP" altLang="en-US" smtClean="0"/>
              <a:t>‹#›</a:t>
            </a:fld>
            <a:endParaRPr kumimoji="1" lang="ja-JP" altLang="en-US"/>
          </a:p>
        </p:txBody>
      </p:sp>
    </p:spTree>
    <p:extLst>
      <p:ext uri="{BB962C8B-B14F-4D97-AF65-F5344CB8AC3E}">
        <p14:creationId xmlns:p14="http://schemas.microsoft.com/office/powerpoint/2010/main" val="4213304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14.xml"/><Relationship Id="rId1" Type="http://schemas.openxmlformats.org/officeDocument/2006/relationships/slideLayout" Target="../slideLayouts/slideLayout10.xml"/><Relationship Id="rId4" Type="http://schemas.openxmlformats.org/officeDocument/2006/relationships/image" Target="../media/image3.tmp"/></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23.xml"/><Relationship Id="rId1" Type="http://schemas.openxmlformats.org/officeDocument/2006/relationships/slideLayout" Target="../slideLayouts/slideLayout3.xml"/><Relationship Id="rId6" Type="http://schemas.openxmlformats.org/officeDocument/2006/relationships/image" Target="../media/image6.emf"/><Relationship Id="rId5" Type="http://schemas.openxmlformats.org/officeDocument/2006/relationships/oleObject" Target="../embeddings/oleObject1.bin"/><Relationship Id="rId4" Type="http://schemas.openxmlformats.org/officeDocument/2006/relationships/image" Target="../media/image5.emf"/></Relationships>
</file>

<file path=ppt/slides/_rels/slide24.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notesSlide" Target="../notesSlides/notesSlide24.xml"/><Relationship Id="rId1" Type="http://schemas.openxmlformats.org/officeDocument/2006/relationships/slideLayout" Target="../slideLayouts/slideLayout3.xml"/><Relationship Id="rId4" Type="http://schemas.openxmlformats.org/officeDocument/2006/relationships/image" Target="../media/image5.emf"/></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556792"/>
            <a:ext cx="8229600" cy="1584176"/>
          </a:xfrm>
        </p:spPr>
        <p:txBody>
          <a:bodyPr>
            <a:noAutofit/>
          </a:bodyPr>
          <a:lstStyle/>
          <a:p>
            <a:r>
              <a:rPr kumimoji="1" lang="ja-JP" altLang="en-US" sz="3200" dirty="0"/>
              <a:t>令和６年度</a:t>
            </a:r>
            <a:br>
              <a:rPr kumimoji="1" lang="en-US" altLang="ja-JP" sz="3200" dirty="0"/>
            </a:br>
            <a:r>
              <a:rPr kumimoji="1" lang="ja-JP" altLang="en-US" sz="3200" dirty="0"/>
              <a:t>指定障害福祉サービス事業者等集団指導</a:t>
            </a:r>
            <a:br>
              <a:rPr kumimoji="1" lang="en-US" altLang="ja-JP" sz="3200" dirty="0"/>
            </a:br>
            <a:r>
              <a:rPr lang="ja-JP" altLang="en-US" sz="3200" dirty="0"/>
              <a:t>（障害児通所支援）</a:t>
            </a:r>
            <a:endParaRPr kumimoji="1" lang="ja-JP" altLang="en-US" sz="3200" dirty="0"/>
          </a:p>
        </p:txBody>
      </p:sp>
      <p:sp>
        <p:nvSpPr>
          <p:cNvPr id="4" name="タイトル 1"/>
          <p:cNvSpPr txBox="1">
            <a:spLocks/>
          </p:cNvSpPr>
          <p:nvPr/>
        </p:nvSpPr>
        <p:spPr>
          <a:xfrm>
            <a:off x="457200" y="4005064"/>
            <a:ext cx="8229600" cy="151216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t>令和６年９月</a:t>
            </a:r>
            <a:endParaRPr lang="en-US" altLang="ja-JP" sz="3200" dirty="0"/>
          </a:p>
          <a:p>
            <a:br>
              <a:rPr lang="en-US" altLang="ja-JP" sz="3200" dirty="0"/>
            </a:br>
            <a:r>
              <a:rPr lang="ja-JP" altLang="en-US" sz="3200" dirty="0"/>
              <a:t>鹿児島市障害福祉課自立支援係</a:t>
            </a:r>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1</a:t>
            </a:fld>
            <a:endParaRPr lang="ja-JP" altLang="en-US" dirty="0">
              <a:solidFill>
                <a:prstClr val="black">
                  <a:tint val="75000"/>
                </a:prstClr>
              </a:solidFill>
            </a:endParaRPr>
          </a:p>
        </p:txBody>
      </p:sp>
    </p:spTree>
    <p:extLst>
      <p:ext uri="{BB962C8B-B14F-4D97-AF65-F5344CB8AC3E}">
        <p14:creationId xmlns:p14="http://schemas.microsoft.com/office/powerpoint/2010/main" val="68551160"/>
      </p:ext>
    </p:extLst>
  </p:cSld>
  <p:clrMapOvr>
    <a:masterClrMapping/>
  </p:clrMapOvr>
  <mc:AlternateContent xmlns:mc="http://schemas.openxmlformats.org/markup-compatibility/2006" xmlns:p14="http://schemas.microsoft.com/office/powerpoint/2010/main">
    <mc:Choice Requires="p14">
      <p:transition spd="slow" p14:dur="2000" advTm="8553"/>
    </mc:Choice>
    <mc:Fallback xmlns="">
      <p:transition spd="slow" advTm="8553"/>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p:cNvSpPr>
            <a:spLocks noGrp="1"/>
          </p:cNvSpPr>
          <p:nvPr>
            <p:ph type="body" orient="vert" idx="1"/>
          </p:nvPr>
        </p:nvSpPr>
        <p:spPr>
          <a:xfrm>
            <a:off x="457200" y="1974850"/>
            <a:ext cx="8229600" cy="4838526"/>
          </a:xfrm>
        </p:spPr>
        <p:txBody>
          <a:bodyPr vert="horz">
            <a:normAutofit fontScale="92500" lnSpcReduction="20000"/>
          </a:bodyPr>
          <a:lstStyle/>
          <a:p>
            <a:pPr marL="0" indent="0">
              <a:buNone/>
            </a:pPr>
            <a:r>
              <a:rPr kumimoji="1" lang="ja-JP" altLang="en-US" sz="2000" dirty="0"/>
              <a:t>　利用を予定していた日の前々日、前日または当日に急病等により中止の連絡があった場合であって、児童またはその家族との連絡調整その他の相談援助を行うとともに</a:t>
            </a:r>
            <a:r>
              <a:rPr kumimoji="1" lang="ja-JP" altLang="en-US" sz="2000" u="sng" dirty="0"/>
              <a:t>当該児童の状況、相談援助の内容等を記録した場合</a:t>
            </a:r>
            <a:r>
              <a:rPr kumimoji="1" lang="ja-JP" altLang="en-US" sz="2000" dirty="0"/>
              <a:t>に算定できる。（ひと月につき４回まで）</a:t>
            </a:r>
            <a:endParaRPr kumimoji="1" lang="en-US" altLang="ja-JP" sz="2000" dirty="0"/>
          </a:p>
          <a:p>
            <a:pPr marL="0" indent="0">
              <a:buNone/>
            </a:pPr>
            <a:endParaRPr kumimoji="1" lang="en-US" altLang="ja-JP" sz="2000" dirty="0"/>
          </a:p>
          <a:p>
            <a:pPr marL="0" indent="0">
              <a:buNone/>
            </a:pPr>
            <a:r>
              <a:rPr lang="ja-JP" altLang="en-US" sz="2000" dirty="0"/>
              <a:t>　</a:t>
            </a:r>
            <a:r>
              <a:rPr lang="ja-JP" altLang="en-US" sz="1800" dirty="0"/>
              <a:t>・欠席の連絡があった日の前々日か前日かの判断は、事業所の営業日とする。</a:t>
            </a:r>
            <a:endParaRPr lang="en-US" altLang="ja-JP" sz="1800" dirty="0"/>
          </a:p>
          <a:p>
            <a:pPr marL="0" indent="0">
              <a:buNone/>
            </a:pPr>
            <a:r>
              <a:rPr kumimoji="1" lang="ja-JP" altLang="en-US" sz="1800" dirty="0"/>
              <a:t>　・単なる欠席の連絡だけでは、算定できない。</a:t>
            </a:r>
            <a:endParaRPr kumimoji="1" lang="en-US" altLang="ja-JP" sz="1800" dirty="0"/>
          </a:p>
          <a:p>
            <a:pPr marL="0" indent="0">
              <a:buNone/>
            </a:pPr>
            <a:r>
              <a:rPr lang="ja-JP" altLang="en-US" sz="1800" dirty="0"/>
              <a:t>　・少なくとも下記について記録が必要。</a:t>
            </a:r>
            <a:endParaRPr kumimoji="1" lang="en-US" altLang="ja-JP" sz="1800" dirty="0"/>
          </a:p>
          <a:p>
            <a:pPr marL="0" indent="0">
              <a:buNone/>
            </a:pPr>
            <a:r>
              <a:rPr lang="ja-JP" altLang="en-US" sz="1800" dirty="0"/>
              <a:t>　　①連絡日時</a:t>
            </a:r>
            <a:endParaRPr lang="en-US" altLang="ja-JP" sz="1800" dirty="0"/>
          </a:p>
          <a:p>
            <a:pPr marL="0" indent="0">
              <a:buNone/>
            </a:pPr>
            <a:r>
              <a:rPr kumimoji="1" lang="ja-JP" altLang="en-US" sz="1800" dirty="0"/>
              <a:t>　　②相談支援を行った職員の職名・氏名</a:t>
            </a:r>
            <a:endParaRPr kumimoji="1" lang="en-US" altLang="ja-JP" sz="1800" dirty="0"/>
          </a:p>
          <a:p>
            <a:pPr marL="0" indent="0">
              <a:buNone/>
            </a:pPr>
            <a:r>
              <a:rPr lang="ja-JP" altLang="en-US" sz="1800" dirty="0"/>
              <a:t>　　　</a:t>
            </a:r>
            <a:r>
              <a:rPr lang="ja-JP" altLang="en-US" sz="1600" dirty="0"/>
              <a:t>→後日、確認のため話を聞く場合があるため、連絡を受けた職員とは限らない</a:t>
            </a:r>
            <a:endParaRPr lang="en-US" altLang="ja-JP" sz="1600" dirty="0"/>
          </a:p>
          <a:p>
            <a:pPr marL="0" indent="0">
              <a:buNone/>
            </a:pPr>
            <a:r>
              <a:rPr lang="ja-JP" altLang="en-US" sz="1800" dirty="0"/>
              <a:t>　　③利用児童の状況（体調、困りごと等）</a:t>
            </a:r>
            <a:endParaRPr lang="en-US" altLang="ja-JP" sz="1800" dirty="0"/>
          </a:p>
          <a:p>
            <a:pPr marL="0" indent="0">
              <a:buNone/>
            </a:pPr>
            <a:r>
              <a:rPr kumimoji="1" lang="ja-JP" altLang="en-US" sz="1800" dirty="0"/>
              <a:t>　　④相談支援の具体的内容・経過等</a:t>
            </a:r>
            <a:endParaRPr kumimoji="1" lang="en-US" altLang="ja-JP" sz="1800" dirty="0"/>
          </a:p>
          <a:p>
            <a:pPr marL="0" indent="0">
              <a:buNone/>
            </a:pPr>
            <a:r>
              <a:rPr lang="ja-JP" altLang="en-US" sz="1800" dirty="0"/>
              <a:t>　　⑤次回通所予定日</a:t>
            </a:r>
            <a:endParaRPr lang="en-US" altLang="ja-JP" sz="1800" dirty="0"/>
          </a:p>
          <a:p>
            <a:pPr marL="0" indent="0">
              <a:buNone/>
            </a:pPr>
            <a:endParaRPr lang="en-US" altLang="ja-JP" sz="1800" dirty="0"/>
          </a:p>
          <a:p>
            <a:pPr marL="0" indent="0">
              <a:buNone/>
            </a:pPr>
            <a:r>
              <a:rPr lang="en-US" altLang="ja-JP" sz="1800" dirty="0">
                <a:highlight>
                  <a:srgbClr val="FFFF00"/>
                </a:highlight>
              </a:rPr>
              <a:t>※</a:t>
            </a:r>
            <a:r>
              <a:rPr kumimoji="1" lang="ja-JP" altLang="en-US" sz="1800" dirty="0">
                <a:highlight>
                  <a:srgbClr val="FFFF00"/>
                </a:highlight>
              </a:rPr>
              <a:t>令和</a:t>
            </a:r>
            <a:r>
              <a:rPr lang="ja-JP" altLang="en-US" sz="1800" dirty="0">
                <a:highlight>
                  <a:srgbClr val="FFFF00"/>
                </a:highlight>
              </a:rPr>
              <a:t>６</a:t>
            </a:r>
            <a:r>
              <a:rPr kumimoji="1" lang="ja-JP" altLang="en-US" sz="1800" dirty="0">
                <a:highlight>
                  <a:srgbClr val="FFFF00"/>
                </a:highlight>
              </a:rPr>
              <a:t>年度障害福祉サービス等報酬改定により基本報酬の見直しが行われたことに伴い、放課後等デイサービスの</a:t>
            </a:r>
            <a:r>
              <a:rPr kumimoji="1" lang="ja-JP" altLang="en-US" sz="1800" dirty="0">
                <a:solidFill>
                  <a:srgbClr val="FF0000"/>
                </a:solidFill>
                <a:highlight>
                  <a:srgbClr val="FFFF00"/>
                </a:highlight>
              </a:rPr>
              <a:t>欠席時対応加算</a:t>
            </a:r>
            <a:r>
              <a:rPr kumimoji="1" lang="en-US" altLang="ja-JP" sz="1800" dirty="0">
                <a:solidFill>
                  <a:srgbClr val="FF0000"/>
                </a:solidFill>
                <a:highlight>
                  <a:srgbClr val="FFFF00"/>
                </a:highlight>
              </a:rPr>
              <a:t>Ⅱ</a:t>
            </a:r>
            <a:r>
              <a:rPr kumimoji="1" lang="ja-JP" altLang="en-US" sz="1800" dirty="0">
                <a:solidFill>
                  <a:srgbClr val="FF0000"/>
                </a:solidFill>
                <a:highlight>
                  <a:srgbClr val="FFFF00"/>
                </a:highlight>
              </a:rPr>
              <a:t>は廃止</a:t>
            </a:r>
            <a:r>
              <a:rPr kumimoji="1" lang="ja-JP" altLang="en-US" sz="1800" dirty="0">
                <a:highlight>
                  <a:srgbClr val="FFFF00"/>
                </a:highlight>
              </a:rPr>
              <a:t>となっております。</a:t>
            </a:r>
          </a:p>
        </p:txBody>
      </p:sp>
      <p:sp>
        <p:nvSpPr>
          <p:cNvPr id="4" name="テキスト プレースホルダー 2"/>
          <p:cNvSpPr txBox="1">
            <a:spLocks noGrp="1"/>
          </p:cNvSpPr>
          <p:nvPr>
            <p:ph type="title"/>
          </p:nvPr>
        </p:nvSpPr>
        <p:spPr>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3200" dirty="0">
                <a:solidFill>
                  <a:prstClr val="white"/>
                </a:solidFill>
                <a:latin typeface="ＭＳ Ｐゴシック" panose="020B0600070205080204" pitchFamily="50" charset="-128"/>
                <a:ea typeface="ＭＳ Ｐゴシック" panose="020B0600070205080204" pitchFamily="50" charset="-128"/>
              </a:rPr>
              <a:t>欠席時対応加算について</a:t>
            </a:r>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10</a:t>
            </a:fld>
            <a:endParaRPr lang="ja-JP" altLang="en-US" dirty="0">
              <a:solidFill>
                <a:prstClr val="black">
                  <a:tint val="75000"/>
                </a:prstClr>
              </a:solidFill>
            </a:endParaRPr>
          </a:p>
        </p:txBody>
      </p:sp>
      <p:sp>
        <p:nvSpPr>
          <p:cNvPr id="2" name="四角形: 角を丸くする 1">
            <a:extLst>
              <a:ext uri="{FF2B5EF4-FFF2-40B4-BE49-F238E27FC236}">
                <a16:creationId xmlns:a16="http://schemas.microsoft.com/office/drawing/2014/main" id="{18AE6766-4027-8AAD-6C39-BC9B9DC1EFDD}"/>
              </a:ext>
            </a:extLst>
          </p:cNvPr>
          <p:cNvSpPr/>
          <p:nvPr/>
        </p:nvSpPr>
        <p:spPr>
          <a:xfrm>
            <a:off x="7318648" y="1479699"/>
            <a:ext cx="1368152" cy="365125"/>
          </a:xfrm>
          <a:prstGeom prst="round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latin typeface="+mj-ea"/>
                <a:ea typeface="+mj-ea"/>
              </a:rPr>
              <a:t>報酬改定</a:t>
            </a:r>
          </a:p>
        </p:txBody>
      </p:sp>
    </p:spTree>
    <p:extLst>
      <p:ext uri="{BB962C8B-B14F-4D97-AF65-F5344CB8AC3E}">
        <p14:creationId xmlns:p14="http://schemas.microsoft.com/office/powerpoint/2010/main" val="2016666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54937" y="432000"/>
            <a:ext cx="7733487" cy="1052784"/>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3200" dirty="0">
                <a:solidFill>
                  <a:prstClr val="white"/>
                </a:solidFill>
                <a:latin typeface="ＭＳ Ｐゴシック" panose="020B0600070205080204" pitchFamily="50" charset="-128"/>
                <a:ea typeface="ＭＳ Ｐゴシック" panose="020B0600070205080204" pitchFamily="50" charset="-128"/>
              </a:rPr>
              <a:t>保育所等訪問支援での支援内容に関する報告書提出について</a:t>
            </a:r>
          </a:p>
        </p:txBody>
      </p:sp>
      <p:sp>
        <p:nvSpPr>
          <p:cNvPr id="3" name="テキスト ボックス 2"/>
          <p:cNvSpPr txBox="1"/>
          <p:nvPr/>
        </p:nvSpPr>
        <p:spPr>
          <a:xfrm>
            <a:off x="654936" y="1556792"/>
            <a:ext cx="7733487" cy="5139869"/>
          </a:xfrm>
          <a:prstGeom prst="rect">
            <a:avLst/>
          </a:prstGeom>
          <a:noFill/>
        </p:spPr>
        <p:txBody>
          <a:bodyPr wrap="square" rtlCol="0">
            <a:spAutoFit/>
          </a:bodyPr>
          <a:lstStyle/>
          <a:p>
            <a:r>
              <a:rPr kumimoji="1" lang="en-US" altLang="ja-JP" sz="2400" dirty="0"/>
              <a:t>【</a:t>
            </a:r>
            <a:r>
              <a:rPr lang="ja-JP" altLang="en-US" sz="2400" dirty="0"/>
              <a:t>根拠</a:t>
            </a:r>
            <a:r>
              <a:rPr kumimoji="1" lang="en-US" altLang="ja-JP" sz="2400" dirty="0"/>
              <a:t>】</a:t>
            </a:r>
          </a:p>
          <a:p>
            <a:r>
              <a:rPr lang="ja-JP" altLang="en-US" sz="2400" dirty="0"/>
              <a:t>　</a:t>
            </a:r>
            <a:r>
              <a:rPr kumimoji="1" lang="ja-JP" altLang="en-US" sz="2000" dirty="0"/>
              <a:t>平成</a:t>
            </a:r>
            <a:r>
              <a:rPr kumimoji="1" lang="en-US" altLang="ja-JP" sz="2000" dirty="0"/>
              <a:t>28</a:t>
            </a:r>
            <a:r>
              <a:rPr kumimoji="1" lang="ja-JP" altLang="en-US" sz="2000" dirty="0"/>
              <a:t>年</a:t>
            </a:r>
            <a:r>
              <a:rPr kumimoji="1" lang="en-US" altLang="ja-JP" sz="2000" dirty="0"/>
              <a:t>10</a:t>
            </a:r>
            <a:r>
              <a:rPr kumimoji="1" lang="ja-JP" altLang="en-US" sz="2000" dirty="0"/>
              <a:t>月</a:t>
            </a:r>
            <a:r>
              <a:rPr kumimoji="1" lang="en-US" altLang="ja-JP" sz="2000" dirty="0"/>
              <a:t>21</a:t>
            </a:r>
            <a:r>
              <a:rPr kumimoji="1" lang="ja-JP" altLang="en-US" sz="2000" dirty="0"/>
              <a:t>日付け障福第</a:t>
            </a:r>
            <a:r>
              <a:rPr kumimoji="1" lang="en-US" altLang="ja-JP" sz="2000" dirty="0"/>
              <a:t>896</a:t>
            </a:r>
            <a:r>
              <a:rPr kumimoji="1" lang="ja-JP" altLang="en-US" sz="2000" dirty="0"/>
              <a:t>号</a:t>
            </a:r>
            <a:endParaRPr kumimoji="1" lang="en-US" altLang="ja-JP" sz="2000" dirty="0"/>
          </a:p>
          <a:p>
            <a:r>
              <a:rPr lang="ja-JP" altLang="en-US" sz="2000" dirty="0"/>
              <a:t>　</a:t>
            </a:r>
            <a:r>
              <a:rPr kumimoji="1" lang="ja-JP" altLang="en-US" sz="2000" dirty="0"/>
              <a:t>市障害福祉課長通知（市独自施策）</a:t>
            </a:r>
            <a:endParaRPr kumimoji="1" lang="en-US" altLang="ja-JP" sz="2000" dirty="0"/>
          </a:p>
          <a:p>
            <a:r>
              <a:rPr lang="en-US" altLang="ja-JP" sz="2400" dirty="0"/>
              <a:t>【</a:t>
            </a:r>
            <a:r>
              <a:rPr lang="ja-JP" altLang="en-US" sz="2400" dirty="0"/>
              <a:t>開始</a:t>
            </a:r>
            <a:r>
              <a:rPr lang="en-US" altLang="ja-JP" sz="2400" dirty="0"/>
              <a:t>】</a:t>
            </a:r>
          </a:p>
          <a:p>
            <a:r>
              <a:rPr kumimoji="1" lang="ja-JP" altLang="en-US" sz="2400" dirty="0"/>
              <a:t>　</a:t>
            </a:r>
            <a:r>
              <a:rPr kumimoji="1" lang="ja-JP" altLang="en-US" sz="2000" dirty="0"/>
              <a:t>平成</a:t>
            </a:r>
            <a:r>
              <a:rPr kumimoji="1" lang="en-US" altLang="ja-JP" sz="2000" dirty="0"/>
              <a:t>28</a:t>
            </a:r>
            <a:r>
              <a:rPr kumimoji="1" lang="ja-JP" altLang="en-US" sz="2000" dirty="0"/>
              <a:t>年</a:t>
            </a:r>
            <a:r>
              <a:rPr kumimoji="1" lang="en-US" altLang="ja-JP" sz="2000" dirty="0"/>
              <a:t>12</a:t>
            </a:r>
            <a:r>
              <a:rPr kumimoji="1" lang="ja-JP" altLang="en-US" sz="2000" dirty="0"/>
              <a:t>月請求分から</a:t>
            </a:r>
            <a:endParaRPr kumimoji="1" lang="en-US" altLang="ja-JP" sz="2000" dirty="0"/>
          </a:p>
          <a:p>
            <a:r>
              <a:rPr lang="en-US" altLang="ja-JP" sz="2400" dirty="0"/>
              <a:t>【</a:t>
            </a:r>
            <a:r>
              <a:rPr lang="ja-JP" altLang="en-US" sz="2400" dirty="0"/>
              <a:t>目的</a:t>
            </a:r>
            <a:r>
              <a:rPr lang="en-US" altLang="ja-JP" sz="2400" dirty="0"/>
              <a:t>】</a:t>
            </a:r>
          </a:p>
          <a:p>
            <a:r>
              <a:rPr kumimoji="1" lang="ja-JP" altLang="en-US" sz="2000" dirty="0"/>
              <a:t>・提供された「直接支援」と「間接支援」の内容確認</a:t>
            </a:r>
            <a:endParaRPr kumimoji="1" lang="en-US" altLang="ja-JP" sz="2000" dirty="0"/>
          </a:p>
          <a:p>
            <a:r>
              <a:rPr lang="ja-JP" altLang="en-US" sz="2000" dirty="0"/>
              <a:t>・訪問先施設の種類や、訪問先施設スタッフの特定</a:t>
            </a:r>
            <a:endParaRPr kumimoji="1" lang="en-US" altLang="ja-JP" sz="2000" dirty="0"/>
          </a:p>
          <a:p>
            <a:r>
              <a:rPr lang="ja-JP" altLang="en-US" sz="2000" dirty="0"/>
              <a:t>・同じ訪問支援員が、同一日に同一の場所で複数の児童を支援してい　</a:t>
            </a:r>
            <a:endParaRPr lang="en-US" altLang="ja-JP" sz="2000" dirty="0"/>
          </a:p>
          <a:p>
            <a:r>
              <a:rPr lang="ja-JP" altLang="en-US" sz="2000" dirty="0"/>
              <a:t>  るかどうかの確認　</a:t>
            </a:r>
            <a:endParaRPr lang="en-US" altLang="ja-JP" sz="2000" dirty="0"/>
          </a:p>
          <a:p>
            <a:r>
              <a:rPr lang="ja-JP" altLang="en-US" sz="2000" dirty="0"/>
              <a:t>・支援時間が、下限時間（３０分）を満たしているかの確認</a:t>
            </a:r>
            <a:endParaRPr lang="en-US" altLang="ja-JP" sz="2000" dirty="0"/>
          </a:p>
          <a:p>
            <a:r>
              <a:rPr kumimoji="1" lang="en-US" altLang="ja-JP" sz="2400" dirty="0"/>
              <a:t>【</a:t>
            </a:r>
            <a:r>
              <a:rPr kumimoji="1" lang="ja-JP" altLang="en-US" sz="2400" dirty="0"/>
              <a:t>備考</a:t>
            </a:r>
            <a:r>
              <a:rPr kumimoji="1" lang="en-US" altLang="ja-JP" sz="2400" dirty="0"/>
              <a:t>】</a:t>
            </a:r>
          </a:p>
          <a:p>
            <a:r>
              <a:rPr lang="ja-JP" altLang="en-US" sz="2400" dirty="0">
                <a:solidFill>
                  <a:srgbClr val="FF0000"/>
                </a:solidFill>
              </a:rPr>
              <a:t>　</a:t>
            </a:r>
            <a:r>
              <a:rPr lang="ja-JP" altLang="en-US" sz="2000" dirty="0">
                <a:highlight>
                  <a:srgbClr val="FFFF00"/>
                </a:highlight>
              </a:rPr>
              <a:t>報告書は、当月請求分について</a:t>
            </a:r>
            <a:r>
              <a:rPr lang="ja-JP" altLang="en-US" sz="2000" dirty="0">
                <a:solidFill>
                  <a:srgbClr val="FF0000"/>
                </a:solidFill>
                <a:highlight>
                  <a:srgbClr val="FFFF00"/>
                </a:highlight>
              </a:rPr>
              <a:t>毎月１０日</a:t>
            </a:r>
            <a:r>
              <a:rPr lang="ja-JP" altLang="en-US" sz="2000" dirty="0">
                <a:highlight>
                  <a:srgbClr val="FFFF00"/>
                </a:highlight>
              </a:rPr>
              <a:t>までに提出をお願いします（報告書の提出が無い場合、支援内容や算定要件の確認ができないため基本的に返戻となります</a:t>
            </a:r>
            <a:r>
              <a:rPr lang="ja-JP" altLang="en-US" dirty="0">
                <a:highlight>
                  <a:srgbClr val="FFFF00"/>
                </a:highlight>
              </a:rPr>
              <a:t>）。</a:t>
            </a:r>
            <a:endParaRPr lang="en-US" altLang="ja-JP" sz="2400" dirty="0">
              <a:highlight>
                <a:srgbClr val="FFFF00"/>
              </a:highlight>
            </a:endParaRPr>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11</a:t>
            </a:fld>
            <a:endParaRPr lang="ja-JP" altLang="en-US" dirty="0">
              <a:solidFill>
                <a:prstClr val="black">
                  <a:tint val="75000"/>
                </a:prstClr>
              </a:solidFill>
            </a:endParaRPr>
          </a:p>
        </p:txBody>
      </p:sp>
      <p:sp>
        <p:nvSpPr>
          <p:cNvPr id="2" name="四角形: 角を丸くする 1">
            <a:extLst>
              <a:ext uri="{FF2B5EF4-FFF2-40B4-BE49-F238E27FC236}">
                <a16:creationId xmlns:a16="http://schemas.microsoft.com/office/drawing/2014/main" id="{B892A725-3F9E-C2FA-DFD7-459DE6217F82}"/>
              </a:ext>
            </a:extLst>
          </p:cNvPr>
          <p:cNvSpPr/>
          <p:nvPr/>
        </p:nvSpPr>
        <p:spPr>
          <a:xfrm>
            <a:off x="7013888" y="1604505"/>
            <a:ext cx="1368152" cy="365125"/>
          </a:xfrm>
          <a:prstGeom prst="round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latin typeface="+mj-ea"/>
                <a:ea typeface="+mj-ea"/>
              </a:rPr>
              <a:t>報酬改定</a:t>
            </a:r>
          </a:p>
        </p:txBody>
      </p:sp>
    </p:spTree>
    <p:extLst>
      <p:ext uri="{BB962C8B-B14F-4D97-AF65-F5344CB8AC3E}">
        <p14:creationId xmlns:p14="http://schemas.microsoft.com/office/powerpoint/2010/main" val="2049456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54937" y="332656"/>
            <a:ext cx="7733487" cy="1152128"/>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3200" dirty="0">
                <a:solidFill>
                  <a:schemeClr val="bg1"/>
                </a:solidFill>
                <a:latin typeface="ＭＳ Ｐゴシック" panose="020B0600070205080204" pitchFamily="50" charset="-128"/>
                <a:ea typeface="ＭＳ Ｐゴシック" panose="020B0600070205080204" pitchFamily="50" charset="-128"/>
              </a:rPr>
              <a:t>保育所等訪問支援に関する留意点</a:t>
            </a:r>
            <a:endParaRPr lang="en-US" altLang="ja-JP" sz="3200" dirty="0">
              <a:solidFill>
                <a:schemeClr val="bg1"/>
              </a:solidFill>
              <a:latin typeface="ＭＳ Ｐゴシック" panose="020B0600070205080204" pitchFamily="50" charset="-128"/>
              <a:ea typeface="ＭＳ Ｐゴシック" panose="020B0600070205080204" pitchFamily="50" charset="-128"/>
            </a:endParaRPr>
          </a:p>
          <a:p>
            <a:pPr algn="ctr"/>
            <a:r>
              <a:rPr lang="ja-JP" altLang="en-US" sz="3200" dirty="0">
                <a:solidFill>
                  <a:schemeClr val="bg1"/>
                </a:solidFill>
                <a:latin typeface="ＭＳ Ｐゴシック" panose="020B0600070205080204" pitchFamily="50" charset="-128"/>
                <a:ea typeface="ＭＳ Ｐゴシック" panose="020B0600070205080204" pitchFamily="50" charset="-128"/>
              </a:rPr>
              <a:t>（報酬改定関係含む）</a:t>
            </a:r>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12</a:t>
            </a:fld>
            <a:endParaRPr lang="ja-JP" altLang="en-US" dirty="0">
              <a:solidFill>
                <a:prstClr val="black">
                  <a:tint val="75000"/>
                </a:prstClr>
              </a:solidFill>
            </a:endParaRPr>
          </a:p>
        </p:txBody>
      </p:sp>
      <p:sp>
        <p:nvSpPr>
          <p:cNvPr id="6" name="テキスト ボックス 5">
            <a:extLst>
              <a:ext uri="{FF2B5EF4-FFF2-40B4-BE49-F238E27FC236}">
                <a16:creationId xmlns:a16="http://schemas.microsoft.com/office/drawing/2014/main" id="{3F7375E6-B790-C218-0AA6-3A3AF3A5C78C}"/>
              </a:ext>
            </a:extLst>
          </p:cNvPr>
          <p:cNvSpPr txBox="1"/>
          <p:nvPr/>
        </p:nvSpPr>
        <p:spPr>
          <a:xfrm>
            <a:off x="705257" y="1628800"/>
            <a:ext cx="7733486" cy="3477875"/>
          </a:xfrm>
          <a:prstGeom prst="rect">
            <a:avLst/>
          </a:prstGeom>
          <a:noFill/>
        </p:spPr>
        <p:txBody>
          <a:bodyPr wrap="square">
            <a:spAutoFit/>
          </a:bodyPr>
          <a:lstStyle/>
          <a:p>
            <a:endParaRPr lang="en-US" altLang="ja-JP" sz="2000" dirty="0">
              <a:solidFill>
                <a:srgbClr val="FF0000"/>
              </a:solidFill>
            </a:endParaRPr>
          </a:p>
          <a:p>
            <a:r>
              <a:rPr lang="ja-JP" altLang="en-US" sz="2000" dirty="0"/>
              <a:t>・訪問支援時間は原則</a:t>
            </a:r>
            <a:r>
              <a:rPr lang="ja-JP" altLang="en-US" sz="2000" u="sng" dirty="0">
                <a:solidFill>
                  <a:srgbClr val="FF0000"/>
                </a:solidFill>
              </a:rPr>
              <a:t>３０分以上</a:t>
            </a:r>
            <a:r>
              <a:rPr lang="ja-JP" altLang="en-US" sz="2000" dirty="0"/>
              <a:t>となります</a:t>
            </a:r>
            <a:endParaRPr lang="en-US" altLang="ja-JP" sz="2000" dirty="0"/>
          </a:p>
          <a:p>
            <a:endParaRPr lang="en-US" altLang="ja-JP" sz="2000" dirty="0"/>
          </a:p>
          <a:p>
            <a:r>
              <a:rPr lang="ja-JP" altLang="en-US" sz="2000" dirty="0"/>
              <a:t>・同時並行的に支援を行うことが可能な人数は</a:t>
            </a:r>
            <a:r>
              <a:rPr lang="ja-JP" altLang="en-US" sz="2000" u="sng" dirty="0">
                <a:solidFill>
                  <a:srgbClr val="FF0000"/>
                </a:solidFill>
              </a:rPr>
              <a:t>２名まで</a:t>
            </a:r>
            <a:r>
              <a:rPr lang="ja-JP" altLang="en-US" sz="2000" dirty="0"/>
              <a:t>となります。</a:t>
            </a:r>
            <a:endParaRPr lang="en-US" altLang="ja-JP" sz="2000" dirty="0"/>
          </a:p>
          <a:p>
            <a:endParaRPr lang="en-US" altLang="ja-JP" sz="2000" dirty="0"/>
          </a:p>
          <a:p>
            <a:r>
              <a:rPr lang="ja-JP" altLang="en-US" sz="2000" dirty="0"/>
              <a:t>・</a:t>
            </a:r>
            <a:r>
              <a:rPr lang="ja-JP" altLang="en-US" sz="2000" dirty="0">
                <a:solidFill>
                  <a:srgbClr val="FF0000"/>
                </a:solidFill>
              </a:rPr>
              <a:t>同一日に同一場所で複数の児童</a:t>
            </a:r>
            <a:r>
              <a:rPr lang="ja-JP" altLang="en-US" sz="2000" dirty="0"/>
              <a:t>に指定保育所等訪問支援を提供</a:t>
            </a:r>
            <a:endParaRPr lang="en-US" altLang="ja-JP" sz="2000" dirty="0"/>
          </a:p>
          <a:p>
            <a:r>
              <a:rPr lang="ja-JP" altLang="en-US" sz="2000" dirty="0"/>
              <a:t>   した場合、</a:t>
            </a:r>
            <a:r>
              <a:rPr lang="ja-JP" altLang="en-US" sz="2000" u="sng" dirty="0"/>
              <a:t>基本報酬に</a:t>
            </a:r>
            <a:r>
              <a:rPr lang="ja-JP" altLang="en-US" sz="2000" u="sng" dirty="0">
                <a:solidFill>
                  <a:srgbClr val="FF0000"/>
                </a:solidFill>
              </a:rPr>
              <a:t>１００分の９３</a:t>
            </a:r>
            <a:r>
              <a:rPr lang="ja-JP" altLang="en-US" sz="2000" dirty="0"/>
              <a:t>を乗じて算定してください。</a:t>
            </a:r>
            <a:endParaRPr lang="en-US" altLang="ja-JP" sz="2000" dirty="0"/>
          </a:p>
          <a:p>
            <a:endParaRPr lang="en-US" altLang="ja-JP" sz="2000" dirty="0"/>
          </a:p>
          <a:p>
            <a:r>
              <a:rPr lang="ja-JP" altLang="en-US" sz="2000" dirty="0"/>
              <a:t>・報告書には、「事業所名」、「訪問日時」、「訪問場所・職員」、「訪問者（職種）」、「対象児童」、「支援の内容」を必ず記載してください。</a:t>
            </a:r>
            <a:endParaRPr lang="en-US" altLang="ja-JP" sz="2000" dirty="0"/>
          </a:p>
          <a:p>
            <a:r>
              <a:rPr lang="ja-JP" altLang="en-US" sz="2000" dirty="0"/>
              <a:t>　（請求内容との整合性を確認するため）</a:t>
            </a:r>
            <a:endParaRPr lang="en-US" altLang="ja-JP" sz="2000" dirty="0"/>
          </a:p>
        </p:txBody>
      </p:sp>
      <p:sp>
        <p:nvSpPr>
          <p:cNvPr id="2" name="四角形: 角を丸くする 1">
            <a:extLst>
              <a:ext uri="{FF2B5EF4-FFF2-40B4-BE49-F238E27FC236}">
                <a16:creationId xmlns:a16="http://schemas.microsoft.com/office/drawing/2014/main" id="{486AF3FB-A2D2-96C2-F1E0-A3D23E1A826E}"/>
              </a:ext>
            </a:extLst>
          </p:cNvPr>
          <p:cNvSpPr/>
          <p:nvPr/>
        </p:nvSpPr>
        <p:spPr>
          <a:xfrm>
            <a:off x="7013888" y="1604505"/>
            <a:ext cx="1368152" cy="365125"/>
          </a:xfrm>
          <a:prstGeom prst="round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latin typeface="+mj-ea"/>
                <a:ea typeface="+mj-ea"/>
              </a:rPr>
              <a:t>報酬改定</a:t>
            </a:r>
          </a:p>
        </p:txBody>
      </p:sp>
    </p:spTree>
    <p:extLst>
      <p:ext uri="{BB962C8B-B14F-4D97-AF65-F5344CB8AC3E}">
        <p14:creationId xmlns:p14="http://schemas.microsoft.com/office/powerpoint/2010/main" val="2816287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p:cNvSpPr>
            <a:spLocks noGrp="1"/>
          </p:cNvSpPr>
          <p:nvPr>
            <p:ph type="body" orient="vert" idx="1"/>
          </p:nvPr>
        </p:nvSpPr>
        <p:spPr>
          <a:xfrm>
            <a:off x="457200" y="1628800"/>
            <a:ext cx="8229600" cy="5040560"/>
          </a:xfrm>
        </p:spPr>
        <p:txBody>
          <a:bodyPr vert="horz">
            <a:normAutofit lnSpcReduction="10000"/>
          </a:bodyPr>
          <a:lstStyle/>
          <a:p>
            <a:pPr marL="0" indent="0">
              <a:buNone/>
            </a:pPr>
            <a:r>
              <a:rPr lang="ja-JP" altLang="en-US" sz="1800" dirty="0"/>
              <a:t>　令和６年度障害福祉サービス等報酬改定により新設された加算。セルフプランで複数事業所を利用する児童について、事業所間で連携し、こどもの状態や支援状況等の情報連携を行った場合の評価を行う。</a:t>
            </a:r>
            <a:endParaRPr lang="en-US" altLang="ja-JP" sz="1800" dirty="0"/>
          </a:p>
          <a:p>
            <a:pPr marL="0" indent="0">
              <a:buNone/>
            </a:pPr>
            <a:endParaRPr lang="en-US" altLang="ja-JP" sz="1800" dirty="0"/>
          </a:p>
          <a:p>
            <a:pPr marL="0" indent="0">
              <a:buNone/>
            </a:pPr>
            <a:r>
              <a:rPr lang="en-US" altLang="ja-JP" sz="1800" dirty="0"/>
              <a:t>【</a:t>
            </a:r>
            <a:r>
              <a:rPr lang="ja-JP" altLang="en-US" sz="1800" dirty="0"/>
              <a:t>対象児童</a:t>
            </a:r>
            <a:r>
              <a:rPr lang="en-US" altLang="ja-JP" sz="1800" dirty="0"/>
              <a:t>】</a:t>
            </a:r>
          </a:p>
          <a:p>
            <a:pPr marL="0" indent="0">
              <a:buNone/>
            </a:pPr>
            <a:r>
              <a:rPr lang="ja-JP" altLang="en-US" sz="1800" dirty="0"/>
              <a:t>　・</a:t>
            </a:r>
            <a:r>
              <a:rPr lang="ja-JP" altLang="en-US" sz="1800" dirty="0">
                <a:solidFill>
                  <a:srgbClr val="FF0000"/>
                </a:solidFill>
              </a:rPr>
              <a:t>セルフプランで、複数事業所を併用する児童</a:t>
            </a:r>
            <a:endParaRPr lang="en-US" altLang="ja-JP" sz="1800" dirty="0">
              <a:solidFill>
                <a:srgbClr val="FF0000"/>
              </a:solidFill>
            </a:endParaRPr>
          </a:p>
          <a:p>
            <a:pPr marL="0" indent="0">
              <a:buNone/>
            </a:pPr>
            <a:endParaRPr kumimoji="1" lang="en-US" altLang="ja-JP" sz="1800" dirty="0"/>
          </a:p>
          <a:p>
            <a:pPr marL="0" indent="0">
              <a:buNone/>
            </a:pPr>
            <a:r>
              <a:rPr lang="en-US" altLang="ja-JP" sz="1800" dirty="0"/>
              <a:t>【</a:t>
            </a:r>
            <a:r>
              <a:rPr lang="ja-JP" altLang="en-US" sz="1800" dirty="0"/>
              <a:t>算定の流れ</a:t>
            </a:r>
            <a:r>
              <a:rPr lang="en-US" altLang="ja-JP" sz="1800" dirty="0"/>
              <a:t>】</a:t>
            </a:r>
          </a:p>
          <a:p>
            <a:pPr marL="0" indent="0">
              <a:buNone/>
            </a:pPr>
            <a:r>
              <a:rPr kumimoji="1" lang="ja-JP" altLang="en-US" sz="1800" dirty="0"/>
              <a:t>　・新規、更新申請時にセルフプランを希望する児童（保護者）について、</a:t>
            </a:r>
            <a:endParaRPr kumimoji="1" lang="en-US" altLang="ja-JP" sz="1800" dirty="0"/>
          </a:p>
          <a:p>
            <a:pPr marL="0" indent="0">
              <a:buNone/>
            </a:pPr>
            <a:r>
              <a:rPr lang="ja-JP" altLang="en-US" sz="1800" dirty="0"/>
              <a:t>　  複数事業所の利用予定があり、当該加算に係る取組について同意を得られた</a:t>
            </a:r>
            <a:endParaRPr lang="en-US" altLang="ja-JP" sz="1800" dirty="0"/>
          </a:p>
          <a:p>
            <a:pPr marL="0" indent="0">
              <a:buNone/>
            </a:pPr>
            <a:r>
              <a:rPr kumimoji="1" lang="ja-JP" altLang="en-US" sz="1800" dirty="0"/>
              <a:t>　  場合、市よりコア連携事業所を選定し、依頼。</a:t>
            </a:r>
            <a:endParaRPr kumimoji="1" lang="en-US" altLang="ja-JP" sz="1800" dirty="0"/>
          </a:p>
          <a:p>
            <a:pPr marL="0" indent="0">
              <a:buNone/>
            </a:pPr>
            <a:r>
              <a:rPr kumimoji="1" lang="ja-JP" altLang="en-US" sz="1800" dirty="0"/>
              <a:t>　・保護者及び事業所の同意が得られた場合、それぞれに通知文書を送付。</a:t>
            </a:r>
            <a:endParaRPr kumimoji="1" lang="en-US" altLang="ja-JP" sz="1800" dirty="0"/>
          </a:p>
          <a:p>
            <a:pPr marL="0" indent="0">
              <a:buNone/>
            </a:pPr>
            <a:r>
              <a:rPr lang="ja-JP" altLang="en-US" sz="1800" dirty="0"/>
              <a:t>　・加算の対象となった児童について、算定要件を満たす支援（会議の開催等）を</a:t>
            </a:r>
            <a:endParaRPr lang="en-US" altLang="ja-JP" sz="1800" dirty="0"/>
          </a:p>
          <a:p>
            <a:pPr marL="0" indent="0">
              <a:buNone/>
            </a:pPr>
            <a:r>
              <a:rPr lang="ja-JP" altLang="en-US" sz="1800" dirty="0"/>
              <a:t>　  実施された場合に算定。</a:t>
            </a:r>
            <a:endParaRPr lang="en-US" altLang="ja-JP" sz="1800" dirty="0"/>
          </a:p>
          <a:p>
            <a:pPr marL="0" indent="0">
              <a:buNone/>
            </a:pPr>
            <a:endParaRPr lang="en-US" altLang="ja-JP" sz="1800" dirty="0"/>
          </a:p>
          <a:p>
            <a:pPr marL="0" indent="0">
              <a:buNone/>
            </a:pPr>
            <a:r>
              <a:rPr lang="ja-JP" altLang="en-US" sz="1600" dirty="0"/>
              <a:t>　</a:t>
            </a:r>
            <a:r>
              <a:rPr lang="en-US" altLang="ja-JP" sz="1600" dirty="0"/>
              <a:t>※</a:t>
            </a:r>
            <a:r>
              <a:rPr lang="ja-JP" altLang="en-US" sz="1600" dirty="0"/>
              <a:t>算定要件の詳細については、留意事項通知等をご確認ください。</a:t>
            </a:r>
            <a:endParaRPr lang="en-US" altLang="ja-JP" sz="1600" dirty="0"/>
          </a:p>
          <a:p>
            <a:pPr marL="0" indent="0">
              <a:buNone/>
            </a:pPr>
            <a:endParaRPr lang="en-US" altLang="ja-JP" sz="1800" dirty="0"/>
          </a:p>
          <a:p>
            <a:pPr marL="0" indent="0">
              <a:buNone/>
            </a:pPr>
            <a:endParaRPr lang="en-US" altLang="ja-JP" sz="1800" dirty="0"/>
          </a:p>
        </p:txBody>
      </p:sp>
      <p:sp>
        <p:nvSpPr>
          <p:cNvPr id="4" name="テキスト プレースホルダー 2"/>
          <p:cNvSpPr txBox="1">
            <a:spLocks noGrp="1"/>
          </p:cNvSpPr>
          <p:nvPr>
            <p:ph type="title"/>
          </p:nvPr>
        </p:nvSpPr>
        <p:spPr>
          <a:xfrm>
            <a:off x="457200" y="274638"/>
            <a:ext cx="8229600" cy="778098"/>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3200" dirty="0">
                <a:solidFill>
                  <a:prstClr val="white"/>
                </a:solidFill>
                <a:latin typeface="ＭＳ Ｐゴシック" panose="020B0600070205080204" pitchFamily="50" charset="-128"/>
                <a:ea typeface="ＭＳ Ｐゴシック" panose="020B0600070205080204" pitchFamily="50" charset="-128"/>
              </a:rPr>
              <a:t>事業所間連携加算について</a:t>
            </a:r>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13</a:t>
            </a:fld>
            <a:endParaRPr lang="ja-JP" altLang="en-US" dirty="0">
              <a:solidFill>
                <a:prstClr val="black">
                  <a:tint val="75000"/>
                </a:prstClr>
              </a:solidFill>
            </a:endParaRPr>
          </a:p>
        </p:txBody>
      </p:sp>
      <p:sp>
        <p:nvSpPr>
          <p:cNvPr id="2" name="四角形: 角を丸くする 1">
            <a:extLst>
              <a:ext uri="{FF2B5EF4-FFF2-40B4-BE49-F238E27FC236}">
                <a16:creationId xmlns:a16="http://schemas.microsoft.com/office/drawing/2014/main" id="{470B9FFB-5562-01C2-7327-28F668E14C4A}"/>
              </a:ext>
            </a:extLst>
          </p:cNvPr>
          <p:cNvSpPr/>
          <p:nvPr/>
        </p:nvSpPr>
        <p:spPr>
          <a:xfrm>
            <a:off x="7327488" y="1118227"/>
            <a:ext cx="1368152" cy="365125"/>
          </a:xfrm>
          <a:prstGeom prst="round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latin typeface="+mj-ea"/>
                <a:ea typeface="+mj-ea"/>
              </a:rPr>
              <a:t>報酬改定</a:t>
            </a:r>
          </a:p>
        </p:txBody>
      </p:sp>
    </p:spTree>
    <p:extLst>
      <p:ext uri="{BB962C8B-B14F-4D97-AF65-F5344CB8AC3E}">
        <p14:creationId xmlns:p14="http://schemas.microsoft.com/office/powerpoint/2010/main" val="4214632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p:cNvSpPr>
            <a:spLocks noGrp="1"/>
          </p:cNvSpPr>
          <p:nvPr>
            <p:ph type="body" orient="vert" idx="1"/>
          </p:nvPr>
        </p:nvSpPr>
        <p:spPr>
          <a:xfrm>
            <a:off x="457200" y="1628800"/>
            <a:ext cx="8229600" cy="5040560"/>
          </a:xfrm>
        </p:spPr>
        <p:txBody>
          <a:bodyPr vert="horz">
            <a:normAutofit/>
          </a:bodyPr>
          <a:lstStyle/>
          <a:p>
            <a:pPr marL="0" indent="0">
              <a:buNone/>
            </a:pPr>
            <a:r>
              <a:rPr lang="ja-JP" altLang="en-US" sz="1800" dirty="0"/>
              <a:t>　</a:t>
            </a:r>
            <a:endParaRPr lang="en-US" altLang="ja-JP" sz="1800" dirty="0"/>
          </a:p>
          <a:p>
            <a:pPr marL="0" indent="0">
              <a:buNone/>
            </a:pPr>
            <a:endParaRPr lang="en-US" altLang="ja-JP" sz="1800" dirty="0"/>
          </a:p>
        </p:txBody>
      </p:sp>
      <p:sp>
        <p:nvSpPr>
          <p:cNvPr id="4" name="テキスト プレースホルダー 2"/>
          <p:cNvSpPr txBox="1">
            <a:spLocks noGrp="1"/>
          </p:cNvSpPr>
          <p:nvPr>
            <p:ph type="title"/>
          </p:nvPr>
        </p:nvSpPr>
        <p:spPr>
          <a:xfrm>
            <a:off x="457200" y="274638"/>
            <a:ext cx="8229600" cy="778098"/>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2800" dirty="0">
                <a:solidFill>
                  <a:prstClr val="white"/>
                </a:solidFill>
                <a:latin typeface="ＭＳ Ｐゴシック" panose="020B0600070205080204" pitchFamily="50" charset="-128"/>
                <a:ea typeface="ＭＳ Ｐゴシック" panose="020B0600070205080204" pitchFamily="50" charset="-128"/>
              </a:rPr>
              <a:t>事業所間連携加算について</a:t>
            </a:r>
            <a:br>
              <a:rPr lang="en-US" altLang="ja-JP" sz="3200" dirty="0">
                <a:solidFill>
                  <a:prstClr val="white"/>
                </a:solidFill>
                <a:latin typeface="ＭＳ Ｐゴシック" panose="020B0600070205080204" pitchFamily="50" charset="-128"/>
                <a:ea typeface="ＭＳ Ｐゴシック" panose="020B0600070205080204" pitchFamily="50" charset="-128"/>
              </a:rPr>
            </a:br>
            <a:r>
              <a:rPr lang="ja-JP" altLang="en-US" dirty="0">
                <a:solidFill>
                  <a:prstClr val="white"/>
                </a:solidFill>
                <a:latin typeface="ＭＳ Ｐゴシック" panose="020B0600070205080204" pitchFamily="50" charset="-128"/>
                <a:ea typeface="ＭＳ Ｐゴシック" panose="020B0600070205080204" pitchFamily="50" charset="-128"/>
              </a:rPr>
              <a:t>（手続きの流れ、確認書）</a:t>
            </a:r>
            <a:endParaRPr lang="ja-JP" altLang="en-US" sz="3200" dirty="0">
              <a:solidFill>
                <a:prstClr val="white"/>
              </a:solidFill>
              <a:latin typeface="ＭＳ Ｐゴシック" panose="020B0600070205080204" pitchFamily="50" charset="-128"/>
              <a:ea typeface="ＭＳ Ｐゴシック" panose="020B0600070205080204" pitchFamily="50" charset="-128"/>
            </a:endParaRPr>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14</a:t>
            </a:fld>
            <a:endParaRPr lang="ja-JP" altLang="en-US" dirty="0">
              <a:solidFill>
                <a:prstClr val="black">
                  <a:tint val="75000"/>
                </a:prstClr>
              </a:solidFill>
            </a:endParaRPr>
          </a:p>
        </p:txBody>
      </p:sp>
      <p:sp>
        <p:nvSpPr>
          <p:cNvPr id="2" name="四角形: 角を丸くする 1">
            <a:extLst>
              <a:ext uri="{FF2B5EF4-FFF2-40B4-BE49-F238E27FC236}">
                <a16:creationId xmlns:a16="http://schemas.microsoft.com/office/drawing/2014/main" id="{470B9FFB-5562-01C2-7327-28F668E14C4A}"/>
              </a:ext>
            </a:extLst>
          </p:cNvPr>
          <p:cNvSpPr/>
          <p:nvPr/>
        </p:nvSpPr>
        <p:spPr>
          <a:xfrm>
            <a:off x="7327488" y="1118227"/>
            <a:ext cx="1368152" cy="365125"/>
          </a:xfrm>
          <a:prstGeom prst="round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latin typeface="+mj-ea"/>
                <a:ea typeface="+mj-ea"/>
              </a:rPr>
              <a:t>報酬改定</a:t>
            </a:r>
          </a:p>
        </p:txBody>
      </p:sp>
      <p:pic>
        <p:nvPicPr>
          <p:cNvPr id="9" name="図 8" descr="グラフィカル ユーザー インターフェイス, アプリケーション, テーブル, Excel">
            <a:extLst>
              <a:ext uri="{FF2B5EF4-FFF2-40B4-BE49-F238E27FC236}">
                <a16:creationId xmlns:a16="http://schemas.microsoft.com/office/drawing/2014/main" id="{D84B9390-C2A0-52B0-DE12-2932DB4FDE9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362" t="27642" r="62029" b="8585"/>
          <a:stretch/>
        </p:blipFill>
        <p:spPr>
          <a:xfrm>
            <a:off x="4550296" y="1829402"/>
            <a:ext cx="4133918" cy="4753960"/>
          </a:xfrm>
          <a:prstGeom prst="rect">
            <a:avLst/>
          </a:prstGeom>
        </p:spPr>
      </p:pic>
      <p:pic>
        <p:nvPicPr>
          <p:cNvPr id="11" name="図 10" descr="グラフィカル ユーザー インターフェイス, ダイアグラム&#10;&#10;自動的に生成された説明">
            <a:extLst>
              <a:ext uri="{FF2B5EF4-FFF2-40B4-BE49-F238E27FC236}">
                <a16:creationId xmlns:a16="http://schemas.microsoft.com/office/drawing/2014/main" id="{C13F199B-74D3-69D9-F1F9-9BD8B6F8EE5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9763" t="9325" r="19894"/>
          <a:stretch/>
        </p:blipFill>
        <p:spPr>
          <a:xfrm>
            <a:off x="467544" y="1196752"/>
            <a:ext cx="3835608" cy="5507779"/>
          </a:xfrm>
          <a:prstGeom prst="rect">
            <a:avLst/>
          </a:prstGeom>
        </p:spPr>
      </p:pic>
    </p:spTree>
    <p:extLst>
      <p:ext uri="{BB962C8B-B14F-4D97-AF65-F5344CB8AC3E}">
        <p14:creationId xmlns:p14="http://schemas.microsoft.com/office/powerpoint/2010/main" val="709353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54937" y="432000"/>
            <a:ext cx="7733487"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3200" dirty="0">
                <a:solidFill>
                  <a:prstClr val="white"/>
                </a:solidFill>
                <a:latin typeface="ＭＳ Ｐゴシック" panose="020B0600070205080204" pitchFamily="50" charset="-128"/>
                <a:ea typeface="ＭＳ Ｐゴシック" panose="020B0600070205080204" pitchFamily="50" charset="-128"/>
              </a:rPr>
              <a:t>就学前の障害児の発達支援の無償化</a:t>
            </a:r>
          </a:p>
        </p:txBody>
      </p:sp>
      <p:sp>
        <p:nvSpPr>
          <p:cNvPr id="3" name="テキスト ボックス 2"/>
          <p:cNvSpPr txBox="1"/>
          <p:nvPr/>
        </p:nvSpPr>
        <p:spPr>
          <a:xfrm>
            <a:off x="654937" y="1988840"/>
            <a:ext cx="7733487" cy="3416320"/>
          </a:xfrm>
          <a:prstGeom prst="rect">
            <a:avLst/>
          </a:prstGeom>
          <a:noFill/>
        </p:spPr>
        <p:txBody>
          <a:bodyPr wrap="square" rtlCol="0">
            <a:spAutoFit/>
          </a:bodyPr>
          <a:lstStyle/>
          <a:p>
            <a:r>
              <a:rPr kumimoji="1" lang="en-US" altLang="ja-JP" sz="2800" dirty="0"/>
              <a:t>【</a:t>
            </a:r>
            <a:r>
              <a:rPr kumimoji="1" lang="ja-JP" altLang="en-US" sz="2800" dirty="0"/>
              <a:t>対象サービス</a:t>
            </a:r>
            <a:r>
              <a:rPr kumimoji="1" lang="en-US" altLang="ja-JP" sz="2800" dirty="0"/>
              <a:t>】</a:t>
            </a:r>
          </a:p>
          <a:p>
            <a:r>
              <a:rPr lang="ja-JP" altLang="en-US" sz="2800" dirty="0"/>
              <a:t>　</a:t>
            </a:r>
            <a:r>
              <a:rPr lang="ja-JP" altLang="en-US" sz="2400" dirty="0"/>
              <a:t>児童発達支援、医療型児童発達支援（市内事業所無し）、居宅訪問型児童発達支援、保育所等訪問支援</a:t>
            </a:r>
            <a:endParaRPr lang="en-US" altLang="ja-JP" sz="2400" dirty="0"/>
          </a:p>
          <a:p>
            <a:r>
              <a:rPr kumimoji="1" lang="en-US" altLang="ja-JP" sz="2800" dirty="0"/>
              <a:t>【</a:t>
            </a:r>
            <a:r>
              <a:rPr kumimoji="1" lang="ja-JP" altLang="en-US" sz="2800" dirty="0"/>
              <a:t>対象期間</a:t>
            </a:r>
            <a:r>
              <a:rPr kumimoji="1" lang="en-US" altLang="ja-JP" sz="2800" dirty="0"/>
              <a:t>】</a:t>
            </a:r>
          </a:p>
          <a:p>
            <a:r>
              <a:rPr lang="ja-JP" altLang="en-US" sz="2800" dirty="0"/>
              <a:t>　</a:t>
            </a:r>
            <a:r>
              <a:rPr lang="ja-JP" altLang="en-US" sz="2400" dirty="0"/>
              <a:t>満３歳になってから初めての４月１日から３年間</a:t>
            </a:r>
            <a:endParaRPr lang="en-US" altLang="ja-JP" sz="2400" dirty="0"/>
          </a:p>
          <a:p>
            <a:r>
              <a:rPr lang="ja-JP" altLang="en-US" sz="2400" dirty="0"/>
              <a:t>　（時期としては年少、年中、年長の頃）</a:t>
            </a:r>
            <a:endParaRPr lang="en-US" altLang="ja-JP" sz="2400" dirty="0"/>
          </a:p>
          <a:p>
            <a:r>
              <a:rPr kumimoji="1" lang="en-US" altLang="ja-JP" sz="2800" dirty="0"/>
              <a:t>【</a:t>
            </a:r>
            <a:r>
              <a:rPr kumimoji="1" lang="ja-JP" altLang="en-US" sz="2800" dirty="0"/>
              <a:t>備考</a:t>
            </a:r>
            <a:r>
              <a:rPr kumimoji="1" lang="en-US" altLang="ja-JP" sz="2800" dirty="0"/>
              <a:t>】</a:t>
            </a:r>
          </a:p>
          <a:p>
            <a:r>
              <a:rPr lang="ja-JP" altLang="en-US" sz="2800" dirty="0"/>
              <a:t>　</a:t>
            </a:r>
            <a:r>
              <a:rPr lang="ja-JP" altLang="en-US" sz="2400" dirty="0"/>
              <a:t>鹿児島市による独自助成や多子軽減よりも優先</a:t>
            </a:r>
            <a:endParaRPr kumimoji="1" lang="ja-JP" altLang="en-US" sz="2400" dirty="0"/>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15</a:t>
            </a:fld>
            <a:endParaRPr lang="ja-JP" altLang="en-US" dirty="0">
              <a:solidFill>
                <a:prstClr val="black">
                  <a:tint val="75000"/>
                </a:prstClr>
              </a:solidFill>
            </a:endParaRPr>
          </a:p>
        </p:txBody>
      </p:sp>
    </p:spTree>
    <p:extLst>
      <p:ext uri="{BB962C8B-B14F-4D97-AF65-F5344CB8AC3E}">
        <p14:creationId xmlns:p14="http://schemas.microsoft.com/office/powerpoint/2010/main" val="2471549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54937" y="432000"/>
            <a:ext cx="7733487"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2800" dirty="0">
                <a:solidFill>
                  <a:prstClr val="white"/>
                </a:solidFill>
                <a:latin typeface="ＭＳ Ｐゴシック" panose="020B0600070205080204" pitchFamily="50" charset="-128"/>
                <a:ea typeface="ＭＳ Ｐゴシック" panose="020B0600070205080204" pitchFamily="50" charset="-128"/>
              </a:rPr>
              <a:t>やむを得ない事由による措置（障害児通所支援）</a:t>
            </a:r>
          </a:p>
        </p:txBody>
      </p:sp>
      <p:sp>
        <p:nvSpPr>
          <p:cNvPr id="3" name="テキスト ボックス 2"/>
          <p:cNvSpPr txBox="1"/>
          <p:nvPr/>
        </p:nvSpPr>
        <p:spPr>
          <a:xfrm>
            <a:off x="654937" y="1628800"/>
            <a:ext cx="7733487" cy="4955203"/>
          </a:xfrm>
          <a:prstGeom prst="rect">
            <a:avLst/>
          </a:prstGeom>
          <a:noFill/>
        </p:spPr>
        <p:txBody>
          <a:bodyPr wrap="square" rtlCol="0">
            <a:spAutoFit/>
          </a:bodyPr>
          <a:lstStyle/>
          <a:p>
            <a:r>
              <a:rPr kumimoji="1" lang="en-US" altLang="ja-JP" sz="2800" dirty="0"/>
              <a:t>【</a:t>
            </a:r>
            <a:r>
              <a:rPr kumimoji="1" lang="ja-JP" altLang="en-US" sz="2800" dirty="0"/>
              <a:t>対象児童</a:t>
            </a:r>
            <a:r>
              <a:rPr kumimoji="1" lang="en-US" altLang="ja-JP" sz="2800" dirty="0"/>
              <a:t>】</a:t>
            </a:r>
          </a:p>
          <a:p>
            <a:r>
              <a:rPr lang="ja-JP" altLang="en-US" sz="2800" dirty="0"/>
              <a:t>　</a:t>
            </a:r>
            <a:r>
              <a:rPr lang="ja-JP" altLang="en-US" sz="2400" dirty="0"/>
              <a:t>・乳児院や児童養護施設に入所中の児童</a:t>
            </a:r>
            <a:endParaRPr lang="en-US" altLang="ja-JP" sz="2400" dirty="0"/>
          </a:p>
          <a:p>
            <a:r>
              <a:rPr lang="ja-JP" altLang="en-US" sz="2800" dirty="0"/>
              <a:t>　</a:t>
            </a:r>
            <a:r>
              <a:rPr lang="ja-JP" altLang="en-US" sz="2400" dirty="0"/>
              <a:t>・里親に委託されている児童などで、</a:t>
            </a:r>
            <a:endParaRPr lang="en-US" altLang="ja-JP" sz="2400" dirty="0"/>
          </a:p>
          <a:p>
            <a:r>
              <a:rPr kumimoji="1" lang="ja-JP" altLang="en-US" sz="2400" dirty="0"/>
              <a:t>　　保護者の現住所が鹿児島市にある児童</a:t>
            </a:r>
            <a:endParaRPr kumimoji="1" lang="en-US" altLang="ja-JP" sz="2000" dirty="0"/>
          </a:p>
          <a:p>
            <a:r>
              <a:rPr kumimoji="1" lang="en-US" altLang="ja-JP" sz="2800" dirty="0"/>
              <a:t>【</a:t>
            </a:r>
            <a:r>
              <a:rPr kumimoji="1" lang="ja-JP" altLang="en-US" sz="2800" dirty="0"/>
              <a:t>対象サービス</a:t>
            </a:r>
            <a:r>
              <a:rPr kumimoji="1" lang="en-US" altLang="ja-JP" sz="2800" dirty="0"/>
              <a:t>】</a:t>
            </a:r>
          </a:p>
          <a:p>
            <a:r>
              <a:rPr lang="ja-JP" altLang="en-US" sz="2800" dirty="0"/>
              <a:t>　</a:t>
            </a:r>
            <a:r>
              <a:rPr lang="ja-JP" altLang="en-US" sz="2400" dirty="0"/>
              <a:t>児童発達支援、医療型児童発達支援（市内事業所無し）、居宅訪問型児童発達支援、放課後等デイサービス、保育所等訪問支援</a:t>
            </a:r>
            <a:endParaRPr lang="en-US" altLang="ja-JP" sz="2400" dirty="0"/>
          </a:p>
          <a:p>
            <a:r>
              <a:rPr kumimoji="1" lang="en-US" altLang="ja-JP" sz="2800" dirty="0"/>
              <a:t>【</a:t>
            </a:r>
            <a:r>
              <a:rPr kumimoji="1" lang="ja-JP" altLang="en-US" sz="2800" dirty="0"/>
              <a:t>備考</a:t>
            </a:r>
            <a:r>
              <a:rPr kumimoji="1" lang="en-US" altLang="ja-JP" sz="2800" dirty="0"/>
              <a:t>】</a:t>
            </a:r>
          </a:p>
          <a:p>
            <a:r>
              <a:rPr lang="ja-JP" altLang="en-US" sz="2800" dirty="0"/>
              <a:t>　</a:t>
            </a:r>
            <a:r>
              <a:rPr lang="ja-JP" altLang="en-US" sz="2400" dirty="0"/>
              <a:t>保護者へ障害児通所給付費を支給するのではなく、市が指定事業所に直接、措置費を支払う（通常の受給者証は発行されない）</a:t>
            </a:r>
            <a:endParaRPr kumimoji="1" lang="ja-JP" altLang="en-US" sz="2000" dirty="0"/>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16</a:t>
            </a:fld>
            <a:endParaRPr lang="ja-JP" altLang="en-US" dirty="0">
              <a:solidFill>
                <a:prstClr val="black">
                  <a:tint val="75000"/>
                </a:prstClr>
              </a:solidFill>
            </a:endParaRPr>
          </a:p>
        </p:txBody>
      </p:sp>
    </p:spTree>
    <p:extLst>
      <p:ext uri="{BB962C8B-B14F-4D97-AF65-F5344CB8AC3E}">
        <p14:creationId xmlns:p14="http://schemas.microsoft.com/office/powerpoint/2010/main" val="2529967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078088"/>
            <a:ext cx="8229600" cy="1143000"/>
          </a:xfrm>
        </p:spPr>
        <p:txBody>
          <a:bodyPr/>
          <a:lstStyle/>
          <a:p>
            <a:r>
              <a:rPr kumimoji="1" lang="en-US" altLang="ja-JP" dirty="0"/>
              <a:t>【</a:t>
            </a:r>
            <a:r>
              <a:rPr lang="ja-JP" altLang="en-US" dirty="0"/>
              <a:t>共通</a:t>
            </a:r>
            <a:r>
              <a:rPr kumimoji="1" lang="ja-JP" altLang="en-US" dirty="0"/>
              <a:t>説明事項</a:t>
            </a:r>
            <a:r>
              <a:rPr kumimoji="1" lang="en-US" altLang="ja-JP" dirty="0"/>
              <a:t>】</a:t>
            </a:r>
            <a:endParaRPr kumimoji="1" lang="ja-JP" altLang="en-US" dirty="0"/>
          </a:p>
        </p:txBody>
      </p:sp>
      <p:sp>
        <p:nvSpPr>
          <p:cNvPr id="4"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17</a:t>
            </a:fld>
            <a:endParaRPr lang="ja-JP" altLang="en-US" dirty="0">
              <a:solidFill>
                <a:prstClr val="black">
                  <a:tint val="75000"/>
                </a:prstClr>
              </a:solidFill>
            </a:endParaRPr>
          </a:p>
        </p:txBody>
      </p:sp>
    </p:spTree>
    <p:extLst>
      <p:ext uri="{BB962C8B-B14F-4D97-AF65-F5344CB8AC3E}">
        <p14:creationId xmlns:p14="http://schemas.microsoft.com/office/powerpoint/2010/main" val="35404152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54937" y="432000"/>
            <a:ext cx="7733487"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Ｐゴシック" panose="020B0600070205080204" pitchFamily="50" charset="-128"/>
                <a:ea typeface="ＭＳ Ｐゴシック" panose="020B0600070205080204" pitchFamily="50" charset="-128"/>
              </a:rPr>
              <a:t>請求審査（１）</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046" y="1656999"/>
            <a:ext cx="8965909" cy="3269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テキスト ボックス 1"/>
          <p:cNvSpPr txBox="1"/>
          <p:nvPr/>
        </p:nvSpPr>
        <p:spPr>
          <a:xfrm>
            <a:off x="3275856" y="6294015"/>
            <a:ext cx="5785558" cy="369332"/>
          </a:xfrm>
          <a:prstGeom prst="rect">
            <a:avLst/>
          </a:prstGeom>
          <a:noFill/>
        </p:spPr>
        <p:txBody>
          <a:bodyPr wrap="none" rtlCol="0">
            <a:spAutoFit/>
          </a:bodyPr>
          <a:lstStyle/>
          <a:p>
            <a:r>
              <a:rPr lang="ja-JP" altLang="en-US" dirty="0"/>
              <a:t>国民健康保険中央会作成　請求事務ハンドブックより抜粋</a:t>
            </a:r>
            <a:endParaRPr kumimoji="1" lang="ja-JP" altLang="en-US" dirty="0"/>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18</a:t>
            </a:fld>
            <a:endParaRPr lang="ja-JP" altLang="en-US" dirty="0">
              <a:solidFill>
                <a:prstClr val="black">
                  <a:tint val="75000"/>
                </a:prstClr>
              </a:solidFill>
            </a:endParaRPr>
          </a:p>
        </p:txBody>
      </p:sp>
    </p:spTree>
    <p:extLst>
      <p:ext uri="{BB962C8B-B14F-4D97-AF65-F5344CB8AC3E}">
        <p14:creationId xmlns:p14="http://schemas.microsoft.com/office/powerpoint/2010/main" val="3284786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54937" y="432000"/>
            <a:ext cx="7733487"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Ｐゴシック" panose="020B0600070205080204" pitchFamily="50" charset="-128"/>
                <a:ea typeface="ＭＳ Ｐゴシック" panose="020B0600070205080204" pitchFamily="50" charset="-128"/>
              </a:rPr>
              <a:t>請求審査（２）</a:t>
            </a:r>
          </a:p>
        </p:txBody>
      </p:sp>
      <p:sp>
        <p:nvSpPr>
          <p:cNvPr id="2" name="テキスト ボックス 1"/>
          <p:cNvSpPr txBox="1"/>
          <p:nvPr/>
        </p:nvSpPr>
        <p:spPr>
          <a:xfrm>
            <a:off x="309212" y="1548160"/>
            <a:ext cx="8424936" cy="4062651"/>
          </a:xfrm>
          <a:prstGeom prst="rect">
            <a:avLst/>
          </a:prstGeom>
          <a:noFill/>
        </p:spPr>
        <p:txBody>
          <a:bodyPr wrap="square" rtlCol="0">
            <a:spAutoFit/>
          </a:bodyPr>
          <a:lstStyle/>
          <a:p>
            <a:r>
              <a:rPr kumimoji="1" lang="ja-JP" altLang="en-US" sz="2000" dirty="0"/>
              <a:t>〇毎月月末から月初にかけて、請求関係（返戻事由等）に関するお問い合わ　</a:t>
            </a:r>
            <a:endParaRPr kumimoji="1" lang="en-US" altLang="ja-JP" sz="2000" dirty="0"/>
          </a:p>
          <a:p>
            <a:r>
              <a:rPr lang="ja-JP" altLang="en-US" sz="2000" dirty="0"/>
              <a:t>　 </a:t>
            </a:r>
            <a:r>
              <a:rPr kumimoji="1" lang="ja-JP" altLang="en-US" sz="2000" dirty="0"/>
              <a:t>せが集中する傾向に</a:t>
            </a:r>
            <a:r>
              <a:rPr lang="ja-JP" altLang="en-US" sz="2000" dirty="0"/>
              <a:t>ありますので、対応にお時間をいただくことがございま</a:t>
            </a:r>
            <a:endParaRPr lang="en-US" altLang="ja-JP" sz="2000" dirty="0"/>
          </a:p>
          <a:p>
            <a:r>
              <a:rPr lang="en-US" altLang="ja-JP" sz="2000" dirty="0"/>
              <a:t>    </a:t>
            </a:r>
            <a:r>
              <a:rPr lang="ja-JP" altLang="en-US" sz="2000" dirty="0"/>
              <a:t>す。ご了承ください。</a:t>
            </a:r>
            <a:endParaRPr lang="en-US" altLang="ja-JP" sz="2000" dirty="0"/>
          </a:p>
          <a:p>
            <a:endParaRPr kumimoji="1" lang="en-US" altLang="ja-JP" sz="2000" dirty="0"/>
          </a:p>
          <a:p>
            <a:r>
              <a:rPr lang="ja-JP" altLang="en-US" sz="2000" dirty="0"/>
              <a:t>〇お問い合わせいただく際は、事前に以下の点をご確認頂いたうえでご連絡　</a:t>
            </a:r>
            <a:endParaRPr lang="en-US" altLang="ja-JP" sz="2000" dirty="0"/>
          </a:p>
          <a:p>
            <a:r>
              <a:rPr lang="ja-JP" altLang="en-US" sz="2000" dirty="0"/>
              <a:t>　  いただきますよう、よろしくお願いいたします。</a:t>
            </a:r>
            <a:endParaRPr lang="en-US" altLang="ja-JP" sz="2000" dirty="0"/>
          </a:p>
          <a:p>
            <a:endParaRPr lang="en-US" altLang="ja-JP" sz="2000" dirty="0"/>
          </a:p>
          <a:p>
            <a:r>
              <a:rPr lang="ja-JP" altLang="en-US" sz="2000" dirty="0">
                <a:latin typeface="+mn-ea"/>
              </a:rPr>
              <a:t>　　・国保連に伝送した請求情報</a:t>
            </a:r>
            <a:endParaRPr lang="en-US" altLang="ja-JP" sz="2000" dirty="0">
              <a:latin typeface="+mn-ea"/>
            </a:endParaRPr>
          </a:p>
          <a:p>
            <a:r>
              <a:rPr lang="ja-JP" altLang="en-US" sz="2000" dirty="0">
                <a:latin typeface="+mn-ea"/>
              </a:rPr>
              <a:t>　　・国保連に伝送した実績記録表情報</a:t>
            </a:r>
            <a:endParaRPr lang="en-US" altLang="ja-JP" sz="2000" dirty="0">
              <a:latin typeface="+mn-ea"/>
            </a:endParaRPr>
          </a:p>
          <a:p>
            <a:r>
              <a:rPr lang="ja-JP" altLang="en-US" sz="2000" dirty="0">
                <a:latin typeface="+mn-ea"/>
              </a:rPr>
              <a:t>　　・エラーコード、及びその内容に関連する請求内容</a:t>
            </a:r>
            <a:endParaRPr lang="en-US" altLang="ja-JP" sz="2000" dirty="0">
              <a:latin typeface="+mn-ea"/>
            </a:endParaRPr>
          </a:p>
          <a:p>
            <a:r>
              <a:rPr lang="ja-JP" altLang="en-US" sz="2000" dirty="0">
                <a:latin typeface="+mn-ea"/>
              </a:rPr>
              <a:t>　　・対象児童の受給者証記載内容</a:t>
            </a:r>
            <a:endParaRPr lang="en-US" altLang="ja-JP" sz="2000" dirty="0">
              <a:latin typeface="+mn-ea"/>
            </a:endParaRPr>
          </a:p>
          <a:p>
            <a:r>
              <a:rPr lang="ja-JP" altLang="en-US" sz="2000" dirty="0">
                <a:latin typeface="+mn-ea"/>
              </a:rPr>
              <a:t>　　・上限管理関連（複数事業所利用もしくは兄弟で利用がある場合</a:t>
            </a:r>
            <a:r>
              <a:rPr lang="ja-JP" altLang="en-US" sz="2000" dirty="0">
                <a:latin typeface="HG丸ｺﾞｼｯｸM-PRO" panose="020F0600000000000000" pitchFamily="50" charset="-128"/>
                <a:ea typeface="HG丸ｺﾞｼｯｸM-PRO" panose="020F0600000000000000" pitchFamily="50" charset="-128"/>
              </a:rPr>
              <a:t>）</a:t>
            </a:r>
            <a:endParaRPr lang="en-US" altLang="ja-JP" sz="2000" dirty="0">
              <a:latin typeface="HG丸ｺﾞｼｯｸM-PRO" panose="020F0600000000000000" pitchFamily="50" charset="-128"/>
              <a:ea typeface="HG丸ｺﾞｼｯｸM-PRO" panose="020F0600000000000000" pitchFamily="50" charset="-128"/>
            </a:endParaRPr>
          </a:p>
          <a:p>
            <a:endParaRPr kumimoji="1" lang="ja-JP" altLang="en-US" dirty="0"/>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19</a:t>
            </a:fld>
            <a:endParaRPr lang="ja-JP" altLang="en-US" dirty="0">
              <a:solidFill>
                <a:prstClr val="black">
                  <a:tint val="75000"/>
                </a:prstClr>
              </a:solidFill>
            </a:endParaRPr>
          </a:p>
        </p:txBody>
      </p:sp>
    </p:spTree>
    <p:extLst>
      <p:ext uri="{BB962C8B-B14F-4D97-AF65-F5344CB8AC3E}">
        <p14:creationId xmlns:p14="http://schemas.microsoft.com/office/powerpoint/2010/main" val="744291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目次</a:t>
            </a:r>
          </a:p>
        </p:txBody>
      </p:sp>
      <p:sp>
        <p:nvSpPr>
          <p:cNvPr id="3" name="コンテンツ プレースホルダー 2"/>
          <p:cNvSpPr>
            <a:spLocks noGrp="1"/>
          </p:cNvSpPr>
          <p:nvPr>
            <p:ph idx="1"/>
          </p:nvPr>
        </p:nvSpPr>
        <p:spPr>
          <a:xfrm>
            <a:off x="457200" y="1600201"/>
            <a:ext cx="8229600" cy="4892674"/>
          </a:xfrm>
        </p:spPr>
        <p:txBody>
          <a:bodyPr>
            <a:normAutofit lnSpcReduction="10000"/>
          </a:bodyPr>
          <a:lstStyle/>
          <a:p>
            <a:pPr marL="0" indent="0">
              <a:buNone/>
            </a:pPr>
            <a:r>
              <a:rPr lang="en-US" altLang="ja-JP" sz="2000" dirty="0"/>
              <a:t>【</a:t>
            </a:r>
            <a:r>
              <a:rPr lang="ja-JP" altLang="en-US" sz="2000" dirty="0"/>
              <a:t>個別説明事項</a:t>
            </a:r>
            <a:r>
              <a:rPr lang="en-US" altLang="ja-JP" sz="2000" dirty="0"/>
              <a:t>】</a:t>
            </a:r>
            <a:endParaRPr kumimoji="1" lang="en-US" altLang="ja-JP" sz="2000" dirty="0"/>
          </a:p>
          <a:p>
            <a:pPr marL="0" indent="0">
              <a:buNone/>
            </a:pPr>
            <a:r>
              <a:rPr lang="ja-JP" altLang="en-US" sz="2000" dirty="0"/>
              <a:t>　</a:t>
            </a:r>
            <a:r>
              <a:rPr lang="ja-JP" altLang="en-US" sz="1800" dirty="0"/>
              <a:t>１．市が対象児童の障害児通所支援の必要性を確認する際に</a:t>
            </a:r>
            <a:endParaRPr lang="en-US" altLang="ja-JP" sz="1800" dirty="0"/>
          </a:p>
          <a:p>
            <a:pPr marL="0" indent="0">
              <a:buNone/>
            </a:pPr>
            <a:r>
              <a:rPr lang="ja-JP" altLang="en-US" sz="1800" dirty="0"/>
              <a:t>　　　参照するもの（例）　</a:t>
            </a:r>
            <a:r>
              <a:rPr lang="en-US" altLang="ja-JP" sz="1800" dirty="0"/>
              <a:t>p4</a:t>
            </a:r>
          </a:p>
          <a:p>
            <a:pPr marL="0" indent="0">
              <a:buNone/>
            </a:pPr>
            <a:r>
              <a:rPr lang="ja-JP" altLang="en-US" sz="1800" dirty="0"/>
              <a:t>　２．報酬の算定に関して　</a:t>
            </a:r>
            <a:r>
              <a:rPr lang="en-US" altLang="ja-JP" sz="1800" dirty="0"/>
              <a:t>p5</a:t>
            </a:r>
          </a:p>
          <a:p>
            <a:pPr marL="0" indent="0">
              <a:buNone/>
            </a:pPr>
            <a:r>
              <a:rPr kumimoji="1" lang="ja-JP" altLang="en-US" sz="1800" dirty="0"/>
              <a:t>　３．児童発達支援</a:t>
            </a:r>
            <a:r>
              <a:rPr lang="ja-JP" altLang="en-US" sz="1800" dirty="0"/>
              <a:t>個別サポート加算（</a:t>
            </a:r>
            <a:r>
              <a:rPr lang="en-US" altLang="ja-JP" sz="1800" dirty="0"/>
              <a:t>Ⅰ</a:t>
            </a:r>
            <a:r>
              <a:rPr lang="ja-JP" altLang="en-US" sz="1800" dirty="0"/>
              <a:t>）について</a:t>
            </a:r>
            <a:r>
              <a:rPr kumimoji="1" lang="ja-JP" altLang="en-US" sz="1800" dirty="0"/>
              <a:t>　</a:t>
            </a:r>
            <a:r>
              <a:rPr kumimoji="1" lang="en-US" altLang="ja-JP" sz="1800" dirty="0"/>
              <a:t>p6</a:t>
            </a:r>
          </a:p>
          <a:p>
            <a:pPr marL="0" indent="0">
              <a:buNone/>
            </a:pPr>
            <a:r>
              <a:rPr lang="ja-JP" altLang="en-US" sz="1800" dirty="0"/>
              <a:t>　４</a:t>
            </a:r>
            <a:r>
              <a:rPr kumimoji="1" lang="ja-JP" altLang="en-US" sz="1800" dirty="0"/>
              <a:t>．放課後等デイサービス</a:t>
            </a:r>
            <a:r>
              <a:rPr lang="ja-JP" altLang="en-US" sz="1800" dirty="0"/>
              <a:t>個別サポート加算（</a:t>
            </a:r>
            <a:r>
              <a:rPr lang="en-US" altLang="ja-JP" sz="1800" dirty="0"/>
              <a:t>Ⅰ</a:t>
            </a:r>
            <a:r>
              <a:rPr lang="ja-JP" altLang="en-US" sz="1800" dirty="0"/>
              <a:t>）について</a:t>
            </a:r>
            <a:r>
              <a:rPr kumimoji="1" lang="ja-JP" altLang="en-US" sz="1800" dirty="0"/>
              <a:t>　</a:t>
            </a:r>
            <a:r>
              <a:rPr kumimoji="1" lang="en-US" altLang="ja-JP" sz="1800" dirty="0"/>
              <a:t>p7</a:t>
            </a:r>
          </a:p>
          <a:p>
            <a:pPr marL="0" indent="0">
              <a:buNone/>
            </a:pPr>
            <a:r>
              <a:rPr lang="ja-JP" altLang="en-US" sz="1800" dirty="0"/>
              <a:t>　５．</a:t>
            </a:r>
            <a:r>
              <a:rPr lang="ja-JP" altLang="en-US" sz="1800" dirty="0">
                <a:latin typeface="ＭＳ Ｐゴシック" panose="020B0600070205080204" pitchFamily="50" charset="-128"/>
                <a:ea typeface="ＭＳ Ｐゴシック" panose="020B0600070205080204" pitchFamily="50" charset="-128"/>
              </a:rPr>
              <a:t>強度行動障害児の判定基準について　</a:t>
            </a:r>
            <a:r>
              <a:rPr lang="en-US" altLang="ja-JP" sz="1800" dirty="0">
                <a:latin typeface="ＭＳ Ｐゴシック" panose="020B0600070205080204" pitchFamily="50" charset="-128"/>
                <a:ea typeface="ＭＳ Ｐゴシック" panose="020B0600070205080204" pitchFamily="50" charset="-128"/>
              </a:rPr>
              <a:t>p8</a:t>
            </a:r>
            <a:endParaRPr kumimoji="1" lang="en-US" altLang="ja-JP" sz="1800" dirty="0"/>
          </a:p>
          <a:p>
            <a:pPr marL="0" indent="0">
              <a:buNone/>
            </a:pPr>
            <a:r>
              <a:rPr lang="ja-JP" altLang="en-US" sz="1800" dirty="0"/>
              <a:t>　６．延長支援加算について　</a:t>
            </a:r>
            <a:r>
              <a:rPr lang="en-US" altLang="ja-JP" sz="1800" dirty="0"/>
              <a:t>p9</a:t>
            </a:r>
          </a:p>
          <a:p>
            <a:pPr marL="0" indent="0">
              <a:buNone/>
            </a:pPr>
            <a:r>
              <a:rPr kumimoji="1" lang="ja-JP" altLang="en-US" sz="1800" dirty="0"/>
              <a:t>　</a:t>
            </a:r>
            <a:r>
              <a:rPr lang="ja-JP" altLang="en-US" sz="1800" dirty="0"/>
              <a:t>７</a:t>
            </a:r>
            <a:r>
              <a:rPr kumimoji="1" lang="ja-JP" altLang="en-US" sz="1800" dirty="0"/>
              <a:t>．欠席時対応加算について</a:t>
            </a:r>
            <a:r>
              <a:rPr lang="ja-JP" altLang="en-US" sz="1800" dirty="0"/>
              <a:t>　</a:t>
            </a:r>
            <a:r>
              <a:rPr lang="en-US" altLang="ja-JP" sz="1800" dirty="0"/>
              <a:t>p10</a:t>
            </a:r>
          </a:p>
          <a:p>
            <a:pPr marL="0" indent="0">
              <a:buNone/>
            </a:pPr>
            <a:r>
              <a:rPr lang="ja-JP" altLang="en-US" sz="1800" dirty="0"/>
              <a:t>　８．保育所等訪問支援での支援内容の</a:t>
            </a:r>
            <a:r>
              <a:rPr lang="ja-JP" altLang="en-US" sz="1800" dirty="0">
                <a:latin typeface="ＭＳ Ｐゴシック" panose="020B0600070205080204" pitchFamily="50" charset="-128"/>
                <a:ea typeface="ＭＳ Ｐゴシック" panose="020B0600070205080204" pitchFamily="50" charset="-128"/>
              </a:rPr>
              <a:t>報告書提出について</a:t>
            </a:r>
            <a:r>
              <a:rPr lang="ja-JP" altLang="en-US" sz="1800" dirty="0"/>
              <a:t>　</a:t>
            </a:r>
            <a:r>
              <a:rPr lang="en-US" altLang="ja-JP" sz="1800" dirty="0"/>
              <a:t>p11</a:t>
            </a:r>
          </a:p>
          <a:p>
            <a:pPr marL="0" indent="0">
              <a:buNone/>
            </a:pPr>
            <a:r>
              <a:rPr lang="ja-JP" altLang="en-US" sz="1800" dirty="0"/>
              <a:t>　９．</a:t>
            </a:r>
            <a:r>
              <a:rPr lang="ja-JP" altLang="en-US" sz="1800" dirty="0">
                <a:latin typeface="ＭＳ Ｐゴシック" panose="020B0600070205080204" pitchFamily="50" charset="-128"/>
                <a:ea typeface="ＭＳ Ｐゴシック" panose="020B0600070205080204" pitchFamily="50" charset="-128"/>
              </a:rPr>
              <a:t>保育所等訪問支援に関する留意点　</a:t>
            </a:r>
            <a:r>
              <a:rPr lang="en-US" altLang="ja-JP" sz="1800" dirty="0">
                <a:latin typeface="ＭＳ Ｐゴシック" panose="020B0600070205080204" pitchFamily="50" charset="-128"/>
                <a:ea typeface="ＭＳ Ｐゴシック" panose="020B0600070205080204" pitchFamily="50" charset="-128"/>
              </a:rPr>
              <a:t>p12</a:t>
            </a:r>
          </a:p>
          <a:p>
            <a:pPr marL="0" indent="0">
              <a:buNone/>
            </a:pPr>
            <a:r>
              <a:rPr lang="ja-JP" altLang="en-US" sz="1800" dirty="0"/>
              <a:t>　１０．事業所間連携加算について　ｐ</a:t>
            </a:r>
            <a:r>
              <a:rPr lang="en-US" altLang="ja-JP" sz="1800" dirty="0"/>
              <a:t>13,14</a:t>
            </a:r>
          </a:p>
          <a:p>
            <a:pPr marL="0" indent="0">
              <a:buNone/>
            </a:pPr>
            <a:r>
              <a:rPr lang="ja-JP" altLang="en-US" sz="1800" dirty="0"/>
              <a:t>　１０．就学前の障害児の発達支援の無償化　</a:t>
            </a:r>
            <a:r>
              <a:rPr lang="en-US" altLang="ja-JP" sz="1800" dirty="0"/>
              <a:t>p15</a:t>
            </a:r>
          </a:p>
          <a:p>
            <a:pPr marL="0" indent="0">
              <a:buNone/>
            </a:pPr>
            <a:r>
              <a:rPr lang="ja-JP" altLang="en-US" sz="1800" dirty="0"/>
              <a:t>　１１</a:t>
            </a:r>
            <a:r>
              <a:rPr kumimoji="1" lang="ja-JP" altLang="en-US" sz="1800" dirty="0"/>
              <a:t>．やむを得ない事由による措置　</a:t>
            </a:r>
            <a:r>
              <a:rPr kumimoji="1" lang="en-US" altLang="ja-JP" sz="1800" dirty="0"/>
              <a:t>p16</a:t>
            </a:r>
          </a:p>
          <a:p>
            <a:pPr marL="0" indent="0">
              <a:buNone/>
            </a:pPr>
            <a:r>
              <a:rPr lang="en-US" altLang="ja-JP" sz="2000" dirty="0"/>
              <a:t>【</a:t>
            </a:r>
            <a:r>
              <a:rPr lang="ja-JP" altLang="en-US" sz="2000" dirty="0"/>
              <a:t>共通説明事項</a:t>
            </a:r>
            <a:r>
              <a:rPr lang="en-US" altLang="ja-JP" sz="2000" dirty="0"/>
              <a:t>】</a:t>
            </a:r>
            <a:r>
              <a:rPr lang="ja-JP" altLang="en-US" sz="2000" dirty="0"/>
              <a:t>　</a:t>
            </a:r>
            <a:r>
              <a:rPr lang="en-US" altLang="ja-JP" sz="1800" dirty="0"/>
              <a:t>p18</a:t>
            </a:r>
            <a:r>
              <a:rPr lang="ja-JP" altLang="en-US" sz="1800" dirty="0"/>
              <a:t>～</a:t>
            </a:r>
            <a:r>
              <a:rPr lang="en-US" altLang="ja-JP" sz="1800" dirty="0"/>
              <a:t>30</a:t>
            </a:r>
            <a:endParaRPr kumimoji="1" lang="ja-JP" altLang="en-US" sz="1800" dirty="0"/>
          </a:p>
        </p:txBody>
      </p:sp>
      <p:sp>
        <p:nvSpPr>
          <p:cNvPr id="4"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2</a:t>
            </a:fld>
            <a:endParaRPr lang="ja-JP" altLang="en-US" dirty="0">
              <a:solidFill>
                <a:prstClr val="black">
                  <a:tint val="75000"/>
                </a:prstClr>
              </a:solidFill>
            </a:endParaRPr>
          </a:p>
        </p:txBody>
      </p:sp>
    </p:spTree>
    <p:extLst>
      <p:ext uri="{BB962C8B-B14F-4D97-AF65-F5344CB8AC3E}">
        <p14:creationId xmlns:p14="http://schemas.microsoft.com/office/powerpoint/2010/main" val="3308132704"/>
      </p:ext>
    </p:extLst>
  </p:cSld>
  <p:clrMapOvr>
    <a:masterClrMapping/>
  </p:clrMapOvr>
  <mc:AlternateContent xmlns:mc="http://schemas.openxmlformats.org/markup-compatibility/2006" xmlns:p14="http://schemas.microsoft.com/office/powerpoint/2010/main">
    <mc:Choice Requires="p14">
      <p:transition spd="slow" p14:dur="2000" advTm="16748"/>
    </mc:Choice>
    <mc:Fallback xmlns="">
      <p:transition spd="slow" advTm="16748"/>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54937" y="432000"/>
            <a:ext cx="7733487"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40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受給者証の確認（１）</a:t>
            </a:r>
          </a:p>
        </p:txBody>
      </p:sp>
      <p:sp>
        <p:nvSpPr>
          <p:cNvPr id="5" name="テキスト ボックス 4"/>
          <p:cNvSpPr txBox="1"/>
          <p:nvPr/>
        </p:nvSpPr>
        <p:spPr>
          <a:xfrm>
            <a:off x="561241" y="1574196"/>
            <a:ext cx="8021519"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児童通所支援等は、利用者が支給決定・受給者証の交付を受けてはじめて利用ができます。</a:t>
            </a: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サービス提供事業者は、受給者証に記載されている支給量・支給決定期間・利用者負担上限月額・利用者負担適用期間等を毎月よく確認したうえで、サービス提供を行ってください。</a:t>
            </a: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dirty="0">
                <a:solidFill>
                  <a:prstClr val="black"/>
                </a:solidFill>
                <a:latin typeface="Calibri"/>
                <a:ea typeface="ＭＳ Ｐゴシック" panose="020B0600070205080204" pitchFamily="50" charset="-128"/>
              </a:rPr>
              <a:t>　</a:t>
            </a:r>
            <a:r>
              <a:rPr lang="ja-JP" altLang="en-US" sz="2400" dirty="0">
                <a:solidFill>
                  <a:srgbClr val="FF0000"/>
                </a:solidFill>
                <a:latin typeface="Calibri"/>
                <a:ea typeface="ＭＳ Ｐゴシック" panose="020B0600070205080204" pitchFamily="50" charset="-128"/>
              </a:rPr>
              <a:t>支給決定期間外にサービスを提供した場合、給付費は支給できませんのでご注意ください。</a:t>
            </a:r>
            <a:endParaRPr lang="en-US" altLang="ja-JP" sz="2400" dirty="0">
              <a:solidFill>
                <a:srgbClr val="FF0000"/>
              </a:solidFill>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原則、</a:t>
            </a:r>
            <a:r>
              <a:rPr kumimoji="1" lang="ja-JP" altLang="en-US" sz="2400" b="0" i="0" u="sng"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通所給付決定の有効期間は利用者の誕生月の末日で終了</a:t>
            </a: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となります。通所給付決定に通常要すべき標準的な期間を考慮し、通所給付費の支給申請の案内を行ってください。</a:t>
            </a:r>
            <a:endParaRPr kumimoji="1" lang="en-US" altLang="ja-JP" sz="24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6"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20</a:t>
            </a:fld>
            <a:endParaRPr lang="ja-JP" altLang="en-US" dirty="0">
              <a:solidFill>
                <a:prstClr val="black">
                  <a:tint val="75000"/>
                </a:prstClr>
              </a:solidFill>
            </a:endParaRPr>
          </a:p>
        </p:txBody>
      </p:sp>
    </p:spTree>
    <p:extLst>
      <p:ext uri="{BB962C8B-B14F-4D97-AF65-F5344CB8AC3E}">
        <p14:creationId xmlns:p14="http://schemas.microsoft.com/office/powerpoint/2010/main" val="1908788926"/>
      </p:ext>
    </p:extLst>
  </p:cSld>
  <p:clrMapOvr>
    <a:masterClrMapping/>
  </p:clrMapOvr>
  <mc:AlternateContent xmlns:mc="http://schemas.openxmlformats.org/markup-compatibility/2006" xmlns:p14="http://schemas.microsoft.com/office/powerpoint/2010/main">
    <mc:Choice Requires="p14">
      <p:transition spd="slow" p14:dur="2000" advTm="39672"/>
    </mc:Choice>
    <mc:Fallback xmlns="">
      <p:transition spd="slow" advTm="39672"/>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54937" y="432000"/>
            <a:ext cx="7733487"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40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受給者証の確認（２）</a:t>
            </a:r>
          </a:p>
        </p:txBody>
      </p:sp>
      <p:sp>
        <p:nvSpPr>
          <p:cNvPr id="5" name="テキスト ボックス 4"/>
          <p:cNvSpPr txBox="1"/>
          <p:nvPr/>
        </p:nvSpPr>
        <p:spPr>
          <a:xfrm>
            <a:off x="561241" y="1574196"/>
            <a:ext cx="8021519"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障害児が障害福祉サービスを利用する場合、１８歳に到達すると障害支援区分が必要となります。</a:t>
            </a: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6" name="テキスト ボックス 5"/>
          <p:cNvSpPr txBox="1"/>
          <p:nvPr/>
        </p:nvSpPr>
        <p:spPr>
          <a:xfrm>
            <a:off x="1290321" y="2671084"/>
            <a:ext cx="6462718"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障害福祉サービスを利用している対象者の方につきましては、４ヶ月前までに申請案内を送付しております。また、新規での申請は４か月前から受け付けております。</a:t>
            </a:r>
          </a:p>
        </p:txBody>
      </p:sp>
      <p:sp>
        <p:nvSpPr>
          <p:cNvPr id="7" name="テキスト ボックス 6"/>
          <p:cNvSpPr txBox="1"/>
          <p:nvPr/>
        </p:nvSpPr>
        <p:spPr>
          <a:xfrm>
            <a:off x="561241" y="3541368"/>
            <a:ext cx="8021519" cy="273921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障害</a:t>
            </a:r>
            <a:r>
              <a:rPr kumimoji="1" lang="ja-JP" altLang="en-US" sz="2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児</a:t>
            </a: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が１８歳到達により障害</a:t>
            </a:r>
            <a:r>
              <a:rPr kumimoji="1" lang="ja-JP" altLang="en-US" sz="2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者</a:t>
            </a: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となると、受給者証番号も変更となりますのでご注意ください。</a:t>
            </a: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400" b="0" i="0" u="none" strike="noStrike" kern="1200" cap="none" spc="0" normalizeH="0" baseline="0" noProof="0" dirty="0">
              <a:ln>
                <a:noFill/>
              </a:ln>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effectLst/>
                <a:uLnTx/>
                <a:uFillTx/>
                <a:latin typeface="Calibri"/>
                <a:ea typeface="ＭＳ Ｐゴシック" panose="020B0600070205080204" pitchFamily="50" charset="-128"/>
              </a:rPr>
              <a:t>例）令和</a:t>
            </a:r>
            <a:r>
              <a:rPr lang="ja-JP" altLang="en-US" sz="2000" dirty="0">
                <a:latin typeface="Calibri"/>
                <a:ea typeface="ＭＳ Ｐゴシック" panose="020B0600070205080204" pitchFamily="50" charset="-128"/>
              </a:rPr>
              <a:t>６</a:t>
            </a:r>
            <a:r>
              <a:rPr kumimoji="1" lang="ja-JP" altLang="en-US" sz="2000" b="0" i="0" u="none" strike="noStrike" kern="1200" cap="none" spc="0" normalizeH="0" baseline="0" noProof="0" dirty="0">
                <a:ln>
                  <a:noFill/>
                </a:ln>
                <a:effectLst/>
                <a:uLnTx/>
                <a:uFillTx/>
                <a:latin typeface="Calibri"/>
                <a:ea typeface="ＭＳ Ｐゴシック" panose="020B0600070205080204" pitchFamily="50" charset="-128"/>
              </a:rPr>
              <a:t>年７月１５日が１８歳の誕生日の方</a:t>
            </a:r>
            <a:endParaRPr kumimoji="1" lang="en-US" altLang="ja-JP" sz="2000" b="0" i="0" u="none" strike="noStrike" kern="1200" cap="none" spc="0" normalizeH="0" baseline="0" noProof="0" dirty="0">
              <a:ln>
                <a:noFill/>
              </a:ln>
              <a:effectLst/>
              <a:uLnTx/>
              <a:uFillTx/>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effectLst/>
                <a:uLnTx/>
                <a:uFillTx/>
                <a:latin typeface="Calibri"/>
                <a:ea typeface="ＭＳ Ｐゴシック" panose="020B0600070205080204" pitchFamily="50" charset="-128"/>
              </a:rPr>
              <a:t>→障害児の白い受給者証（</a:t>
            </a:r>
            <a:r>
              <a:rPr lang="ja-JP" altLang="en-US" sz="2000" noProof="0" dirty="0">
                <a:latin typeface="Calibri"/>
                <a:ea typeface="ＭＳ Ｐゴシック" panose="020B0600070205080204" pitchFamily="50" charset="-128"/>
              </a:rPr>
              <a:t>支給決定障害者等名が保護者</a:t>
            </a:r>
            <a:r>
              <a:rPr kumimoji="1" lang="ja-JP" altLang="en-US" sz="2000" b="0" i="0" u="none" strike="noStrike" kern="1200" cap="none" spc="0" normalizeH="0" baseline="0" noProof="0" dirty="0">
                <a:ln>
                  <a:noFill/>
                </a:ln>
                <a:effectLst/>
                <a:uLnTx/>
                <a:uFillTx/>
                <a:latin typeface="Calibri"/>
                <a:ea typeface="ＭＳ Ｐゴシック" panose="020B0600070205080204" pitchFamily="50" charset="-128"/>
              </a:rPr>
              <a:t>）は</a:t>
            </a:r>
            <a:endParaRPr kumimoji="1" lang="en-US" altLang="ja-JP" sz="2000" b="0" i="0" u="none" strike="noStrike" kern="1200" cap="none" spc="0" normalizeH="0" baseline="0" noProof="0" dirty="0">
              <a:ln>
                <a:noFill/>
              </a:ln>
              <a:effectLst/>
              <a:uLnTx/>
              <a:uFillTx/>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effectLst/>
                <a:uLnTx/>
                <a:uFillTx/>
                <a:latin typeface="Calibri"/>
                <a:ea typeface="ＭＳ Ｐゴシック" panose="020B0600070205080204" pitchFamily="50" charset="-128"/>
              </a:rPr>
              <a:t>　　令和</a:t>
            </a:r>
            <a:r>
              <a:rPr lang="ja-JP" altLang="en-US" sz="2000" dirty="0">
                <a:latin typeface="Calibri"/>
                <a:ea typeface="ＭＳ Ｐゴシック" panose="020B0600070205080204" pitchFamily="50" charset="-128"/>
              </a:rPr>
              <a:t>６</a:t>
            </a:r>
            <a:r>
              <a:rPr kumimoji="1" lang="ja-JP" altLang="en-US" sz="2000" b="0" i="0" u="none" strike="noStrike" kern="1200" cap="none" spc="0" normalizeH="0" baseline="0" noProof="0" dirty="0">
                <a:ln>
                  <a:noFill/>
                </a:ln>
                <a:effectLst/>
                <a:uLnTx/>
                <a:uFillTx/>
                <a:latin typeface="Calibri"/>
                <a:ea typeface="ＭＳ Ｐゴシック" panose="020B0600070205080204" pitchFamily="50" charset="-128"/>
              </a:rPr>
              <a:t>年７月１３日まで</a:t>
            </a:r>
            <a:endParaRPr kumimoji="1" lang="en-US" altLang="ja-JP" sz="2000" b="0" i="0" u="none" strike="noStrike" kern="1200" cap="none" spc="0" normalizeH="0" baseline="0" noProof="0" dirty="0">
              <a:ln>
                <a:noFill/>
              </a:ln>
              <a:effectLst/>
              <a:uLnTx/>
              <a:uFillTx/>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effectLst/>
                <a:uLnTx/>
                <a:uFillTx/>
                <a:latin typeface="Calibri"/>
                <a:ea typeface="ＭＳ Ｐゴシック" panose="020B0600070205080204" pitchFamily="50" charset="-128"/>
              </a:rPr>
              <a:t> 　障害者の白い受給者証（</a:t>
            </a:r>
            <a:r>
              <a:rPr lang="ja-JP" altLang="en-US" sz="2000" dirty="0">
                <a:latin typeface="Calibri"/>
                <a:ea typeface="ＭＳ Ｐゴシック" panose="020B0600070205080204" pitchFamily="50" charset="-128"/>
              </a:rPr>
              <a:t>支給決定障害者等名が利用者本人</a:t>
            </a:r>
            <a:r>
              <a:rPr kumimoji="1" lang="ja-JP" altLang="en-US" sz="2000" b="0" i="0" u="none" strike="noStrike" kern="1200" cap="none" spc="0" normalizeH="0" baseline="0" noProof="0" dirty="0">
                <a:ln>
                  <a:noFill/>
                </a:ln>
                <a:effectLst/>
                <a:uLnTx/>
                <a:uFillTx/>
                <a:latin typeface="Calibri"/>
                <a:ea typeface="ＭＳ Ｐゴシック" panose="020B0600070205080204" pitchFamily="50" charset="-128"/>
              </a:rPr>
              <a:t>）が</a:t>
            </a:r>
            <a:endParaRPr kumimoji="1" lang="en-US" altLang="ja-JP" sz="2000" b="0" i="0" u="none" strike="noStrike" kern="1200" cap="none" spc="0" normalizeH="0" baseline="0" noProof="0" dirty="0">
              <a:ln>
                <a:noFill/>
              </a:ln>
              <a:effectLst/>
              <a:uLnTx/>
              <a:uFillTx/>
              <a:latin typeface="Calibri"/>
              <a:ea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effectLst/>
                <a:uLnTx/>
                <a:uFillTx/>
                <a:latin typeface="Calibri"/>
                <a:ea typeface="ＭＳ Ｐゴシック" panose="020B0600070205080204" pitchFamily="50" charset="-128"/>
              </a:rPr>
              <a:t>　　令和６年７月１４日から</a:t>
            </a:r>
            <a:endParaRPr kumimoji="1" lang="en-US" altLang="ja-JP" sz="2000" b="0" i="0" u="none" strike="noStrike" kern="1200" cap="none" spc="0" normalizeH="0" baseline="0" noProof="0" dirty="0">
              <a:ln>
                <a:noFill/>
              </a:ln>
              <a:effectLst/>
              <a:uLnTx/>
              <a:uFillTx/>
              <a:latin typeface="Calibri"/>
              <a:ea typeface="ＭＳ Ｐゴシック" panose="020B0600070205080204" pitchFamily="50" charset="-128"/>
            </a:endParaRPr>
          </a:p>
        </p:txBody>
      </p:sp>
      <p:sp>
        <p:nvSpPr>
          <p:cNvPr id="8"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21</a:t>
            </a:fld>
            <a:endParaRPr lang="ja-JP" altLang="en-US" dirty="0">
              <a:solidFill>
                <a:prstClr val="black">
                  <a:tint val="75000"/>
                </a:prstClr>
              </a:solidFill>
            </a:endParaRPr>
          </a:p>
        </p:txBody>
      </p:sp>
    </p:spTree>
    <p:extLst>
      <p:ext uri="{BB962C8B-B14F-4D97-AF65-F5344CB8AC3E}">
        <p14:creationId xmlns:p14="http://schemas.microsoft.com/office/powerpoint/2010/main" val="40411134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54937" y="432000"/>
            <a:ext cx="7733487"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Ｐゴシック" panose="020B0600070205080204" pitchFamily="50" charset="-128"/>
                <a:ea typeface="ＭＳ Ｐゴシック" panose="020B0600070205080204" pitchFamily="50" charset="-128"/>
              </a:rPr>
              <a:t>支給量の管理（１）</a:t>
            </a:r>
          </a:p>
        </p:txBody>
      </p:sp>
      <p:sp>
        <p:nvSpPr>
          <p:cNvPr id="5" name="テキスト ボックス 4"/>
          <p:cNvSpPr txBox="1"/>
          <p:nvPr/>
        </p:nvSpPr>
        <p:spPr>
          <a:xfrm>
            <a:off x="561241" y="1574196"/>
            <a:ext cx="8021519" cy="2308324"/>
          </a:xfrm>
          <a:prstGeom prst="rect">
            <a:avLst/>
          </a:prstGeom>
          <a:noFill/>
        </p:spPr>
        <p:txBody>
          <a:bodyPr wrap="square" rtlCol="0">
            <a:spAutoFit/>
          </a:bodyPr>
          <a:lstStyle/>
          <a:p>
            <a:r>
              <a:rPr lang="ja-JP" altLang="en-US" sz="2400" dirty="0"/>
              <a:t>　サービスの性質上、複数の事業所からサービス提供を受けることが可能な障害福祉サービス等については、決定支給量の範囲内で、複数の事業者と利用契約することが可能になります。</a:t>
            </a:r>
          </a:p>
          <a:p>
            <a:r>
              <a:rPr lang="ja-JP" altLang="en-US" sz="2400" dirty="0"/>
              <a:t>　この場合、契約支給量の合計が決定支給量の範囲内でなければなりません。</a:t>
            </a:r>
            <a:endParaRPr lang="en-US" altLang="ja-JP" sz="2400" dirty="0"/>
          </a:p>
        </p:txBody>
      </p:sp>
      <p:sp>
        <p:nvSpPr>
          <p:cNvPr id="6"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22</a:t>
            </a:fld>
            <a:endParaRPr lang="ja-JP" altLang="en-US" dirty="0">
              <a:solidFill>
                <a:prstClr val="black">
                  <a:tint val="75000"/>
                </a:prstClr>
              </a:solidFill>
            </a:endParaRPr>
          </a:p>
        </p:txBody>
      </p:sp>
    </p:spTree>
    <p:extLst>
      <p:ext uri="{BB962C8B-B14F-4D97-AF65-F5344CB8AC3E}">
        <p14:creationId xmlns:p14="http://schemas.microsoft.com/office/powerpoint/2010/main" val="3892385155"/>
      </p:ext>
    </p:extLst>
  </p:cSld>
  <p:clrMapOvr>
    <a:masterClrMapping/>
  </p:clrMapOvr>
  <mc:AlternateContent xmlns:mc="http://schemas.openxmlformats.org/markup-compatibility/2006" xmlns:p14="http://schemas.microsoft.com/office/powerpoint/2010/main">
    <mc:Choice Requires="p14">
      <p:transition spd="slow" p14:dur="2000" advTm="16623"/>
    </mc:Choice>
    <mc:Fallback xmlns="">
      <p:transition spd="slow" advTm="16623"/>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プレースホルダー 2"/>
          <p:cNvSpPr txBox="1">
            <a:spLocks/>
          </p:cNvSpPr>
          <p:nvPr/>
        </p:nvSpPr>
        <p:spPr>
          <a:xfrm>
            <a:off x="654937" y="432000"/>
            <a:ext cx="7733487"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Ｐゴシック" panose="020B0600070205080204" pitchFamily="50" charset="-128"/>
                <a:ea typeface="ＭＳ Ｐゴシック" panose="020B0600070205080204" pitchFamily="50" charset="-128"/>
              </a:rPr>
              <a:t>支給量の管理（２）</a:t>
            </a:r>
          </a:p>
        </p:txBody>
      </p:sp>
      <p:sp>
        <p:nvSpPr>
          <p:cNvPr id="3" name="サブタイトル 2"/>
          <p:cNvSpPr txBox="1">
            <a:spLocks/>
          </p:cNvSpPr>
          <p:nvPr/>
        </p:nvSpPr>
        <p:spPr>
          <a:xfrm>
            <a:off x="628051" y="1916832"/>
            <a:ext cx="7921245" cy="2304256"/>
          </a:xfrm>
          <a:prstGeom prst="rect">
            <a:avLst/>
          </a:prstGeom>
        </p:spPr>
        <p:txBody>
          <a:bodyPr vert="horz" lIns="91440" tIns="45720" rIns="91440" bIns="4572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2400" dirty="0">
                <a:solidFill>
                  <a:prstClr val="black"/>
                </a:solidFill>
              </a:rPr>
              <a:t>受給者証の事業者記入欄に契約内容を記入してください</a:t>
            </a:r>
            <a:endParaRPr lang="en-US" altLang="ja-JP" sz="2400" dirty="0">
              <a:solidFill>
                <a:prstClr val="black"/>
              </a:solidFill>
            </a:endParaRPr>
          </a:p>
          <a:p>
            <a:pPr marL="342900" indent="-342900" algn="l">
              <a:buFont typeface="Wingdings" panose="05000000000000000000" pitchFamily="2" charset="2"/>
              <a:buChar char="l"/>
            </a:pPr>
            <a:r>
              <a:rPr lang="ja-JP" altLang="en-US" sz="2400" dirty="0">
                <a:solidFill>
                  <a:prstClr val="black"/>
                </a:solidFill>
              </a:rPr>
              <a:t>事業所名称</a:t>
            </a:r>
            <a:endParaRPr lang="en-US" altLang="ja-JP" sz="2400" dirty="0">
              <a:solidFill>
                <a:prstClr val="black"/>
              </a:solidFill>
            </a:endParaRPr>
          </a:p>
          <a:p>
            <a:pPr marL="342900" indent="-342900" algn="l">
              <a:buFont typeface="Wingdings" panose="05000000000000000000" pitchFamily="2" charset="2"/>
              <a:buChar char="l"/>
            </a:pPr>
            <a:r>
              <a:rPr lang="ja-JP" altLang="en-US" sz="2400" dirty="0">
                <a:solidFill>
                  <a:prstClr val="black"/>
                </a:solidFill>
              </a:rPr>
              <a:t>サービス内容</a:t>
            </a:r>
            <a:endParaRPr lang="en-US" altLang="ja-JP" sz="2400" dirty="0">
              <a:solidFill>
                <a:prstClr val="black"/>
              </a:solidFill>
            </a:endParaRPr>
          </a:p>
          <a:p>
            <a:pPr marL="342900" indent="-342900" algn="l">
              <a:buFont typeface="Wingdings" panose="05000000000000000000" pitchFamily="2" charset="2"/>
              <a:buChar char="l"/>
            </a:pPr>
            <a:r>
              <a:rPr lang="ja-JP" altLang="en-US" sz="2400" dirty="0">
                <a:solidFill>
                  <a:prstClr val="black"/>
                </a:solidFill>
              </a:rPr>
              <a:t>契約支給量</a:t>
            </a:r>
            <a:endParaRPr lang="en-US" altLang="ja-JP" sz="2400" dirty="0">
              <a:solidFill>
                <a:prstClr val="black"/>
              </a:solidFill>
            </a:endParaRPr>
          </a:p>
          <a:p>
            <a:pPr marL="342900" indent="-342900" algn="l">
              <a:buFont typeface="Wingdings" panose="05000000000000000000" pitchFamily="2" charset="2"/>
              <a:buChar char="l"/>
            </a:pPr>
            <a:r>
              <a:rPr lang="ja-JP" altLang="en-US" sz="2400" dirty="0">
                <a:solidFill>
                  <a:prstClr val="black"/>
                </a:solidFill>
              </a:rPr>
              <a:t>契約日　等</a:t>
            </a:r>
            <a:endParaRPr lang="en-US" altLang="ja-JP" sz="2400" dirty="0">
              <a:solidFill>
                <a:prstClr val="black"/>
              </a:solidFill>
            </a:endParaRPr>
          </a:p>
        </p:txBody>
      </p:sp>
      <p:graphicFrame>
        <p:nvGraphicFramePr>
          <p:cNvPr id="2939" name="オブジェクト 2938"/>
          <p:cNvGraphicFramePr>
            <a:graphicFrameLocks noChangeAspect="1"/>
          </p:cNvGraphicFramePr>
          <p:nvPr>
            <p:extLst>
              <p:ext uri="{D42A27DB-BD31-4B8C-83A1-F6EECF244321}">
                <p14:modId xmlns:p14="http://schemas.microsoft.com/office/powerpoint/2010/main" val="1068139462"/>
              </p:ext>
            </p:extLst>
          </p:nvPr>
        </p:nvGraphicFramePr>
        <p:xfrm>
          <a:off x="-3176588" y="2406650"/>
          <a:ext cx="336550" cy="176213"/>
        </p:xfrm>
        <a:graphic>
          <a:graphicData uri="http://schemas.openxmlformats.org/presentationml/2006/ole">
            <mc:AlternateContent xmlns:mc="http://schemas.openxmlformats.org/markup-compatibility/2006">
              <mc:Choice xmlns:v="urn:schemas-microsoft-com:vml" Requires="v">
                <p:oleObj name="文書" r:id="rId3" imgW="666104" imgH="349899" progId="Word.Document.12">
                  <p:embed/>
                </p:oleObj>
              </mc:Choice>
              <mc:Fallback>
                <p:oleObj name="文書" r:id="rId3" imgW="666104" imgH="349899" progId="Word.Document.12">
                  <p:embed/>
                  <p:pic>
                    <p:nvPicPr>
                      <p:cNvPr id="0" name=""/>
                      <p:cNvPicPr/>
                      <p:nvPr/>
                    </p:nvPicPr>
                    <p:blipFill>
                      <a:blip r:embed="rId4"/>
                      <a:stretch>
                        <a:fillRect/>
                      </a:stretch>
                    </p:blipFill>
                    <p:spPr>
                      <a:xfrm>
                        <a:off x="-3176588" y="2406650"/>
                        <a:ext cx="336550" cy="176213"/>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a:xfrm>
            <a:off x="7010400" y="6487051"/>
            <a:ext cx="2133600" cy="365125"/>
          </a:xfrm>
        </p:spPr>
        <p:txBody>
          <a:bodyPr/>
          <a:lstStyle/>
          <a:p>
            <a:fld id="{8DD9AEFB-1011-400A-85FB-53268D737CF5}" type="slidenum">
              <a:rPr lang="ja-JP" altLang="en-US" smtClean="0">
                <a:solidFill>
                  <a:prstClr val="black">
                    <a:tint val="75000"/>
                  </a:prstClr>
                </a:solidFill>
              </a:rPr>
              <a:pPr/>
              <a:t>23</a:t>
            </a:fld>
            <a:endParaRPr lang="ja-JP" altLang="en-US" dirty="0">
              <a:solidFill>
                <a:prstClr val="black">
                  <a:tint val="75000"/>
                </a:prstClr>
              </a:solidFill>
            </a:endParaRPr>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115279773"/>
              </p:ext>
            </p:extLst>
          </p:nvPr>
        </p:nvGraphicFramePr>
        <p:xfrm>
          <a:off x="4875286" y="2494756"/>
          <a:ext cx="7026275" cy="4273550"/>
        </p:xfrm>
        <a:graphic>
          <a:graphicData uri="http://schemas.openxmlformats.org/presentationml/2006/ole">
            <mc:AlternateContent xmlns:mc="http://schemas.openxmlformats.org/markup-compatibility/2006">
              <mc:Choice xmlns:v="urn:schemas-microsoft-com:vml" Requires="v">
                <p:oleObj name="文書" r:id="rId5" imgW="7110238" imgH="4323284" progId="Word.Document.12">
                  <p:embed/>
                </p:oleObj>
              </mc:Choice>
              <mc:Fallback>
                <p:oleObj name="文書" r:id="rId5" imgW="7110238" imgH="4323284" progId="Word.Document.12">
                  <p:embed/>
                  <p:pic>
                    <p:nvPicPr>
                      <p:cNvPr id="0" name=""/>
                      <p:cNvPicPr/>
                      <p:nvPr/>
                    </p:nvPicPr>
                    <p:blipFill>
                      <a:blip r:embed="rId6"/>
                      <a:stretch>
                        <a:fillRect/>
                      </a:stretch>
                    </p:blipFill>
                    <p:spPr>
                      <a:xfrm>
                        <a:off x="4875286" y="2494756"/>
                        <a:ext cx="7026275" cy="4273550"/>
                      </a:xfrm>
                      <a:prstGeom prst="rect">
                        <a:avLst/>
                      </a:prstGeom>
                    </p:spPr>
                  </p:pic>
                </p:oleObj>
              </mc:Fallback>
            </mc:AlternateContent>
          </a:graphicData>
        </a:graphic>
      </p:graphicFrame>
      <p:sp>
        <p:nvSpPr>
          <p:cNvPr id="10" name="サブタイトル 2"/>
          <p:cNvSpPr txBox="1">
            <a:spLocks/>
          </p:cNvSpPr>
          <p:nvPr/>
        </p:nvSpPr>
        <p:spPr>
          <a:xfrm>
            <a:off x="761361" y="4805920"/>
            <a:ext cx="3960623" cy="936104"/>
          </a:xfrm>
          <a:prstGeom prst="rect">
            <a:avLst/>
          </a:prstGeom>
        </p:spPr>
        <p:txBody>
          <a:bodyPr vert="horz" lIns="91440" tIns="45720" rIns="91440" bIns="4572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2000" dirty="0">
                <a:solidFill>
                  <a:prstClr val="black"/>
                </a:solidFill>
                <a:latin typeface="+mn-ea"/>
              </a:rPr>
              <a:t>※</a:t>
            </a:r>
            <a:r>
              <a:rPr lang="ja-JP" altLang="en-US" sz="2000" dirty="0">
                <a:solidFill>
                  <a:prstClr val="black"/>
                </a:solidFill>
                <a:latin typeface="+mn-ea"/>
              </a:rPr>
              <a:t>事業者確認印は</a:t>
            </a:r>
            <a:endParaRPr lang="en-US" altLang="ja-JP" sz="2000" dirty="0">
              <a:solidFill>
                <a:prstClr val="black"/>
              </a:solidFill>
              <a:latin typeface="+mn-ea"/>
            </a:endParaRPr>
          </a:p>
          <a:p>
            <a:pPr algn="l"/>
            <a:r>
              <a:rPr lang="ja-JP" altLang="en-US" sz="2000" dirty="0">
                <a:solidFill>
                  <a:prstClr val="black"/>
                </a:solidFill>
                <a:latin typeface="+mn-ea"/>
              </a:rPr>
              <a:t>　令和３年４月１日以降不要です。</a:t>
            </a:r>
            <a:endParaRPr lang="en-US" altLang="ja-JP" sz="2000" dirty="0">
              <a:solidFill>
                <a:prstClr val="black"/>
              </a:solidFill>
              <a:latin typeface="+mn-ea"/>
            </a:endParaRPr>
          </a:p>
          <a:p>
            <a:pPr marL="342900" indent="-342900" algn="l">
              <a:buFont typeface="Wingdings" panose="05000000000000000000" pitchFamily="2" charset="2"/>
              <a:buChar char="l"/>
            </a:pPr>
            <a:endParaRPr lang="en-US" altLang="ja-JP" sz="2400" dirty="0">
              <a:solidFill>
                <a:prstClr val="black"/>
              </a:solidFill>
            </a:endParaRPr>
          </a:p>
        </p:txBody>
      </p:sp>
    </p:spTree>
    <p:extLst>
      <p:ext uri="{BB962C8B-B14F-4D97-AF65-F5344CB8AC3E}">
        <p14:creationId xmlns:p14="http://schemas.microsoft.com/office/powerpoint/2010/main" val="3553641546"/>
      </p:ext>
    </p:extLst>
  </p:cSld>
  <p:clrMapOvr>
    <a:masterClrMapping/>
  </p:clrMapOvr>
  <mc:AlternateContent xmlns:mc="http://schemas.openxmlformats.org/markup-compatibility/2006" xmlns:p14="http://schemas.microsoft.com/office/powerpoint/2010/main">
    <mc:Choice Requires="p14">
      <p:transition spd="slow" p14:dur="2000" advTm="23193"/>
    </mc:Choice>
    <mc:Fallback xmlns="">
      <p:transition spd="slow" advTm="23193"/>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プレースホルダー 2"/>
          <p:cNvSpPr txBox="1">
            <a:spLocks/>
          </p:cNvSpPr>
          <p:nvPr/>
        </p:nvSpPr>
        <p:spPr>
          <a:xfrm>
            <a:off x="654937" y="432000"/>
            <a:ext cx="7733487"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Ｐゴシック" panose="020B0600070205080204" pitchFamily="50" charset="-128"/>
                <a:ea typeface="ＭＳ Ｐゴシック" panose="020B0600070205080204" pitchFamily="50" charset="-128"/>
              </a:rPr>
              <a:t>支給量の管理（３）</a:t>
            </a:r>
          </a:p>
        </p:txBody>
      </p:sp>
      <p:sp>
        <p:nvSpPr>
          <p:cNvPr id="3" name="サブタイトル 2"/>
          <p:cNvSpPr txBox="1">
            <a:spLocks/>
          </p:cNvSpPr>
          <p:nvPr/>
        </p:nvSpPr>
        <p:spPr>
          <a:xfrm>
            <a:off x="611378" y="1628800"/>
            <a:ext cx="7921245" cy="4392488"/>
          </a:xfrm>
          <a:prstGeom prst="rect">
            <a:avLst/>
          </a:prstGeom>
        </p:spPr>
        <p:txBody>
          <a:bodyPr vert="horz" lIns="91440" tIns="45720" rIns="91440" bIns="4572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just"/>
            <a:r>
              <a:rPr lang="ja-JP" altLang="en-US" sz="2400" dirty="0">
                <a:solidFill>
                  <a:schemeClr val="tx1"/>
                </a:solidFill>
              </a:rPr>
              <a:t>例）支給決定障害者等（決定支給量１００）が、最初にＡ事業</a:t>
            </a:r>
            <a:endParaRPr lang="en-US" altLang="ja-JP" sz="2400" dirty="0">
              <a:solidFill>
                <a:schemeClr val="tx1"/>
              </a:solidFill>
            </a:endParaRPr>
          </a:p>
          <a:p>
            <a:pPr algn="just"/>
            <a:r>
              <a:rPr lang="ja-JP" altLang="en-US" sz="2400" dirty="0">
                <a:solidFill>
                  <a:schemeClr val="tx1"/>
                </a:solidFill>
              </a:rPr>
              <a:t>　者、次にＢ事業者の順に契約する場合</a:t>
            </a:r>
            <a:endParaRPr lang="en-US" altLang="ja-JP" sz="2400" dirty="0">
              <a:solidFill>
                <a:schemeClr val="tx1"/>
              </a:solidFill>
            </a:endParaRPr>
          </a:p>
          <a:p>
            <a:pPr algn="just"/>
            <a:endParaRPr lang="ja-JP" altLang="en-US" sz="2400" dirty="0">
              <a:solidFill>
                <a:schemeClr val="tx1"/>
              </a:solidFill>
            </a:endParaRPr>
          </a:p>
          <a:p>
            <a:pPr algn="just"/>
            <a:r>
              <a:rPr lang="ja-JP" altLang="en-US" sz="2400" dirty="0">
                <a:solidFill>
                  <a:schemeClr val="tx1"/>
                </a:solidFill>
              </a:rPr>
              <a:t>　支給決定障害者等とＡ事業者が、契約支給量３０で契約した後に、同一区分において支給決定障害者等とＢ事業者が契約できる契約支給量は、</a:t>
            </a:r>
            <a:endParaRPr lang="en-US" altLang="ja-JP" sz="2400" dirty="0">
              <a:solidFill>
                <a:schemeClr val="tx1"/>
              </a:solidFill>
            </a:endParaRPr>
          </a:p>
          <a:p>
            <a:pPr algn="just"/>
            <a:r>
              <a:rPr lang="ja-JP" altLang="en-US" sz="2400" dirty="0">
                <a:solidFill>
                  <a:schemeClr val="tx1"/>
                </a:solidFill>
              </a:rPr>
              <a:t>　決定支給量１００－Ａ事業者との契約支給量３０＝７０</a:t>
            </a:r>
            <a:endParaRPr lang="en-US" altLang="ja-JP" sz="2400" dirty="0">
              <a:solidFill>
                <a:schemeClr val="tx1"/>
              </a:solidFill>
            </a:endParaRPr>
          </a:p>
          <a:p>
            <a:pPr algn="just"/>
            <a:r>
              <a:rPr lang="ja-JP" altLang="en-US" sz="2400" dirty="0">
                <a:solidFill>
                  <a:schemeClr val="tx1"/>
                </a:solidFill>
              </a:rPr>
              <a:t>の範囲内となります。</a:t>
            </a:r>
          </a:p>
          <a:p>
            <a:pPr algn="just"/>
            <a:r>
              <a:rPr lang="ja-JP" altLang="en-US" sz="2400" dirty="0">
                <a:solidFill>
                  <a:schemeClr val="tx1"/>
                </a:solidFill>
              </a:rPr>
              <a:t>　上記に基づいて契約された契約支給量をＢ事業者が「受給者証」の事業者記入欄に記入します。</a:t>
            </a:r>
            <a:endParaRPr lang="en-US" altLang="ja-JP" sz="2400" dirty="0">
              <a:solidFill>
                <a:schemeClr val="tx1"/>
              </a:solidFill>
            </a:endParaRPr>
          </a:p>
        </p:txBody>
      </p:sp>
      <p:graphicFrame>
        <p:nvGraphicFramePr>
          <p:cNvPr id="2939" name="オブジェクト 2938"/>
          <p:cNvGraphicFramePr>
            <a:graphicFrameLocks noChangeAspect="1"/>
          </p:cNvGraphicFramePr>
          <p:nvPr>
            <p:extLst>
              <p:ext uri="{D42A27DB-BD31-4B8C-83A1-F6EECF244321}">
                <p14:modId xmlns:p14="http://schemas.microsoft.com/office/powerpoint/2010/main" val="3377432784"/>
              </p:ext>
            </p:extLst>
          </p:nvPr>
        </p:nvGraphicFramePr>
        <p:xfrm>
          <a:off x="-3176588" y="2406650"/>
          <a:ext cx="336550" cy="176213"/>
        </p:xfrm>
        <a:graphic>
          <a:graphicData uri="http://schemas.openxmlformats.org/presentationml/2006/ole">
            <mc:AlternateContent xmlns:mc="http://schemas.openxmlformats.org/markup-compatibility/2006">
              <mc:Choice xmlns:v="urn:schemas-microsoft-com:vml" Requires="v">
                <p:oleObj name="文書" r:id="rId3" imgW="666104" imgH="349899" progId="Word.Document.12">
                  <p:embed/>
                </p:oleObj>
              </mc:Choice>
              <mc:Fallback>
                <p:oleObj name="文書" r:id="rId3" imgW="666104" imgH="349899" progId="Word.Document.12">
                  <p:embed/>
                  <p:pic>
                    <p:nvPicPr>
                      <p:cNvPr id="0" name=""/>
                      <p:cNvPicPr/>
                      <p:nvPr/>
                    </p:nvPicPr>
                    <p:blipFill>
                      <a:blip r:embed="rId4"/>
                      <a:stretch>
                        <a:fillRect/>
                      </a:stretch>
                    </p:blipFill>
                    <p:spPr>
                      <a:xfrm>
                        <a:off x="-3176588" y="2406650"/>
                        <a:ext cx="336550" cy="176213"/>
                      </a:xfrm>
                      <a:prstGeom prst="rect">
                        <a:avLst/>
                      </a:prstGeom>
                    </p:spPr>
                  </p:pic>
                </p:oleObj>
              </mc:Fallback>
            </mc:AlternateContent>
          </a:graphicData>
        </a:graphic>
      </p:graphicFrame>
      <p:sp>
        <p:nvSpPr>
          <p:cNvPr id="2" name="スライド番号プレースホルダー 1"/>
          <p:cNvSpPr>
            <a:spLocks noGrp="1"/>
          </p:cNvSpPr>
          <p:nvPr>
            <p:ph type="sldNum" sz="quarter" idx="12"/>
          </p:nvPr>
        </p:nvSpPr>
        <p:spPr>
          <a:xfrm>
            <a:off x="7010400" y="6487051"/>
            <a:ext cx="2133600" cy="365125"/>
          </a:xfrm>
        </p:spPr>
        <p:txBody>
          <a:bodyPr/>
          <a:lstStyle/>
          <a:p>
            <a:fld id="{8DD9AEFB-1011-400A-85FB-53268D737CF5}" type="slidenum">
              <a:rPr lang="ja-JP" altLang="en-US" smtClean="0">
                <a:solidFill>
                  <a:prstClr val="black">
                    <a:tint val="75000"/>
                  </a:prstClr>
                </a:solidFill>
              </a:rPr>
              <a:pPr/>
              <a:t>24</a:t>
            </a:fld>
            <a:endParaRPr lang="ja-JP" altLang="en-US" dirty="0">
              <a:solidFill>
                <a:prstClr val="black">
                  <a:tint val="75000"/>
                </a:prstClr>
              </a:solidFill>
            </a:endParaRPr>
          </a:p>
        </p:txBody>
      </p:sp>
    </p:spTree>
    <p:extLst>
      <p:ext uri="{BB962C8B-B14F-4D97-AF65-F5344CB8AC3E}">
        <p14:creationId xmlns:p14="http://schemas.microsoft.com/office/powerpoint/2010/main" val="654015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2"/>
          <p:cNvSpPr txBox="1">
            <a:spLocks/>
          </p:cNvSpPr>
          <p:nvPr/>
        </p:nvSpPr>
        <p:spPr>
          <a:xfrm>
            <a:off x="899591" y="432000"/>
            <a:ext cx="7704000" cy="900000"/>
          </a:xfrm>
          <a:prstGeom prst="rect">
            <a:avLst/>
          </a:prstGeom>
          <a:solidFill>
            <a:schemeClr val="bg1">
              <a:lumMod val="50000"/>
            </a:schemeClr>
          </a:solidFill>
          <a:ln>
            <a:solidFill>
              <a:schemeClr val="tx1"/>
            </a:solidFill>
          </a:ln>
        </p:spPr>
        <p:txBody>
          <a:bodyPr vert="horz" lIns="91440" tIns="45720" rIns="91440" bIns="45720" rtlCol="0" anchor="ctr" anchorCtr="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40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rPr>
              <a:t>契約内容の報告</a:t>
            </a:r>
          </a:p>
        </p:txBody>
      </p:sp>
      <p:sp>
        <p:nvSpPr>
          <p:cNvPr id="8" name="スライド番号プレースホルダー 7"/>
          <p:cNvSpPr>
            <a:spLocks noGrp="1"/>
          </p:cNvSpPr>
          <p:nvPr>
            <p:ph type="sldNum" sz="quarter" idx="12"/>
          </p:nvPr>
        </p:nvSpPr>
        <p:spPr>
          <a:xfrm>
            <a:off x="7010400"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D9AEFB-1011-400A-85FB-53268D737CF5}" type="slidenum">
              <a:rPr kumimoji="1" lang="ja-JP" altLang="en-US" sz="12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1" lang="ja-JP" altLang="en-US" sz="12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
        <p:nvSpPr>
          <p:cNvPr id="9" name="テキスト ボックス 8"/>
          <p:cNvSpPr txBox="1"/>
          <p:nvPr/>
        </p:nvSpPr>
        <p:spPr>
          <a:xfrm>
            <a:off x="561242" y="1686740"/>
            <a:ext cx="4190350"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支給決定障害者等と契約をした時・契約に変更があった時・契約を終了した時は、障害福祉課自立支援係に契約内容報告書を提出してください。</a:t>
            </a:r>
            <a:endParaRPr kumimoji="1" lang="en-US" altLang="ja-JP" sz="2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pic>
        <p:nvPicPr>
          <p:cNvPr id="3078"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19552" y="1691571"/>
            <a:ext cx="3299323" cy="49508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047731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54937" y="432000"/>
            <a:ext cx="7733487"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Ｐゴシック" panose="020B0600070205080204" pitchFamily="50" charset="-128"/>
                <a:ea typeface="ＭＳ Ｐゴシック" panose="020B0600070205080204" pitchFamily="50" charset="-128"/>
              </a:rPr>
              <a:t>上限額管理</a:t>
            </a:r>
            <a:r>
              <a:rPr lang="ja-JP" altLang="en-US" sz="4000" dirty="0">
                <a:solidFill>
                  <a:schemeClr val="bg1"/>
                </a:solidFill>
                <a:latin typeface="ＭＳ Ｐゴシック" panose="020B0600070205080204" pitchFamily="50" charset="-128"/>
                <a:ea typeface="ＭＳ Ｐゴシック" panose="020B0600070205080204" pitchFamily="50" charset="-128"/>
              </a:rPr>
              <a:t>（１）</a:t>
            </a:r>
          </a:p>
        </p:txBody>
      </p:sp>
      <p:sp>
        <p:nvSpPr>
          <p:cNvPr id="5" name="テキスト ボックス 4"/>
          <p:cNvSpPr txBox="1"/>
          <p:nvPr/>
        </p:nvSpPr>
        <p:spPr>
          <a:xfrm>
            <a:off x="654937" y="1644536"/>
            <a:ext cx="4154775" cy="5386090"/>
          </a:xfrm>
          <a:prstGeom prst="rect">
            <a:avLst/>
          </a:prstGeom>
          <a:noFill/>
        </p:spPr>
        <p:txBody>
          <a:bodyPr wrap="square" rtlCol="0">
            <a:spAutoFit/>
          </a:bodyPr>
          <a:lstStyle/>
          <a:p>
            <a:r>
              <a:rPr lang="ja-JP" altLang="en-US" dirty="0"/>
              <a:t>　複数のサービス提供事業者からサービスを受け、１月あたりの利用者負担額が負担上限月額を超過することが予測される利用者（上限額管理対象者）については、上限額の管理が必要となります。</a:t>
            </a:r>
          </a:p>
          <a:p>
            <a:r>
              <a:rPr lang="ja-JP" altLang="en-US" dirty="0"/>
              <a:t>　</a:t>
            </a:r>
            <a:endParaRPr lang="en-US" altLang="ja-JP" dirty="0"/>
          </a:p>
          <a:p>
            <a:r>
              <a:rPr lang="ja-JP" altLang="en-US" dirty="0"/>
              <a:t>利用者負担の上限額管理を行う事業者（上限額管理者）が決まりましたら、「利用者負担上限額管理事務依頼（変更）届出書」を障害福祉課自立支援係に</a:t>
            </a:r>
            <a:r>
              <a:rPr lang="ja-JP" altLang="en-US" dirty="0">
                <a:solidFill>
                  <a:srgbClr val="FF0000"/>
                </a:solidFill>
              </a:rPr>
              <a:t>毎月</a:t>
            </a:r>
            <a:r>
              <a:rPr lang="en-US" altLang="ja-JP" dirty="0">
                <a:solidFill>
                  <a:srgbClr val="FF0000"/>
                </a:solidFill>
              </a:rPr>
              <a:t>10</a:t>
            </a:r>
            <a:r>
              <a:rPr lang="ja-JP" altLang="en-US" dirty="0">
                <a:solidFill>
                  <a:srgbClr val="FF0000"/>
                </a:solidFill>
              </a:rPr>
              <a:t>日までに提出してください</a:t>
            </a:r>
            <a:r>
              <a:rPr lang="ja-JP" altLang="en-US" dirty="0"/>
              <a:t>。（</a:t>
            </a:r>
            <a:r>
              <a:rPr lang="ja-JP" altLang="en-US" u="sng" dirty="0"/>
              <a:t>事業所名の横に事業所番号の記入をお願いします。</a:t>
            </a:r>
            <a:r>
              <a:rPr lang="ja-JP" altLang="en-US" dirty="0"/>
              <a:t>）</a:t>
            </a:r>
            <a:endParaRPr lang="en-US" altLang="ja-JP" dirty="0"/>
          </a:p>
          <a:p>
            <a:r>
              <a:rPr lang="ja-JP" altLang="en-US" dirty="0"/>
              <a:t>　　なお、兄弟児での上限額管理の場合は、「利用者負担上限額管理結果票」を障害福祉課自立支援係へ提出してください。（</a:t>
            </a:r>
            <a:r>
              <a:rPr lang="ja-JP" altLang="en-US" u="sng" dirty="0">
                <a:solidFill>
                  <a:srgbClr val="FF0000"/>
                </a:solidFill>
              </a:rPr>
              <a:t>兄弟児以外の場合は、請求システムを通じて、国保連合会へ提出していただくため紙での提出は不要です。</a:t>
            </a:r>
            <a:r>
              <a:rPr lang="ja-JP" altLang="en-US" dirty="0"/>
              <a:t>）</a:t>
            </a:r>
            <a:endParaRPr lang="en-US" altLang="ja-JP" dirty="0"/>
          </a:p>
          <a:p>
            <a:endParaRPr lang="en-US" altLang="ja-JP" sz="2000" b="1" dirty="0"/>
          </a:p>
        </p:txBody>
      </p:sp>
      <p:sp>
        <p:nvSpPr>
          <p:cNvPr id="6"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26</a:t>
            </a:fld>
            <a:endParaRPr lang="ja-JP" altLang="en-US" dirty="0">
              <a:solidFill>
                <a:prstClr val="black">
                  <a:tint val="75000"/>
                </a:prstClr>
              </a:solidFill>
            </a:endParaRPr>
          </a:p>
        </p:txBody>
      </p:sp>
      <p:sp>
        <p:nvSpPr>
          <p:cNvPr id="2" name="楕円 1"/>
          <p:cNvSpPr/>
          <p:nvPr/>
        </p:nvSpPr>
        <p:spPr>
          <a:xfrm>
            <a:off x="7452320" y="3645024"/>
            <a:ext cx="288032" cy="14401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0" name="表 9"/>
          <p:cNvGraphicFramePr>
            <a:graphicFrameLocks noGrp="1"/>
          </p:cNvGraphicFramePr>
          <p:nvPr>
            <p:extLst>
              <p:ext uri="{D42A27DB-BD31-4B8C-83A1-F6EECF244321}">
                <p14:modId xmlns:p14="http://schemas.microsoft.com/office/powerpoint/2010/main" val="903288123"/>
              </p:ext>
            </p:extLst>
          </p:nvPr>
        </p:nvGraphicFramePr>
        <p:xfrm>
          <a:off x="5004049" y="1644503"/>
          <a:ext cx="3528395" cy="4781503"/>
        </p:xfrm>
        <a:graphic>
          <a:graphicData uri="http://schemas.openxmlformats.org/drawingml/2006/table">
            <a:tbl>
              <a:tblPr/>
              <a:tblGrid>
                <a:gridCol w="128838">
                  <a:extLst>
                    <a:ext uri="{9D8B030D-6E8A-4147-A177-3AD203B41FA5}">
                      <a16:colId xmlns:a16="http://schemas.microsoft.com/office/drawing/2014/main" val="2896466078"/>
                    </a:ext>
                  </a:extLst>
                </a:gridCol>
                <a:gridCol w="171295">
                  <a:extLst>
                    <a:ext uri="{9D8B030D-6E8A-4147-A177-3AD203B41FA5}">
                      <a16:colId xmlns:a16="http://schemas.microsoft.com/office/drawing/2014/main" val="3116476406"/>
                    </a:ext>
                  </a:extLst>
                </a:gridCol>
                <a:gridCol w="171295">
                  <a:extLst>
                    <a:ext uri="{9D8B030D-6E8A-4147-A177-3AD203B41FA5}">
                      <a16:colId xmlns:a16="http://schemas.microsoft.com/office/drawing/2014/main" val="4015816657"/>
                    </a:ext>
                  </a:extLst>
                </a:gridCol>
                <a:gridCol w="351376">
                  <a:extLst>
                    <a:ext uri="{9D8B030D-6E8A-4147-A177-3AD203B41FA5}">
                      <a16:colId xmlns:a16="http://schemas.microsoft.com/office/drawing/2014/main" val="1432661507"/>
                    </a:ext>
                  </a:extLst>
                </a:gridCol>
                <a:gridCol w="351376">
                  <a:extLst>
                    <a:ext uri="{9D8B030D-6E8A-4147-A177-3AD203B41FA5}">
                      <a16:colId xmlns:a16="http://schemas.microsoft.com/office/drawing/2014/main" val="3259091118"/>
                    </a:ext>
                  </a:extLst>
                </a:gridCol>
                <a:gridCol w="351376">
                  <a:extLst>
                    <a:ext uri="{9D8B030D-6E8A-4147-A177-3AD203B41FA5}">
                      <a16:colId xmlns:a16="http://schemas.microsoft.com/office/drawing/2014/main" val="3028087441"/>
                    </a:ext>
                  </a:extLst>
                </a:gridCol>
                <a:gridCol w="351376">
                  <a:extLst>
                    <a:ext uri="{9D8B030D-6E8A-4147-A177-3AD203B41FA5}">
                      <a16:colId xmlns:a16="http://schemas.microsoft.com/office/drawing/2014/main" val="3755012077"/>
                    </a:ext>
                  </a:extLst>
                </a:gridCol>
                <a:gridCol w="351376">
                  <a:extLst>
                    <a:ext uri="{9D8B030D-6E8A-4147-A177-3AD203B41FA5}">
                      <a16:colId xmlns:a16="http://schemas.microsoft.com/office/drawing/2014/main" val="971015255"/>
                    </a:ext>
                  </a:extLst>
                </a:gridCol>
                <a:gridCol w="351376">
                  <a:extLst>
                    <a:ext uri="{9D8B030D-6E8A-4147-A177-3AD203B41FA5}">
                      <a16:colId xmlns:a16="http://schemas.microsoft.com/office/drawing/2014/main" val="1302817452"/>
                    </a:ext>
                  </a:extLst>
                </a:gridCol>
                <a:gridCol w="351376">
                  <a:extLst>
                    <a:ext uri="{9D8B030D-6E8A-4147-A177-3AD203B41FA5}">
                      <a16:colId xmlns:a16="http://schemas.microsoft.com/office/drawing/2014/main" val="672652136"/>
                    </a:ext>
                  </a:extLst>
                </a:gridCol>
                <a:gridCol w="427505">
                  <a:extLst>
                    <a:ext uri="{9D8B030D-6E8A-4147-A177-3AD203B41FA5}">
                      <a16:colId xmlns:a16="http://schemas.microsoft.com/office/drawing/2014/main" val="3447054882"/>
                    </a:ext>
                  </a:extLst>
                </a:gridCol>
                <a:gridCol w="169830">
                  <a:extLst>
                    <a:ext uri="{9D8B030D-6E8A-4147-A177-3AD203B41FA5}">
                      <a16:colId xmlns:a16="http://schemas.microsoft.com/office/drawing/2014/main" val="1826953220"/>
                    </a:ext>
                  </a:extLst>
                </a:gridCol>
              </a:tblGrid>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715356521"/>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035162591"/>
                  </a:ext>
                </a:extLst>
              </a:tr>
              <a:tr h="162467">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gridSpan="10">
                  <a:txBody>
                    <a:bodyPr/>
                    <a:lstStyle/>
                    <a:p>
                      <a:pPr algn="ctr" fontAlgn="ctr"/>
                      <a:r>
                        <a:rPr lang="zh-TW" altLang="en-US" sz="800" b="0" i="0" u="none" strike="noStrike">
                          <a:effectLst/>
                          <a:latin typeface="ＭＳ Ｐ明朝" panose="02020600040205080304" pitchFamily="18" charset="-128"/>
                          <a:ea typeface="ＭＳ Ｐ明朝" panose="02020600040205080304" pitchFamily="18" charset="-128"/>
                        </a:rPr>
                        <a:t>利用者負担上限額管理事務依頼（変更）届出書</a:t>
                      </a:r>
                    </a:p>
                  </a:txBody>
                  <a:tcPr marL="3897" marR="3897" marT="3897"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513863626"/>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793257140"/>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6">
                  <a:txBody>
                    <a:bodyPr/>
                    <a:lstStyle/>
                    <a:p>
                      <a:pPr algn="ctr" fontAlgn="ctr"/>
                      <a:r>
                        <a:rPr lang="zh-TW" altLang="en-US" sz="500" b="1" i="0" u="none" strike="noStrike">
                          <a:effectLst/>
                          <a:latin typeface="ＭＳ Ｐ明朝" panose="02020600040205080304" pitchFamily="18" charset="-128"/>
                          <a:ea typeface="ＭＳ Ｐ明朝" panose="02020600040205080304" pitchFamily="18" charset="-128"/>
                        </a:rPr>
                        <a:t>支給決定障害者等氏名</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TW" altLang="en-US" sz="500" b="1" i="0" u="none" strike="noStrike">
                          <a:effectLst/>
                          <a:latin typeface="ＭＳ Ｐ明朝" panose="02020600040205080304" pitchFamily="18" charset="-128"/>
                          <a:ea typeface="ＭＳ Ｐ明朝" panose="02020600040205080304" pitchFamily="18" charset="-128"/>
                        </a:rPr>
                        <a:t>受給者証番号</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901675791"/>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6">
                  <a:txBody>
                    <a:bodyPr/>
                    <a:lstStyle/>
                    <a:p>
                      <a:pPr algn="ctr"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gridSpan="4">
                  <a:txBody>
                    <a:bodyPr/>
                    <a:lstStyle/>
                    <a:p>
                      <a:pPr algn="ctr"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738237722"/>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4" gridSpan="6">
                  <a:txBody>
                    <a:bodyPr/>
                    <a:lstStyle/>
                    <a:p>
                      <a:pPr algn="ctr"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rowSpan="4" h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448921380"/>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ctr" fontAlgn="ctr"/>
                      <a:r>
                        <a:rPr lang="ja-JP" altLang="en-US" sz="500" b="1" i="0" u="none" strike="noStrike">
                          <a:effectLst/>
                          <a:latin typeface="ＭＳ Ｐ明朝" panose="02020600040205080304" pitchFamily="18" charset="-128"/>
                          <a:ea typeface="ＭＳ Ｐ明朝" panose="02020600040205080304" pitchFamily="18" charset="-128"/>
                        </a:rPr>
                        <a:t>生年月日</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739300598"/>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rowSpan="2" gridSpan="4">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851027854"/>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959244824"/>
                  </a:ext>
                </a:extLst>
              </a:tr>
              <a:tr h="125911">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10">
                  <a:txBody>
                    <a:bodyPr/>
                    <a:lstStyle/>
                    <a:p>
                      <a:pPr algn="ctr" fontAlgn="ctr"/>
                      <a:r>
                        <a:rPr lang="ja-JP" altLang="en-US" sz="600" b="1" i="0" u="none" strike="noStrike">
                          <a:effectLst/>
                          <a:latin typeface="ＭＳ Ｐ明朝" panose="02020600040205080304" pitchFamily="18" charset="-128"/>
                          <a:ea typeface="ＭＳ Ｐ明朝" panose="02020600040205080304" pitchFamily="18" charset="-128"/>
                        </a:rPr>
                        <a:t>利用者負担上限額管理を依頼（変更）した事業者</a:t>
                      </a:r>
                    </a:p>
                  </a:txBody>
                  <a:tcPr marL="3897" marR="3897" marT="38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777469258"/>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022656671"/>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2" gridSpan="10">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上記の者より、　　　　　年　　月　　日にあった利用者負担上限額管理の依頼の件につきましては、責任を持って利用者負担の上限額管理事務を行うことを承諾します。</a:t>
                      </a:r>
                    </a:p>
                  </a:txBody>
                  <a:tcPr marL="3897" marR="3897" marT="38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289550491"/>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10"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47586342"/>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254765000"/>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gridSpan="4">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上限額管理事業所所在地及び連絡先</a:t>
                      </a:r>
                    </a:p>
                  </a:txBody>
                  <a:tcPr marL="3897" marR="3897" marT="3897"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99125327"/>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gridSpan="7">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09810687"/>
                  </a:ext>
                </a:extLst>
              </a:tr>
              <a:tr h="162900">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gridSpan="4">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上限額管理事業者及びその事業所の名称</a:t>
                      </a:r>
                    </a:p>
                  </a:txBody>
                  <a:tcPr marL="3897" marR="3897" marT="3897"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274562629"/>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gridSpan="6">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553135132"/>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gridSpan="6">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717212219"/>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540744202"/>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5">
                  <a:txBody>
                    <a:bodyPr/>
                    <a:lstStyle/>
                    <a:p>
                      <a:pPr algn="ctr" fontAlgn="ctr"/>
                      <a:r>
                        <a:rPr lang="ja-JP" altLang="en-US" sz="500" b="1" i="0" u="none" strike="noStrike">
                          <a:effectLst/>
                          <a:latin typeface="ＭＳ Ｐ明朝" panose="02020600040205080304" pitchFamily="18" charset="-128"/>
                          <a:ea typeface="ＭＳ Ｐ明朝" panose="02020600040205080304" pitchFamily="18" charset="-128"/>
                        </a:rPr>
                        <a:t>事業所を変更する場合の事由等</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fontAlgn="ctr"/>
                      <a:r>
                        <a:rPr lang="ja-JP" altLang="en-US" sz="500" b="1" i="0" u="none" strike="noStrike">
                          <a:effectLst/>
                          <a:latin typeface="ＭＳ Ｐ明朝" panose="02020600040205080304" pitchFamily="18" charset="-128"/>
                          <a:ea typeface="ＭＳ Ｐ明朝" panose="02020600040205080304" pitchFamily="18" charset="-128"/>
                        </a:rPr>
                        <a:t>変更年月日</a:t>
                      </a:r>
                    </a:p>
                  </a:txBody>
                  <a:tcPr marL="3897" marR="3897" marT="3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3">
                  <a:txBody>
                    <a:bodyPr/>
                    <a:lstStyle/>
                    <a:p>
                      <a:pPr algn="ctr" fontAlgn="ctr"/>
                      <a:r>
                        <a:rPr lang="ja-JP" altLang="en-US" sz="500" b="0" i="0" u="none" strike="noStrike">
                          <a:effectLst/>
                          <a:latin typeface="ＭＳ Ｐ明朝" panose="02020600040205080304" pitchFamily="18" charset="-128"/>
                          <a:ea typeface="ＭＳ Ｐ明朝" panose="02020600040205080304" pitchFamily="18" charset="-128"/>
                        </a:rPr>
                        <a:t>　　　　　年　　　月　　　日</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853527522"/>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6">
                  <a:txBody>
                    <a:bodyPr/>
                    <a:lstStyle/>
                    <a:p>
                      <a:pPr algn="l" fontAlgn="t"/>
                      <a:r>
                        <a:rPr lang="en-US" altLang="ja-JP" sz="500" b="0" i="0" u="none" strike="noStrike">
                          <a:effectLst/>
                          <a:latin typeface="ＭＳ Ｐ明朝" panose="02020600040205080304" pitchFamily="18" charset="-128"/>
                          <a:ea typeface="ＭＳ Ｐ明朝" panose="02020600040205080304" pitchFamily="18" charset="-128"/>
                        </a:rPr>
                        <a:t>※</a:t>
                      </a:r>
                      <a:r>
                        <a:rPr lang="ja-JP" altLang="en-US" sz="500" b="0" i="0" u="none" strike="noStrike">
                          <a:effectLst/>
                          <a:latin typeface="ＭＳ Ｐ明朝" panose="02020600040205080304" pitchFamily="18" charset="-128"/>
                          <a:ea typeface="ＭＳ Ｐ明朝" panose="02020600040205080304" pitchFamily="18" charset="-128"/>
                        </a:rPr>
                        <a:t>事業所を変更する場合は必ず記入してください。</a:t>
                      </a:r>
                    </a:p>
                  </a:txBody>
                  <a:tcPr marL="3897" marR="3897" marT="3897" marB="0">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t"/>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t"/>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t"/>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t"/>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781321541"/>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10">
                  <a:txBody>
                    <a:bodyPr/>
                    <a:lstStyle/>
                    <a:p>
                      <a:pPr algn="l" fontAlgn="t"/>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906321406"/>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t"/>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t"/>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lnL>
                      <a:noFill/>
                    </a:lnL>
                    <a:lnR>
                      <a:noFill/>
                    </a:lnR>
                    <a:lnT>
                      <a:noFill/>
                    </a:lnT>
                    <a:lnB w="12700" cap="flat" cmpd="sng" algn="ctr">
                      <a:solidFill>
                        <a:srgbClr val="000000"/>
                      </a:solidFill>
                      <a:prstDash val="solid"/>
                      <a:round/>
                      <a:headEnd type="none" w="med" len="med"/>
                      <a:tailEnd type="none" w="med" len="med"/>
                    </a:lnB>
                    <a:solidFill>
                      <a:srgbClr val="FFFFFF"/>
                    </a:solidFill>
                  </a:tcPr>
                </a:tc>
                <a:tc gridSpan="4">
                  <a:txBody>
                    <a:bodyPr/>
                    <a:lstStyle/>
                    <a:p>
                      <a:pPr algn="ctr" fontAlgn="ctr"/>
                      <a:r>
                        <a:rPr lang="ja-JP" altLang="en-US" sz="500" b="0" i="0" u="none" strike="noStrike">
                          <a:effectLst/>
                          <a:latin typeface="ＭＳ Ｐ明朝" panose="02020600040205080304" pitchFamily="18" charset="-128"/>
                          <a:ea typeface="ＭＳ Ｐ明朝" panose="02020600040205080304" pitchFamily="18" charset="-128"/>
                        </a:rPr>
                        <a:t>変更前の事業所への連絡（□済　□　未）</a:t>
                      </a:r>
                    </a:p>
                  </a:txBody>
                  <a:tcPr marL="3897" marR="3897" marT="389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695802838"/>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2">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（提出先）</a:t>
                      </a:r>
                    </a:p>
                  </a:txBody>
                  <a:tcPr marL="3897" marR="3897" marT="389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659252266"/>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400" b="0" i="0" u="none" strike="noStrike">
                          <a:effectLst/>
                          <a:latin typeface="ＭＳ Ｐ明朝" panose="02020600040205080304" pitchFamily="18" charset="-128"/>
                          <a:ea typeface="ＭＳ Ｐ明朝" panose="02020600040205080304" pitchFamily="18" charset="-128"/>
                        </a:rPr>
                        <a:t>鹿児島市長</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様</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711921833"/>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069178295"/>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gridSpan="9">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上記の指定サービス事業所に利用者負担の上限額管理を依頼することを届出します。</a:t>
                      </a:r>
                    </a:p>
                  </a:txBody>
                  <a:tcPr marL="3897" marR="3897" marT="3897"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38991776"/>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rowSpan="3" gridSpan="9">
                  <a:txBody>
                    <a:bodyPr/>
                    <a:lstStyle/>
                    <a:p>
                      <a:pPr algn="l" fontAlgn="t"/>
                      <a:r>
                        <a:rPr lang="ja-JP" altLang="en-US" sz="500" b="0" i="0" u="none" strike="noStrike">
                          <a:solidFill>
                            <a:srgbClr val="000000"/>
                          </a:solidFill>
                          <a:effectLst/>
                          <a:latin typeface="ＭＳ Ｐ明朝" panose="02020600040205080304" pitchFamily="18" charset="-128"/>
                          <a:ea typeface="ＭＳ Ｐ明朝" panose="02020600040205080304" pitchFamily="18" charset="-128"/>
                        </a:rPr>
                        <a:t>　また、利用者負担の上限額管理のために、私にサービスを提供した事業所が上記届出事業所にサービス利用状況等を情報提供することに同意します。</a:t>
                      </a:r>
                    </a:p>
                  </a:txBody>
                  <a:tcPr marL="3897" marR="3897" marT="3897"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130318497"/>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gridSpan="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259705105"/>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gridSpan="9"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698717919"/>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gridSpan="2">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年　　月　　日</a:t>
                      </a:r>
                    </a:p>
                  </a:txBody>
                  <a:tcPr marL="3897" marR="3897" marT="3897" marB="0" anchor="ctr">
                    <a:lnL>
                      <a:noFill/>
                    </a:lnL>
                    <a:lnR>
                      <a:noFill/>
                    </a:lnR>
                    <a:lnT>
                      <a:noFill/>
                    </a:lnT>
                    <a:lnB>
                      <a:noFill/>
                    </a:lnB>
                    <a:solidFill>
                      <a:srgbClr val="FFFFFF"/>
                    </a:solidFill>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17745374"/>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住　所</a:t>
                      </a:r>
                    </a:p>
                  </a:txBody>
                  <a:tcPr marL="58455" marR="3897" marT="3897" marB="0" anchor="ctr">
                    <a:lnL>
                      <a:noFill/>
                    </a:lnL>
                    <a:lnR>
                      <a:noFill/>
                    </a:lnR>
                    <a:lnT>
                      <a:noFill/>
                    </a:lnT>
                    <a:lnB>
                      <a:noFill/>
                    </a:lnB>
                    <a:solidFill>
                      <a:srgbClr val="FFFFFF"/>
                    </a:solidFill>
                  </a:tcPr>
                </a:tc>
                <a:tc gridSpan="3">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050522528"/>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58455" marR="3897" marT="3897" marB="0" anchor="ctr">
                    <a:lnL>
                      <a:noFill/>
                    </a:lnL>
                    <a:lnR>
                      <a:noFill/>
                    </a:lnR>
                    <a:lnT>
                      <a:noFill/>
                    </a:lnT>
                    <a:lnB>
                      <a:noFill/>
                    </a:lnB>
                    <a:solidFill>
                      <a:srgbClr val="FFFFFF"/>
                    </a:solidFill>
                  </a:tcPr>
                </a:tc>
                <a:tc gridSpan="3">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ja-JP" altLang="en-US" sz="500" b="0" i="0" u="none" strike="noStrike">
                          <a:effectLst/>
                          <a:latin typeface="ＭＳ Ｐ明朝" panose="02020600040205080304" pitchFamily="18" charset="-128"/>
                          <a:ea typeface="ＭＳ Ｐ明朝" panose="02020600040205080304" pitchFamily="18" charset="-128"/>
                        </a:rPr>
                        <a:t>電話</a:t>
                      </a:r>
                    </a:p>
                  </a:txBody>
                  <a:tcPr marL="3897" marR="3897" marT="3897" marB="0" anchor="ctr">
                    <a:lnL>
                      <a:noFill/>
                    </a:lnL>
                    <a:lnR>
                      <a:noFill/>
                    </a:lnR>
                    <a:lnT>
                      <a:noFill/>
                    </a:lnT>
                    <a:lnB>
                      <a:noFill/>
                    </a:lnB>
                    <a:solidFill>
                      <a:srgbClr val="FFFFFF"/>
                    </a:solidFill>
                  </a:tcPr>
                </a:tc>
                <a:tc gridSpan="2">
                  <a:txBody>
                    <a:bodyPr/>
                    <a:lstStyle/>
                    <a:p>
                      <a:pPr algn="ctr"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527388079"/>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氏　名</a:t>
                      </a:r>
                    </a:p>
                  </a:txBody>
                  <a:tcPr marL="58455" marR="3897" marT="3897" marB="0" anchor="ctr">
                    <a:lnL>
                      <a:noFill/>
                    </a:lnL>
                    <a:lnR>
                      <a:noFill/>
                    </a:lnR>
                    <a:lnT>
                      <a:noFill/>
                    </a:lnT>
                    <a:lnB>
                      <a:noFill/>
                    </a:lnB>
                    <a:solidFill>
                      <a:srgbClr val="FFFFFF"/>
                    </a:solidFill>
                  </a:tcPr>
                </a:tc>
                <a:tc gridSpan="3">
                  <a:txBody>
                    <a:bodyPr/>
                    <a:lstStyle/>
                    <a:p>
                      <a:pPr algn="ctr"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682971005"/>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75191129"/>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2" gridSpan="2">
                  <a:txBody>
                    <a:bodyPr/>
                    <a:lstStyle/>
                    <a:p>
                      <a:pPr algn="ctr" fontAlgn="ctr"/>
                      <a:r>
                        <a:rPr lang="zh-TW" altLang="en-US" sz="500" b="0" i="0" u="none" strike="noStrike">
                          <a:effectLst/>
                          <a:latin typeface="ＭＳ Ｐ明朝" panose="02020600040205080304" pitchFamily="18" charset="-128"/>
                          <a:ea typeface="ＭＳ Ｐ明朝" panose="02020600040205080304" pitchFamily="18" charset="-128"/>
                        </a:rPr>
                        <a:t>市町村</a:t>
                      </a:r>
                      <a:br>
                        <a:rPr lang="zh-TW" altLang="en-US" sz="500" b="0" i="0" u="none" strike="noStrike">
                          <a:effectLst/>
                          <a:latin typeface="ＭＳ Ｐ明朝" panose="02020600040205080304" pitchFamily="18" charset="-128"/>
                          <a:ea typeface="ＭＳ Ｐ明朝" panose="02020600040205080304" pitchFamily="18" charset="-128"/>
                        </a:rPr>
                      </a:br>
                      <a:r>
                        <a:rPr lang="zh-TW" altLang="en-US" sz="500" b="0" i="0" u="none" strike="noStrike">
                          <a:effectLst/>
                          <a:latin typeface="ＭＳ Ｐ明朝" panose="02020600040205080304" pitchFamily="18" charset="-128"/>
                          <a:ea typeface="ＭＳ Ｐ明朝" panose="02020600040205080304" pitchFamily="18" charset="-128"/>
                        </a:rPr>
                        <a:t>確認欄</a:t>
                      </a:r>
                    </a:p>
                  </a:txBody>
                  <a:tcPr marL="3897" marR="3897" marT="389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rowSpan="2"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976262994"/>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901384187"/>
                  </a:ext>
                </a:extLst>
              </a:tr>
              <a:tr h="83481">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103395749"/>
                  </a:ext>
                </a:extLst>
              </a:tr>
              <a:tr h="83481">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435963763"/>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878867906"/>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gridSpan="10">
                  <a:txBody>
                    <a:bodyPr/>
                    <a:lstStyle/>
                    <a:p>
                      <a:pPr algn="l" fontAlgn="ctr"/>
                      <a:r>
                        <a:rPr lang="ja-JP" altLang="en-US" sz="400" b="0" i="0" u="none" strike="noStrike">
                          <a:effectLst/>
                          <a:latin typeface="ＭＳ Ｐ明朝" panose="02020600040205080304" pitchFamily="18" charset="-128"/>
                          <a:ea typeface="ＭＳ Ｐ明朝" panose="02020600040205080304" pitchFamily="18" charset="-128"/>
                        </a:rPr>
                        <a:t>１　この届出書は、利用者負担の上限額管理を依頼する事業所が決まり次第、受給者証を添えて、鹿児島市へ提出してください。</a:t>
                      </a:r>
                    </a:p>
                  </a:txBody>
                  <a:tcPr marL="58455" marR="3897" marT="3897"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149261758"/>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gridSpan="10">
                  <a:txBody>
                    <a:bodyPr/>
                    <a:lstStyle/>
                    <a:p>
                      <a:pPr algn="l" fontAlgn="ctr"/>
                      <a:r>
                        <a:rPr lang="ja-JP" altLang="en-US" sz="400" b="0" i="0" u="none" strike="noStrike">
                          <a:effectLst/>
                          <a:latin typeface="ＭＳ Ｐ明朝" panose="02020600040205080304" pitchFamily="18" charset="-128"/>
                          <a:ea typeface="ＭＳ Ｐ明朝" panose="02020600040205080304" pitchFamily="18" charset="-128"/>
                        </a:rPr>
                        <a:t>２　利用者負担の上限額管理を依頼する事業所を変更するときは、変更年月日を記入のうえ、鹿児島市へ提出してください。</a:t>
                      </a:r>
                    </a:p>
                  </a:txBody>
                  <a:tcPr marL="58455" marR="3897" marT="3897"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129088531"/>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gridSpan="10">
                  <a:txBody>
                    <a:bodyPr/>
                    <a:lstStyle/>
                    <a:p>
                      <a:pPr algn="l" fontAlgn="ctr"/>
                      <a:r>
                        <a:rPr lang="ja-JP" altLang="en-US" sz="400" b="0" i="0" u="sng" strike="noStrike">
                          <a:effectLst/>
                          <a:latin typeface="ＭＳ Ｐ明朝" panose="02020600040205080304" pitchFamily="18" charset="-128"/>
                          <a:ea typeface="ＭＳ Ｐ明朝" panose="02020600040205080304" pitchFamily="18" charset="-128"/>
                        </a:rPr>
                        <a:t>３　この届出書の届出がない場合、利用者負担額を一旦全額負担していただくことがあります。</a:t>
                      </a:r>
                    </a:p>
                  </a:txBody>
                  <a:tcPr marL="58455" marR="3897" marT="3897" marB="0" anchor="ctr">
                    <a:lnL>
                      <a:noFill/>
                    </a:lnL>
                    <a:lnR>
                      <a:noFill/>
                    </a:lnR>
                    <a:lnT>
                      <a:noFill/>
                    </a:lnT>
                    <a:lnB>
                      <a:noFill/>
                    </a:lnB>
                    <a:solidFill>
                      <a:srgbClr val="FF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544671541"/>
                  </a:ext>
                </a:extLst>
              </a:tr>
              <a:tr h="101543">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a:effectLst/>
                          <a:latin typeface="ＭＳ Ｐ明朝" panose="02020600040205080304" pitchFamily="18" charset="-128"/>
                          <a:ea typeface="ＭＳ Ｐ明朝" panose="02020600040205080304" pitchFamily="18" charset="-128"/>
                        </a:rPr>
                        <a:t>　</a:t>
                      </a:r>
                    </a:p>
                  </a:txBody>
                  <a:tcPr marL="3897" marR="3897" marT="3897"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500" b="0" i="0" u="none" strike="noStrike" dirty="0">
                          <a:effectLst/>
                          <a:latin typeface="ＭＳ Ｐ明朝" panose="02020600040205080304" pitchFamily="18" charset="-128"/>
                          <a:ea typeface="ＭＳ Ｐ明朝" panose="02020600040205080304" pitchFamily="18" charset="-128"/>
                        </a:rPr>
                        <a:t>　</a:t>
                      </a:r>
                    </a:p>
                  </a:txBody>
                  <a:tcPr marL="3897" marR="3897" marT="38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36565192"/>
                  </a:ext>
                </a:extLst>
              </a:tr>
            </a:tbl>
          </a:graphicData>
        </a:graphic>
      </p:graphicFrame>
    </p:spTree>
    <p:extLst>
      <p:ext uri="{BB962C8B-B14F-4D97-AF65-F5344CB8AC3E}">
        <p14:creationId xmlns:p14="http://schemas.microsoft.com/office/powerpoint/2010/main" val="2005403086"/>
      </p:ext>
    </p:extLst>
  </p:cSld>
  <p:clrMapOvr>
    <a:masterClrMapping/>
  </p:clrMapOvr>
  <mc:AlternateContent xmlns:mc="http://schemas.openxmlformats.org/markup-compatibility/2006" xmlns:p14="http://schemas.microsoft.com/office/powerpoint/2010/main">
    <mc:Choice Requires="p14">
      <p:transition spd="slow" p14:dur="2000" advTm="48849"/>
    </mc:Choice>
    <mc:Fallback xmlns="">
      <p:transition spd="slow" advTm="48849"/>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54937" y="432000"/>
            <a:ext cx="7733487"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Ｐゴシック" panose="020B0600070205080204" pitchFamily="50" charset="-128"/>
                <a:ea typeface="ＭＳ Ｐゴシック" panose="020B0600070205080204" pitchFamily="50" charset="-128"/>
              </a:rPr>
              <a:t>上限額管理</a:t>
            </a:r>
            <a:r>
              <a:rPr lang="ja-JP" altLang="en-US" sz="4000" dirty="0">
                <a:solidFill>
                  <a:schemeClr val="bg1"/>
                </a:solidFill>
                <a:latin typeface="ＭＳ Ｐゴシック" panose="020B0600070205080204" pitchFamily="50" charset="-128"/>
                <a:ea typeface="ＭＳ Ｐゴシック" panose="020B0600070205080204" pitchFamily="50" charset="-128"/>
              </a:rPr>
              <a:t>（２）</a:t>
            </a:r>
          </a:p>
        </p:txBody>
      </p:sp>
      <p:sp>
        <p:nvSpPr>
          <p:cNvPr id="5" name="テキスト ボックス 4"/>
          <p:cNvSpPr txBox="1"/>
          <p:nvPr/>
        </p:nvSpPr>
        <p:spPr>
          <a:xfrm>
            <a:off x="654936" y="1410355"/>
            <a:ext cx="7733487" cy="4431983"/>
          </a:xfrm>
          <a:prstGeom prst="rect">
            <a:avLst/>
          </a:prstGeom>
          <a:noFill/>
        </p:spPr>
        <p:txBody>
          <a:bodyPr wrap="square" rtlCol="0">
            <a:spAutoFit/>
          </a:bodyPr>
          <a:lstStyle/>
          <a:p>
            <a:r>
              <a:rPr lang="en-US" altLang="ja-JP" sz="2400" b="1" dirty="0"/>
              <a:t>【</a:t>
            </a:r>
            <a:r>
              <a:rPr lang="ja-JP" altLang="en-US" sz="2400" b="1" dirty="0"/>
              <a:t>留意点</a:t>
            </a:r>
            <a:r>
              <a:rPr lang="en-US" altLang="ja-JP" sz="2400" b="1" dirty="0"/>
              <a:t>】</a:t>
            </a:r>
          </a:p>
          <a:p>
            <a:endParaRPr lang="en-US" altLang="ja-JP" sz="2400" b="1" dirty="0"/>
          </a:p>
          <a:p>
            <a:r>
              <a:rPr lang="ja-JP" altLang="en-US" dirty="0">
                <a:latin typeface="+mn-ea"/>
              </a:rPr>
              <a:t>・兄弟児については、それぞれの上限額管理事務依頼届が必要になります（兄弟分を同時に提出する場合は、１枚の届出書にまとめて記載しての提出も可）。</a:t>
            </a:r>
            <a:endParaRPr lang="en-US" altLang="ja-JP" dirty="0">
              <a:latin typeface="+mn-ea"/>
            </a:endParaRPr>
          </a:p>
          <a:p>
            <a:endParaRPr lang="en-US" altLang="ja-JP" dirty="0">
              <a:latin typeface="+mn-ea"/>
            </a:endParaRPr>
          </a:p>
          <a:p>
            <a:r>
              <a:rPr lang="ja-JP" altLang="en-US" dirty="0">
                <a:latin typeface="+mn-ea"/>
              </a:rPr>
              <a:t>・</a:t>
            </a:r>
            <a:r>
              <a:rPr lang="ja-JP" altLang="en-US" u="sng" dirty="0">
                <a:latin typeface="+mn-ea"/>
              </a:rPr>
              <a:t>月途中で受給者証番号が変更になった場合</a:t>
            </a:r>
            <a:r>
              <a:rPr lang="ja-JP" altLang="en-US" dirty="0">
                <a:latin typeface="+mn-ea"/>
              </a:rPr>
              <a:t>（１８歳到達など）で、変更前後に利用があった場合は、兄弟児と同じように上限管理が必要になりますので、対象者の上限額管理事務依頼届のご提出をお願いします。</a:t>
            </a:r>
            <a:endParaRPr lang="en-US" altLang="ja-JP" dirty="0">
              <a:latin typeface="+mn-ea"/>
            </a:endParaRPr>
          </a:p>
          <a:p>
            <a:endParaRPr lang="en-US" altLang="ja-JP" dirty="0">
              <a:latin typeface="+mn-ea"/>
            </a:endParaRPr>
          </a:p>
          <a:p>
            <a:r>
              <a:rPr lang="ja-JP" altLang="en-US" dirty="0">
                <a:latin typeface="+mn-ea"/>
              </a:rPr>
              <a:t>・上限額管理事業所が変更になる場合は、</a:t>
            </a:r>
            <a:r>
              <a:rPr lang="ja-JP" altLang="en-US" u="sng" dirty="0">
                <a:latin typeface="+mn-ea"/>
              </a:rPr>
              <a:t>変更前の事業所</a:t>
            </a:r>
            <a:r>
              <a:rPr lang="ja-JP" altLang="en-US" dirty="0">
                <a:latin typeface="+mn-ea"/>
              </a:rPr>
              <a:t>及び</a:t>
            </a:r>
            <a:r>
              <a:rPr lang="ja-JP" altLang="en-US" u="sng" dirty="0">
                <a:latin typeface="+mn-ea"/>
              </a:rPr>
              <a:t>関係事業所</a:t>
            </a:r>
            <a:r>
              <a:rPr lang="ja-JP" altLang="en-US" dirty="0">
                <a:latin typeface="+mn-ea"/>
              </a:rPr>
              <a:t>（対象児が他に利用している事業所）への連絡をお願いします。</a:t>
            </a:r>
            <a:endParaRPr lang="en-US" altLang="ja-JP" dirty="0">
              <a:latin typeface="+mn-ea"/>
            </a:endParaRPr>
          </a:p>
          <a:p>
            <a:endParaRPr lang="en-US" altLang="ja-JP" dirty="0">
              <a:latin typeface="+mn-ea"/>
            </a:endParaRPr>
          </a:p>
          <a:p>
            <a:r>
              <a:rPr lang="ja-JP" altLang="en-US" dirty="0">
                <a:latin typeface="+mn-ea"/>
              </a:rPr>
              <a:t>・兄弟児でご利用がある場合で、</a:t>
            </a:r>
            <a:r>
              <a:rPr lang="en-US" altLang="ja-JP" u="sng" dirty="0">
                <a:latin typeface="+mn-ea"/>
              </a:rPr>
              <a:t>4</a:t>
            </a:r>
            <a:r>
              <a:rPr lang="ja-JP" altLang="en-US" u="sng" dirty="0">
                <a:latin typeface="+mn-ea"/>
              </a:rPr>
              <a:t>月から新</a:t>
            </a:r>
            <a:r>
              <a:rPr lang="en-US" altLang="ja-JP" u="sng" dirty="0">
                <a:latin typeface="+mn-ea"/>
              </a:rPr>
              <a:t>1</a:t>
            </a:r>
            <a:r>
              <a:rPr lang="ja-JP" altLang="en-US" u="sng" dirty="0">
                <a:latin typeface="+mn-ea"/>
              </a:rPr>
              <a:t>年生</a:t>
            </a:r>
            <a:r>
              <a:rPr lang="ja-JP" altLang="en-US" dirty="0">
                <a:latin typeface="+mn-ea"/>
              </a:rPr>
              <a:t>となる児童（</a:t>
            </a:r>
            <a:r>
              <a:rPr lang="ja-JP" altLang="en-US" u="sng" dirty="0">
                <a:solidFill>
                  <a:srgbClr val="FF0000"/>
                </a:solidFill>
                <a:latin typeface="+mn-ea"/>
              </a:rPr>
              <a:t>無償化期間終了</a:t>
            </a:r>
            <a:r>
              <a:rPr lang="ja-JP" altLang="en-US" dirty="0">
                <a:latin typeface="+mn-ea"/>
              </a:rPr>
              <a:t>）がいる場合は、</a:t>
            </a:r>
            <a:r>
              <a:rPr lang="en-US" altLang="ja-JP" dirty="0">
                <a:latin typeface="+mn-ea"/>
              </a:rPr>
              <a:t>4</a:t>
            </a:r>
            <a:r>
              <a:rPr lang="ja-JP" altLang="en-US" dirty="0">
                <a:latin typeface="+mn-ea"/>
              </a:rPr>
              <a:t>月以降上限管理が必要になる場合がありますので、必要に応じて上限管理事務依頼届をご提出ください。</a:t>
            </a:r>
            <a:endParaRPr lang="en-US" altLang="ja-JP" dirty="0">
              <a:latin typeface="+mn-ea"/>
            </a:endParaRPr>
          </a:p>
        </p:txBody>
      </p:sp>
      <p:sp>
        <p:nvSpPr>
          <p:cNvPr id="6"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27</a:t>
            </a:fld>
            <a:endParaRPr lang="ja-JP" altLang="en-US" dirty="0">
              <a:solidFill>
                <a:prstClr val="black">
                  <a:tint val="75000"/>
                </a:prstClr>
              </a:solidFill>
            </a:endParaRPr>
          </a:p>
        </p:txBody>
      </p:sp>
    </p:spTree>
    <p:extLst>
      <p:ext uri="{BB962C8B-B14F-4D97-AF65-F5344CB8AC3E}">
        <p14:creationId xmlns:p14="http://schemas.microsoft.com/office/powerpoint/2010/main" val="2982918854"/>
      </p:ext>
    </p:extLst>
  </p:cSld>
  <p:clrMapOvr>
    <a:masterClrMapping/>
  </p:clrMapOvr>
  <mc:AlternateContent xmlns:mc="http://schemas.openxmlformats.org/markup-compatibility/2006" xmlns:p14="http://schemas.microsoft.com/office/powerpoint/2010/main">
    <mc:Choice Requires="p14">
      <p:transition spd="slow" p14:dur="2000" advTm="48849"/>
    </mc:Choice>
    <mc:Fallback xmlns="">
      <p:transition spd="slow" advTm="48849"/>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54937" y="432000"/>
            <a:ext cx="7733487"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Ｐゴシック" panose="020B0600070205080204" pitchFamily="50" charset="-128"/>
                <a:ea typeface="ＭＳ Ｐゴシック" panose="020B0600070205080204" pitchFamily="50" charset="-128"/>
              </a:rPr>
              <a:t>過誤調整（１）</a:t>
            </a:r>
          </a:p>
        </p:txBody>
      </p:sp>
      <p:sp>
        <p:nvSpPr>
          <p:cNvPr id="6" name="サブタイトル 2"/>
          <p:cNvSpPr txBox="1">
            <a:spLocks/>
          </p:cNvSpPr>
          <p:nvPr/>
        </p:nvSpPr>
        <p:spPr>
          <a:xfrm>
            <a:off x="611378" y="1628800"/>
            <a:ext cx="7921245" cy="4464496"/>
          </a:xfrm>
          <a:prstGeom prst="rect">
            <a:avLst/>
          </a:prstGeom>
        </p:spPr>
        <p:txBody>
          <a:bodyPr vert="horz" lIns="91440" tIns="45720" rIns="91440" bIns="4572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just"/>
            <a:r>
              <a:rPr lang="ja-JP" altLang="en-US" sz="2400" dirty="0">
                <a:solidFill>
                  <a:schemeClr val="tx1"/>
                </a:solidFill>
              </a:rPr>
              <a:t>　前月以前に支払が確定した請求情報に誤りがあり、実績を取り下げる場合には、「過誤処理」が必要となります。過誤処理とは、具体的には、</a:t>
            </a:r>
            <a:r>
              <a:rPr lang="en-US" altLang="ja-JP" sz="2400" dirty="0">
                <a:solidFill>
                  <a:schemeClr val="tx1"/>
                </a:solidFill>
              </a:rPr>
              <a:t>【</a:t>
            </a:r>
            <a:r>
              <a:rPr lang="ja-JP" altLang="en-US" sz="2400" dirty="0">
                <a:solidFill>
                  <a:schemeClr val="tx1"/>
                </a:solidFill>
              </a:rPr>
              <a:t>明細書</a:t>
            </a:r>
            <a:r>
              <a:rPr lang="en-US" altLang="ja-JP" sz="2400" dirty="0">
                <a:solidFill>
                  <a:schemeClr val="tx1"/>
                </a:solidFill>
              </a:rPr>
              <a:t>】</a:t>
            </a:r>
            <a:r>
              <a:rPr lang="ja-JP" altLang="en-US" sz="2400" dirty="0">
                <a:solidFill>
                  <a:schemeClr val="tx1"/>
                </a:solidFill>
              </a:rPr>
              <a:t>を取り下げることです。過誤をした請求情報に対しては、再度、内容を修正した正しい請求（再請求）を行います。（過誤調整）</a:t>
            </a:r>
            <a:endParaRPr lang="en-US" altLang="ja-JP" sz="2400" dirty="0">
              <a:solidFill>
                <a:schemeClr val="tx1"/>
              </a:solidFill>
            </a:endParaRPr>
          </a:p>
          <a:p>
            <a:pPr algn="just"/>
            <a:r>
              <a:rPr lang="ja-JP" altLang="en-US" sz="2400" dirty="0">
                <a:solidFill>
                  <a:schemeClr val="tx1"/>
                </a:solidFill>
              </a:rPr>
              <a:t>　過誤調整は、基本的に、請求の取り下げと再請求を同時に行い相殺する同月過誤となります。</a:t>
            </a:r>
            <a:endParaRPr lang="en-US" altLang="ja-JP" sz="2400" dirty="0">
              <a:solidFill>
                <a:schemeClr val="tx1"/>
              </a:solidFill>
            </a:endParaRPr>
          </a:p>
          <a:p>
            <a:pPr algn="just"/>
            <a:endParaRPr lang="en-US" altLang="ja-JP" sz="2400" dirty="0">
              <a:solidFill>
                <a:schemeClr val="tx1"/>
              </a:solidFill>
            </a:endParaRPr>
          </a:p>
          <a:p>
            <a:pPr algn="just"/>
            <a:r>
              <a:rPr lang="ja-JP" altLang="en-US" sz="2400" dirty="0">
                <a:solidFill>
                  <a:schemeClr val="tx1"/>
                </a:solidFill>
              </a:rPr>
              <a:t>　</a:t>
            </a:r>
            <a:r>
              <a:rPr lang="en-US" altLang="ja-JP" sz="2400" dirty="0">
                <a:solidFill>
                  <a:schemeClr val="tx1"/>
                </a:solidFill>
              </a:rPr>
              <a:t>※</a:t>
            </a:r>
            <a:r>
              <a:rPr lang="ja-JP" altLang="en-US" sz="2400" b="1" u="sng" dirty="0">
                <a:solidFill>
                  <a:schemeClr val="tx1"/>
                </a:solidFill>
              </a:rPr>
              <a:t>実地指導等において、給付費の算定誤りを確認した場合、過誤申立ての指導を行います</a:t>
            </a:r>
            <a:r>
              <a:rPr lang="ja-JP" altLang="en-US" sz="2400" dirty="0">
                <a:solidFill>
                  <a:schemeClr val="tx1"/>
                </a:solidFill>
              </a:rPr>
              <a:t>ので、適正なサービス運営と報酬請求に努めてください。</a:t>
            </a:r>
            <a:endParaRPr lang="en-US" altLang="ja-JP" sz="2400" dirty="0">
              <a:solidFill>
                <a:schemeClr val="tx1"/>
              </a:solidFill>
            </a:endParaRPr>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28</a:t>
            </a:fld>
            <a:endParaRPr lang="ja-JP" altLang="en-US" dirty="0">
              <a:solidFill>
                <a:prstClr val="black">
                  <a:tint val="75000"/>
                </a:prstClr>
              </a:solidFill>
            </a:endParaRPr>
          </a:p>
        </p:txBody>
      </p:sp>
    </p:spTree>
    <p:extLst>
      <p:ext uri="{BB962C8B-B14F-4D97-AF65-F5344CB8AC3E}">
        <p14:creationId xmlns:p14="http://schemas.microsoft.com/office/powerpoint/2010/main" val="2127565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54937" y="432000"/>
            <a:ext cx="7733487"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4000" dirty="0">
                <a:solidFill>
                  <a:prstClr val="white"/>
                </a:solidFill>
                <a:latin typeface="ＭＳ Ｐゴシック" panose="020B0600070205080204" pitchFamily="50" charset="-128"/>
                <a:ea typeface="ＭＳ Ｐゴシック" panose="020B0600070205080204" pitchFamily="50" charset="-128"/>
              </a:rPr>
              <a:t>過誤調整（２）</a:t>
            </a:r>
          </a:p>
        </p:txBody>
      </p:sp>
      <p:sp>
        <p:nvSpPr>
          <p:cNvPr id="6" name="サブタイトル 2"/>
          <p:cNvSpPr txBox="1">
            <a:spLocks/>
          </p:cNvSpPr>
          <p:nvPr/>
        </p:nvSpPr>
        <p:spPr>
          <a:xfrm>
            <a:off x="611378" y="2204864"/>
            <a:ext cx="7921245" cy="3888432"/>
          </a:xfrm>
          <a:prstGeom prst="rect">
            <a:avLst/>
          </a:prstGeom>
        </p:spPr>
        <p:txBody>
          <a:bodyPr vert="horz" lIns="91440" tIns="45720" rIns="91440" bIns="4572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just"/>
            <a:r>
              <a:rPr lang="ja-JP" altLang="en-US" sz="2400" dirty="0">
                <a:solidFill>
                  <a:schemeClr val="tx1"/>
                </a:solidFill>
              </a:rPr>
              <a:t>過誤を行う場合、サービス提供事業所は、障害福祉課自立支援係へ、</a:t>
            </a:r>
            <a:r>
              <a:rPr lang="ja-JP" altLang="en-US" sz="2400" u="sng" dirty="0">
                <a:solidFill>
                  <a:srgbClr val="FF0000"/>
                </a:solidFill>
              </a:rPr>
              <a:t>過誤調整依頼書を</a:t>
            </a:r>
            <a:r>
              <a:rPr lang="ja-JP" altLang="en-US" sz="2400" u="sng" dirty="0">
                <a:solidFill>
                  <a:srgbClr val="FF0000"/>
                </a:solidFill>
                <a:highlight>
                  <a:srgbClr val="FFFF00"/>
                </a:highlight>
              </a:rPr>
              <a:t>再請求する月の前月末</a:t>
            </a:r>
            <a:r>
              <a:rPr lang="ja-JP" altLang="en-US" sz="2400" u="sng" dirty="0">
                <a:solidFill>
                  <a:srgbClr val="FF0000"/>
                </a:solidFill>
              </a:rPr>
              <a:t>までに提出</a:t>
            </a:r>
            <a:r>
              <a:rPr lang="ja-JP" altLang="en-US" sz="2400" dirty="0">
                <a:solidFill>
                  <a:srgbClr val="FF0000"/>
                </a:solidFill>
              </a:rPr>
              <a:t>してください</a:t>
            </a:r>
            <a:r>
              <a:rPr lang="ja-JP" altLang="en-US" sz="2400" dirty="0">
                <a:solidFill>
                  <a:schemeClr val="tx1"/>
                </a:solidFill>
              </a:rPr>
              <a:t>。</a:t>
            </a:r>
            <a:endParaRPr lang="en-US" altLang="ja-JP" sz="2400" dirty="0">
              <a:solidFill>
                <a:schemeClr val="tx1"/>
              </a:solidFill>
            </a:endParaRPr>
          </a:p>
          <a:p>
            <a:pPr algn="just"/>
            <a:endParaRPr lang="en-US" altLang="ja-JP" sz="2400" dirty="0">
              <a:solidFill>
                <a:schemeClr val="tx1"/>
              </a:solidFill>
            </a:endParaRPr>
          </a:p>
          <a:p>
            <a:pPr algn="just"/>
            <a:r>
              <a:rPr lang="en-US" altLang="ja-JP" sz="2400" dirty="0">
                <a:solidFill>
                  <a:schemeClr val="tx1"/>
                </a:solidFill>
              </a:rPr>
              <a:t>※</a:t>
            </a:r>
            <a:r>
              <a:rPr lang="ja-JP" altLang="en-US" sz="2400" dirty="0">
                <a:solidFill>
                  <a:schemeClr val="tx1"/>
                </a:solidFill>
              </a:rPr>
              <a:t>過誤調整件数が１００件以上になる場合は、過誤調整依頼書提出前に、必ず障害福祉課自立支援係へご相談ください。</a:t>
            </a:r>
            <a:endParaRPr lang="en-US" altLang="ja-JP" sz="2400" dirty="0">
              <a:solidFill>
                <a:schemeClr val="tx1"/>
              </a:solidFill>
            </a:endParaRPr>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29</a:t>
            </a:fld>
            <a:endParaRPr lang="ja-JP" altLang="en-US" dirty="0">
              <a:solidFill>
                <a:prstClr val="black">
                  <a:tint val="75000"/>
                </a:prstClr>
              </a:solidFill>
            </a:endParaRPr>
          </a:p>
        </p:txBody>
      </p:sp>
    </p:spTree>
    <p:extLst>
      <p:ext uri="{BB962C8B-B14F-4D97-AF65-F5344CB8AC3E}">
        <p14:creationId xmlns:p14="http://schemas.microsoft.com/office/powerpoint/2010/main" val="4045180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078088"/>
            <a:ext cx="8229600" cy="1143000"/>
          </a:xfrm>
        </p:spPr>
        <p:txBody>
          <a:bodyPr/>
          <a:lstStyle/>
          <a:p>
            <a:r>
              <a:rPr kumimoji="1" lang="en-US" altLang="ja-JP" dirty="0"/>
              <a:t>【</a:t>
            </a:r>
            <a:r>
              <a:rPr kumimoji="1" lang="ja-JP" altLang="en-US" dirty="0"/>
              <a:t>個別説明事項</a:t>
            </a:r>
            <a:r>
              <a:rPr kumimoji="1" lang="en-US" altLang="ja-JP" dirty="0"/>
              <a:t>】</a:t>
            </a:r>
            <a:endParaRPr kumimoji="1" lang="ja-JP" altLang="en-US" dirty="0"/>
          </a:p>
        </p:txBody>
      </p:sp>
      <p:sp>
        <p:nvSpPr>
          <p:cNvPr id="4"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3</a:t>
            </a:fld>
            <a:endParaRPr lang="ja-JP" altLang="en-US" dirty="0">
              <a:solidFill>
                <a:prstClr val="black">
                  <a:tint val="75000"/>
                </a:prstClr>
              </a:solidFill>
            </a:endParaRPr>
          </a:p>
        </p:txBody>
      </p:sp>
    </p:spTree>
    <p:extLst>
      <p:ext uri="{BB962C8B-B14F-4D97-AF65-F5344CB8AC3E}">
        <p14:creationId xmlns:p14="http://schemas.microsoft.com/office/powerpoint/2010/main" val="39923158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54936" y="404664"/>
            <a:ext cx="7733487" cy="692744"/>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3200" dirty="0">
                <a:solidFill>
                  <a:schemeClr val="bg1"/>
                </a:solidFill>
                <a:latin typeface="ＭＳ Ｐゴシック" panose="020B0600070205080204" pitchFamily="50" charset="-128"/>
                <a:ea typeface="ＭＳ Ｐゴシック" panose="020B0600070205080204" pitchFamily="50" charset="-128"/>
              </a:rPr>
              <a:t>昨</a:t>
            </a:r>
            <a:r>
              <a:rPr lang="ja-JP" altLang="en-US" sz="3200" dirty="0">
                <a:solidFill>
                  <a:prstClr val="white"/>
                </a:solidFill>
                <a:latin typeface="ＭＳ Ｐゴシック" panose="020B0600070205080204" pitchFamily="50" charset="-128"/>
                <a:ea typeface="ＭＳ Ｐゴシック" panose="020B0600070205080204" pitchFamily="50" charset="-128"/>
              </a:rPr>
              <a:t>年度実地指導での主な指摘事項</a:t>
            </a:r>
            <a:endParaRPr lang="en-US" altLang="ja-JP" sz="3200" dirty="0">
              <a:solidFill>
                <a:prstClr val="white"/>
              </a:solidFill>
              <a:latin typeface="ＭＳ Ｐゴシック" panose="020B0600070205080204" pitchFamily="50" charset="-128"/>
              <a:ea typeface="ＭＳ Ｐゴシック" panose="020B0600070205080204" pitchFamily="50" charset="-128"/>
            </a:endParaRPr>
          </a:p>
        </p:txBody>
      </p:sp>
      <p:sp>
        <p:nvSpPr>
          <p:cNvPr id="3" name="テキスト ボックス 2"/>
          <p:cNvSpPr txBox="1"/>
          <p:nvPr/>
        </p:nvSpPr>
        <p:spPr>
          <a:xfrm>
            <a:off x="654936" y="1484784"/>
            <a:ext cx="7733487" cy="4401205"/>
          </a:xfrm>
          <a:prstGeom prst="rect">
            <a:avLst/>
          </a:prstGeom>
          <a:noFill/>
        </p:spPr>
        <p:txBody>
          <a:bodyPr wrap="square" rtlCol="0">
            <a:spAutoFit/>
          </a:bodyPr>
          <a:lstStyle/>
          <a:p>
            <a:r>
              <a:rPr lang="ja-JP" altLang="en-US" sz="2800" dirty="0"/>
              <a:t>・児童指導員等加配加算について、利用定員に応じ加算していない。</a:t>
            </a:r>
            <a:endParaRPr lang="en-US" altLang="ja-JP" sz="2800" dirty="0"/>
          </a:p>
          <a:p>
            <a:endParaRPr kumimoji="1" lang="en-US" altLang="ja-JP" sz="2800" dirty="0"/>
          </a:p>
          <a:p>
            <a:r>
              <a:rPr lang="ja-JP" altLang="en-US" sz="2800" dirty="0"/>
              <a:t>・サービス提供の記録について、保護者への確認が行われていない。</a:t>
            </a:r>
            <a:endParaRPr lang="en-US" altLang="ja-JP" sz="2800" dirty="0"/>
          </a:p>
          <a:p>
            <a:endParaRPr kumimoji="1" lang="en-US" altLang="ja-JP" sz="2800" dirty="0"/>
          </a:p>
          <a:p>
            <a:r>
              <a:rPr lang="ja-JP" altLang="en-US" sz="2800" dirty="0"/>
              <a:t>・欠席時対応加算について、相談援助の内容等の記録がない。</a:t>
            </a:r>
            <a:endParaRPr lang="en-US" altLang="ja-JP" sz="2800" dirty="0"/>
          </a:p>
          <a:p>
            <a:endParaRPr kumimoji="1" lang="en-US" altLang="ja-JP" sz="2800" dirty="0"/>
          </a:p>
          <a:p>
            <a:r>
              <a:rPr lang="ja-JP" altLang="en-US" sz="2800" dirty="0"/>
              <a:t>・定員超過に該当する場合に、減算していない。 </a:t>
            </a:r>
            <a:endParaRPr kumimoji="1" lang="en-US" altLang="ja-JP" sz="2800" dirty="0"/>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30</a:t>
            </a:fld>
            <a:endParaRPr lang="ja-JP" altLang="en-US" dirty="0">
              <a:solidFill>
                <a:prstClr val="black">
                  <a:tint val="75000"/>
                </a:prstClr>
              </a:solidFill>
            </a:endParaRPr>
          </a:p>
        </p:txBody>
      </p:sp>
    </p:spTree>
    <p:extLst>
      <p:ext uri="{BB962C8B-B14F-4D97-AF65-F5344CB8AC3E}">
        <p14:creationId xmlns:p14="http://schemas.microsoft.com/office/powerpoint/2010/main" val="679332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54937" y="432000"/>
            <a:ext cx="7733487" cy="900000"/>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2800" dirty="0">
                <a:solidFill>
                  <a:prstClr val="white"/>
                </a:solidFill>
                <a:latin typeface="ＭＳ Ｐゴシック" panose="020B0600070205080204" pitchFamily="50" charset="-128"/>
                <a:ea typeface="ＭＳ Ｐゴシック" panose="020B0600070205080204" pitchFamily="50" charset="-128"/>
              </a:rPr>
              <a:t>市が対象児童の障害児通所支援の必要性を</a:t>
            </a:r>
            <a:endParaRPr lang="en-US" altLang="ja-JP" sz="2800" dirty="0">
              <a:solidFill>
                <a:prstClr val="white"/>
              </a:solidFill>
              <a:latin typeface="ＭＳ Ｐゴシック" panose="020B0600070205080204" pitchFamily="50" charset="-128"/>
              <a:ea typeface="ＭＳ Ｐゴシック" panose="020B0600070205080204" pitchFamily="50" charset="-128"/>
            </a:endParaRPr>
          </a:p>
          <a:p>
            <a:pPr algn="ctr"/>
            <a:r>
              <a:rPr lang="ja-JP" altLang="en-US" sz="2800" dirty="0">
                <a:solidFill>
                  <a:prstClr val="white"/>
                </a:solidFill>
                <a:latin typeface="ＭＳ Ｐゴシック" panose="020B0600070205080204" pitchFamily="50" charset="-128"/>
                <a:ea typeface="ＭＳ Ｐゴシック" panose="020B0600070205080204" pitchFamily="50" charset="-128"/>
              </a:rPr>
              <a:t>確認する際に参照するもの（例）</a:t>
            </a:r>
          </a:p>
        </p:txBody>
      </p:sp>
      <p:sp>
        <p:nvSpPr>
          <p:cNvPr id="3" name="テキスト ボックス 2"/>
          <p:cNvSpPr txBox="1"/>
          <p:nvPr/>
        </p:nvSpPr>
        <p:spPr>
          <a:xfrm>
            <a:off x="654937" y="1988840"/>
            <a:ext cx="7733487" cy="4401205"/>
          </a:xfrm>
          <a:prstGeom prst="rect">
            <a:avLst/>
          </a:prstGeom>
          <a:noFill/>
        </p:spPr>
        <p:txBody>
          <a:bodyPr wrap="square" rtlCol="0">
            <a:spAutoFit/>
          </a:bodyPr>
          <a:lstStyle/>
          <a:p>
            <a:r>
              <a:rPr lang="ja-JP" altLang="en-US" sz="2000" dirty="0"/>
              <a:t>未就学児</a:t>
            </a:r>
            <a:endParaRPr kumimoji="1" lang="en-US" altLang="ja-JP" sz="2000" dirty="0"/>
          </a:p>
          <a:p>
            <a:r>
              <a:rPr kumimoji="1" lang="ja-JP" altLang="en-US" sz="2000" dirty="0"/>
              <a:t>　・障害者手帳、難病の診断書</a:t>
            </a:r>
            <a:endParaRPr kumimoji="1" lang="en-US" altLang="ja-JP" sz="2000" dirty="0"/>
          </a:p>
          <a:p>
            <a:r>
              <a:rPr lang="ja-JP" altLang="en-US" sz="2000" dirty="0"/>
              <a:t>　・保健センターでの健診、相談の際の</a:t>
            </a:r>
            <a:r>
              <a:rPr lang="en-US" altLang="ja-JP" sz="2000" dirty="0"/>
              <a:t>『</a:t>
            </a:r>
            <a:r>
              <a:rPr lang="ja-JP" altLang="en-US" sz="2000" dirty="0"/>
              <a:t>子育て期ケアプラン</a:t>
            </a:r>
            <a:r>
              <a:rPr lang="en-US" altLang="ja-JP" sz="2000" dirty="0"/>
              <a:t>』</a:t>
            </a:r>
          </a:p>
          <a:p>
            <a:r>
              <a:rPr kumimoji="1" lang="ja-JP" altLang="en-US" sz="2000" dirty="0"/>
              <a:t>　・県こども総合療育センター、医療機関からの意見書、診断書</a:t>
            </a:r>
            <a:endParaRPr kumimoji="1" lang="en-US" altLang="ja-JP" sz="2000" dirty="0"/>
          </a:p>
          <a:p>
            <a:r>
              <a:rPr lang="ja-JP" altLang="en-US" sz="2000" dirty="0"/>
              <a:t>　・保育所、幼稚園からの意見書（園長名で）</a:t>
            </a:r>
            <a:endParaRPr lang="en-US" altLang="ja-JP" sz="2000" dirty="0"/>
          </a:p>
          <a:p>
            <a:r>
              <a:rPr lang="ja-JP" altLang="en-US" sz="2000" dirty="0"/>
              <a:t>　・転入前の市区町村が発行していた受給者証（写し可）</a:t>
            </a:r>
            <a:endParaRPr lang="en-US" altLang="ja-JP" sz="2000" dirty="0"/>
          </a:p>
          <a:p>
            <a:r>
              <a:rPr lang="ja-JP" altLang="en-US" sz="2000" dirty="0"/>
              <a:t>　・就学前相談の結果通知</a:t>
            </a:r>
            <a:endParaRPr lang="en-US" altLang="ja-JP" sz="2000" dirty="0"/>
          </a:p>
          <a:p>
            <a:endParaRPr lang="en-US" altLang="ja-JP" sz="2000" dirty="0"/>
          </a:p>
          <a:p>
            <a:r>
              <a:rPr lang="ja-JP" altLang="en-US" sz="2000" dirty="0"/>
              <a:t>就学児</a:t>
            </a:r>
            <a:endParaRPr lang="en-US" altLang="ja-JP" sz="2000" dirty="0"/>
          </a:p>
          <a:p>
            <a:r>
              <a:rPr lang="ja-JP" altLang="en-US" sz="2000" dirty="0"/>
              <a:t>　・障害者手帳、難病の診断書</a:t>
            </a:r>
            <a:endParaRPr lang="en-US" altLang="ja-JP" sz="2000" dirty="0"/>
          </a:p>
          <a:p>
            <a:r>
              <a:rPr lang="ja-JP" altLang="en-US" sz="2000" dirty="0"/>
              <a:t>　・医師の意見書、診断書等</a:t>
            </a:r>
            <a:endParaRPr lang="en-US" altLang="ja-JP" sz="2000" dirty="0"/>
          </a:p>
          <a:p>
            <a:r>
              <a:rPr lang="ja-JP" altLang="en-US" sz="2000" dirty="0"/>
              <a:t>　・学校からの意見書</a:t>
            </a:r>
            <a:endParaRPr lang="en-US" altLang="ja-JP" sz="2000" dirty="0"/>
          </a:p>
          <a:p>
            <a:r>
              <a:rPr lang="ja-JP" altLang="en-US" sz="2000" dirty="0"/>
              <a:t>　　</a:t>
            </a:r>
            <a:r>
              <a:rPr lang="ja-JP" altLang="en-US" sz="1600" dirty="0"/>
              <a:t>（通常学級在籍児童の場合は、担任と特別支援教育コーディネーターの連名で）</a:t>
            </a:r>
            <a:endParaRPr lang="en-US" altLang="ja-JP" sz="1600" dirty="0"/>
          </a:p>
          <a:p>
            <a:r>
              <a:rPr kumimoji="1" lang="ja-JP" altLang="en-US" sz="2000" dirty="0"/>
              <a:t>　・転入前の市区町村が発行していた受給者証（写し可）</a:t>
            </a:r>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4</a:t>
            </a:fld>
            <a:endParaRPr lang="ja-JP" altLang="en-US" dirty="0">
              <a:solidFill>
                <a:prstClr val="black">
                  <a:tint val="75000"/>
                </a:prstClr>
              </a:solidFill>
            </a:endParaRPr>
          </a:p>
        </p:txBody>
      </p:sp>
    </p:spTree>
    <p:extLst>
      <p:ext uri="{BB962C8B-B14F-4D97-AF65-F5344CB8AC3E}">
        <p14:creationId xmlns:p14="http://schemas.microsoft.com/office/powerpoint/2010/main" val="3766415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p:cNvSpPr>
            <a:spLocks noGrp="1"/>
          </p:cNvSpPr>
          <p:nvPr>
            <p:ph type="body" orient="vert" idx="1"/>
          </p:nvPr>
        </p:nvSpPr>
        <p:spPr>
          <a:xfrm>
            <a:off x="457200" y="2060848"/>
            <a:ext cx="8229600" cy="4065315"/>
          </a:xfrm>
        </p:spPr>
        <p:txBody>
          <a:bodyPr vert="horz">
            <a:normAutofit/>
          </a:bodyPr>
          <a:lstStyle/>
          <a:p>
            <a:pPr marL="0" indent="0">
              <a:buNone/>
            </a:pPr>
            <a:r>
              <a:rPr kumimoji="1" lang="ja-JP" altLang="en-US" sz="2000" dirty="0">
                <a:solidFill>
                  <a:srgbClr val="FF0000"/>
                </a:solidFill>
              </a:rPr>
              <a:t>　</a:t>
            </a:r>
            <a:r>
              <a:rPr kumimoji="1" lang="ja-JP" altLang="en-US" sz="2000" dirty="0"/>
              <a:t>令和</a:t>
            </a:r>
            <a:r>
              <a:rPr lang="ja-JP" altLang="en-US" sz="2000" dirty="0"/>
              <a:t>６</a:t>
            </a:r>
            <a:r>
              <a:rPr kumimoji="1" lang="ja-JP" altLang="en-US" sz="2000" dirty="0"/>
              <a:t>年度障害福祉サービス等報酬改定により、新設及び見直しが行われた加算があります。　</a:t>
            </a:r>
            <a:endParaRPr lang="en-US" altLang="ja-JP" sz="2000" dirty="0"/>
          </a:p>
          <a:p>
            <a:pPr marL="0" indent="0">
              <a:buNone/>
            </a:pPr>
            <a:endParaRPr kumimoji="1" lang="en-US" altLang="ja-JP" sz="2000" dirty="0"/>
          </a:p>
          <a:p>
            <a:pPr marL="0" indent="0">
              <a:buNone/>
            </a:pPr>
            <a:r>
              <a:rPr kumimoji="1" lang="ja-JP" altLang="en-US" sz="2000" dirty="0"/>
              <a:t>　加算を算定する場合は、留意事項通知に記載されている内容に沿った支援方法等でない場合や、算定要件を満たしていない場合は、当該加算の算定対象外となります</a:t>
            </a:r>
            <a:r>
              <a:rPr lang="ja-JP" altLang="en-US" sz="2000" dirty="0"/>
              <a:t>。</a:t>
            </a:r>
            <a:r>
              <a:rPr kumimoji="1" lang="ja-JP" altLang="en-US" sz="2000" dirty="0">
                <a:solidFill>
                  <a:srgbClr val="FF0000"/>
                </a:solidFill>
              </a:rPr>
              <a:t>算定する場合は必ず事前に留意事項通知をご確認ください。</a:t>
            </a:r>
            <a:endParaRPr kumimoji="1" lang="en-US" altLang="ja-JP" sz="2000" dirty="0">
              <a:solidFill>
                <a:srgbClr val="FF0000"/>
              </a:solidFill>
            </a:endParaRPr>
          </a:p>
          <a:p>
            <a:pPr marL="0" indent="0">
              <a:buNone/>
            </a:pPr>
            <a:endParaRPr kumimoji="1" lang="en-US" altLang="ja-JP" sz="2000" dirty="0"/>
          </a:p>
          <a:p>
            <a:pPr marL="0" indent="0">
              <a:buNone/>
            </a:pPr>
            <a:r>
              <a:rPr lang="ja-JP" altLang="en-US" sz="2000" dirty="0"/>
              <a:t>　算定の解釈に迷われる場合は、事前にご相談ください。</a:t>
            </a:r>
            <a:endParaRPr lang="en-US" altLang="ja-JP" sz="2000" dirty="0"/>
          </a:p>
          <a:p>
            <a:pPr marL="0" indent="0">
              <a:buNone/>
            </a:pPr>
            <a:r>
              <a:rPr lang="ja-JP" altLang="en-US" sz="2000" dirty="0"/>
              <a:t>　（</a:t>
            </a:r>
            <a:r>
              <a:rPr lang="ja-JP" altLang="en-US" sz="2000" dirty="0">
                <a:highlight>
                  <a:srgbClr val="FFFF00"/>
                </a:highlight>
              </a:rPr>
              <a:t>留意事項通知、及びこども家庭庁からの各種通知、</a:t>
            </a:r>
            <a:r>
              <a:rPr lang="en-US" altLang="ja-JP" sz="2000" dirty="0">
                <a:highlight>
                  <a:srgbClr val="FFFF00"/>
                </a:highlight>
              </a:rPr>
              <a:t>Q&amp;A</a:t>
            </a:r>
            <a:r>
              <a:rPr lang="ja-JP" altLang="en-US" sz="2000" dirty="0">
                <a:highlight>
                  <a:srgbClr val="FFFF00"/>
                </a:highlight>
              </a:rPr>
              <a:t>等をご確認</a:t>
            </a:r>
            <a:endParaRPr lang="en-US" altLang="ja-JP" sz="2000" dirty="0">
              <a:highlight>
                <a:srgbClr val="FFFF00"/>
              </a:highlight>
            </a:endParaRPr>
          </a:p>
          <a:p>
            <a:pPr marL="0" indent="0">
              <a:buNone/>
            </a:pPr>
            <a:r>
              <a:rPr lang="ja-JP" altLang="en-US" sz="2000" dirty="0"/>
              <a:t>　 </a:t>
            </a:r>
            <a:r>
              <a:rPr lang="ja-JP" altLang="en-US" sz="2000" dirty="0">
                <a:highlight>
                  <a:srgbClr val="FFFF00"/>
                </a:highlight>
              </a:rPr>
              <a:t>いただいた上で、ご連絡いただきますようお願いいたします</a:t>
            </a:r>
            <a:r>
              <a:rPr lang="ja-JP" altLang="en-US" sz="2000" dirty="0"/>
              <a:t>）</a:t>
            </a:r>
            <a:endParaRPr lang="en-US" altLang="ja-JP" sz="2000" dirty="0"/>
          </a:p>
        </p:txBody>
      </p:sp>
      <p:sp>
        <p:nvSpPr>
          <p:cNvPr id="4" name="テキスト プレースホルダー 2"/>
          <p:cNvSpPr txBox="1">
            <a:spLocks noGrp="1"/>
          </p:cNvSpPr>
          <p:nvPr>
            <p:ph type="title"/>
          </p:nvPr>
        </p:nvSpPr>
        <p:spPr>
          <a:xfrm>
            <a:off x="457200" y="274638"/>
            <a:ext cx="8229600" cy="994122"/>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3200" dirty="0">
                <a:solidFill>
                  <a:prstClr val="white"/>
                </a:solidFill>
                <a:latin typeface="ＭＳ Ｐゴシック" panose="020B0600070205080204" pitchFamily="50" charset="-128"/>
                <a:ea typeface="ＭＳ Ｐゴシック" panose="020B0600070205080204" pitchFamily="50" charset="-128"/>
              </a:rPr>
              <a:t>報酬の算定に関して</a:t>
            </a:r>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5</a:t>
            </a:fld>
            <a:endParaRPr lang="ja-JP" altLang="en-US" dirty="0">
              <a:solidFill>
                <a:prstClr val="black">
                  <a:tint val="75000"/>
                </a:prstClr>
              </a:solidFill>
            </a:endParaRPr>
          </a:p>
        </p:txBody>
      </p:sp>
    </p:spTree>
    <p:extLst>
      <p:ext uri="{BB962C8B-B14F-4D97-AF65-F5344CB8AC3E}">
        <p14:creationId xmlns:p14="http://schemas.microsoft.com/office/powerpoint/2010/main" val="3203369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54937" y="431999"/>
            <a:ext cx="7733487" cy="1105583"/>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3200" dirty="0">
                <a:solidFill>
                  <a:schemeClr val="bg1"/>
                </a:solidFill>
                <a:latin typeface="ＭＳ Ｐゴシック" panose="020B0600070205080204" pitchFamily="50" charset="-128"/>
                <a:ea typeface="ＭＳ Ｐゴシック" panose="020B0600070205080204" pitchFamily="50" charset="-128"/>
              </a:rPr>
              <a:t>児童発達支援</a:t>
            </a:r>
            <a:endParaRPr lang="en-US" altLang="ja-JP" sz="3200" dirty="0">
              <a:solidFill>
                <a:schemeClr val="bg1"/>
              </a:solidFill>
              <a:latin typeface="ＭＳ Ｐゴシック" panose="020B0600070205080204" pitchFamily="50" charset="-128"/>
              <a:ea typeface="ＭＳ Ｐゴシック" panose="020B0600070205080204" pitchFamily="50" charset="-128"/>
            </a:endParaRPr>
          </a:p>
          <a:p>
            <a:pPr algn="ctr"/>
            <a:r>
              <a:rPr lang="ja-JP" altLang="en-US" sz="3200" dirty="0">
                <a:solidFill>
                  <a:prstClr val="white"/>
                </a:solidFill>
                <a:latin typeface="ＭＳ Ｐゴシック" panose="020B0600070205080204" pitchFamily="50" charset="-128"/>
                <a:ea typeface="ＭＳ Ｐゴシック" panose="020B0600070205080204" pitchFamily="50" charset="-128"/>
              </a:rPr>
              <a:t>個別サポート加算（</a:t>
            </a:r>
            <a:r>
              <a:rPr lang="en-US" altLang="ja-JP" sz="3200" dirty="0">
                <a:solidFill>
                  <a:prstClr val="white"/>
                </a:solidFill>
                <a:latin typeface="ＭＳ Ｐゴシック" panose="020B0600070205080204" pitchFamily="50" charset="-128"/>
                <a:ea typeface="ＭＳ Ｐゴシック" panose="020B0600070205080204" pitchFamily="50" charset="-128"/>
              </a:rPr>
              <a:t>Ⅰ</a:t>
            </a:r>
            <a:r>
              <a:rPr lang="ja-JP" altLang="en-US" sz="3200" dirty="0">
                <a:solidFill>
                  <a:prstClr val="white"/>
                </a:solidFill>
                <a:latin typeface="ＭＳ Ｐゴシック" panose="020B0600070205080204" pitchFamily="50" charset="-128"/>
                <a:ea typeface="ＭＳ Ｐゴシック" panose="020B0600070205080204" pitchFamily="50" charset="-128"/>
              </a:rPr>
              <a:t>）について</a:t>
            </a:r>
          </a:p>
        </p:txBody>
      </p:sp>
      <p:sp>
        <p:nvSpPr>
          <p:cNvPr id="3" name="テキスト ボックス 2"/>
          <p:cNvSpPr txBox="1"/>
          <p:nvPr/>
        </p:nvSpPr>
        <p:spPr>
          <a:xfrm>
            <a:off x="654938" y="2060848"/>
            <a:ext cx="7733486" cy="3816429"/>
          </a:xfrm>
          <a:prstGeom prst="rect">
            <a:avLst/>
          </a:prstGeom>
          <a:noFill/>
        </p:spPr>
        <p:txBody>
          <a:bodyPr wrap="square" rtlCol="0">
            <a:spAutoFit/>
          </a:bodyPr>
          <a:lstStyle/>
          <a:p>
            <a:r>
              <a:rPr lang="ja-JP" altLang="en-US" sz="2400" dirty="0"/>
              <a:t>　</a:t>
            </a:r>
            <a:r>
              <a:rPr lang="ja-JP" altLang="en-US" sz="2000" dirty="0"/>
              <a:t>令和６年度障害福祉サービス等報酬改定により、「著しく重度の障害児に対し 児童発達支援を行った場合に算定するもの」へ見直しあり。</a:t>
            </a:r>
            <a:endParaRPr lang="en-US" altLang="ja-JP" sz="2000" dirty="0"/>
          </a:p>
          <a:p>
            <a:r>
              <a:rPr lang="ja-JP" altLang="en-US" sz="2000" dirty="0"/>
              <a:t>　本加算の対象となる児童は、以下のとおり。</a:t>
            </a:r>
            <a:endParaRPr lang="en-US" altLang="ja-JP" sz="2000" dirty="0"/>
          </a:p>
          <a:p>
            <a:endParaRPr lang="en-US" altLang="ja-JP" sz="1600" dirty="0"/>
          </a:p>
          <a:p>
            <a:r>
              <a:rPr kumimoji="1" lang="ja-JP" altLang="en-US" dirty="0"/>
              <a:t>①重症心身障害児</a:t>
            </a:r>
          </a:p>
          <a:p>
            <a:r>
              <a:rPr kumimoji="1" lang="ja-JP" altLang="en-US" dirty="0"/>
              <a:t>②身体に重度の障害がある児童 （</a:t>
            </a:r>
            <a:r>
              <a:rPr kumimoji="1" lang="en-US" altLang="ja-JP" dirty="0">
                <a:solidFill>
                  <a:srgbClr val="FF0000"/>
                </a:solidFill>
              </a:rPr>
              <a:t>1 </a:t>
            </a:r>
            <a:r>
              <a:rPr kumimoji="1" lang="ja-JP" altLang="en-US" dirty="0">
                <a:solidFill>
                  <a:srgbClr val="FF0000"/>
                </a:solidFill>
              </a:rPr>
              <a:t>級 ・ </a:t>
            </a:r>
            <a:r>
              <a:rPr kumimoji="1" lang="en-US" altLang="ja-JP" dirty="0">
                <a:solidFill>
                  <a:srgbClr val="FF0000"/>
                </a:solidFill>
              </a:rPr>
              <a:t>2 </a:t>
            </a:r>
            <a:r>
              <a:rPr kumimoji="1" lang="ja-JP" altLang="en-US" dirty="0">
                <a:solidFill>
                  <a:srgbClr val="FF0000"/>
                </a:solidFill>
              </a:rPr>
              <a:t>級の身体障害者手帳</a:t>
            </a:r>
            <a:r>
              <a:rPr kumimoji="1" lang="ja-JP" altLang="en-US" dirty="0"/>
              <a:t>の交付を</a:t>
            </a:r>
            <a:endParaRPr kumimoji="1" lang="en-US" altLang="ja-JP" dirty="0"/>
          </a:p>
          <a:p>
            <a:r>
              <a:rPr lang="ja-JP" altLang="en-US" dirty="0"/>
              <a:t>　 </a:t>
            </a:r>
            <a:r>
              <a:rPr kumimoji="1" lang="ja-JP" altLang="en-US" dirty="0"/>
              <a:t>受けている障害児）</a:t>
            </a:r>
          </a:p>
          <a:p>
            <a:r>
              <a:rPr kumimoji="1" lang="ja-JP" altLang="en-US" dirty="0"/>
              <a:t>③重度の知的障害がある児童（</a:t>
            </a:r>
            <a:r>
              <a:rPr kumimoji="1" lang="ja-JP" altLang="en-US" dirty="0">
                <a:solidFill>
                  <a:srgbClr val="FF0000"/>
                </a:solidFill>
              </a:rPr>
              <a:t>療育手帳</a:t>
            </a:r>
            <a:r>
              <a:rPr kumimoji="1" lang="ja-JP" altLang="en-US" dirty="0"/>
              <a:t>を交付されており 、 </a:t>
            </a:r>
            <a:r>
              <a:rPr kumimoji="1" lang="ja-JP" altLang="en-US" dirty="0">
                <a:solidFill>
                  <a:srgbClr val="FF0000"/>
                </a:solidFill>
              </a:rPr>
              <a:t>最重度又は重度 </a:t>
            </a:r>
            <a:endParaRPr kumimoji="1" lang="en-US" altLang="ja-JP" dirty="0">
              <a:solidFill>
                <a:srgbClr val="FF0000"/>
              </a:solidFill>
            </a:endParaRPr>
          </a:p>
          <a:p>
            <a:r>
              <a:rPr lang="en-US" altLang="ja-JP" dirty="0"/>
              <a:t> </a:t>
            </a:r>
            <a:r>
              <a:rPr lang="ja-JP" altLang="en-US" dirty="0"/>
              <a:t>　</a:t>
            </a:r>
            <a:r>
              <a:rPr kumimoji="1" lang="ja-JP" altLang="en-US" dirty="0"/>
              <a:t>であると判定をされている障害児）</a:t>
            </a:r>
          </a:p>
          <a:p>
            <a:r>
              <a:rPr kumimoji="1" lang="ja-JP" altLang="en-US" dirty="0"/>
              <a:t>④精神に重度の障害がある児童（</a:t>
            </a:r>
            <a:r>
              <a:rPr kumimoji="1" lang="ja-JP" altLang="en-US" dirty="0">
                <a:solidFill>
                  <a:srgbClr val="FF0000"/>
                </a:solidFill>
              </a:rPr>
              <a:t>１級の精神障害者保健福祉手帳</a:t>
            </a:r>
            <a:r>
              <a:rPr kumimoji="1" lang="ja-JP" altLang="en-US" dirty="0"/>
              <a:t>を交付</a:t>
            </a:r>
            <a:endParaRPr kumimoji="1" lang="en-US" altLang="ja-JP" dirty="0"/>
          </a:p>
          <a:p>
            <a:r>
              <a:rPr lang="ja-JP" altLang="en-US" dirty="0"/>
              <a:t>　 </a:t>
            </a:r>
            <a:r>
              <a:rPr kumimoji="1" lang="ja-JP" altLang="en-US" dirty="0"/>
              <a:t>されている障害児）</a:t>
            </a:r>
          </a:p>
          <a:p>
            <a:endParaRPr lang="en-US" altLang="ja-JP" dirty="0"/>
          </a:p>
          <a:p>
            <a:r>
              <a:rPr lang="ja-JP" altLang="en-US" dirty="0"/>
              <a:t>　</a:t>
            </a:r>
            <a:endParaRPr lang="en-US" altLang="ja-JP" dirty="0"/>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6</a:t>
            </a:fld>
            <a:endParaRPr lang="ja-JP" altLang="en-US" dirty="0">
              <a:solidFill>
                <a:prstClr val="black">
                  <a:tint val="75000"/>
                </a:prstClr>
              </a:solidFill>
            </a:endParaRPr>
          </a:p>
        </p:txBody>
      </p:sp>
      <p:sp>
        <p:nvSpPr>
          <p:cNvPr id="2" name="四角形: 角を丸くする 1">
            <a:extLst>
              <a:ext uri="{FF2B5EF4-FFF2-40B4-BE49-F238E27FC236}">
                <a16:creationId xmlns:a16="http://schemas.microsoft.com/office/drawing/2014/main" id="{CF2C62C7-E532-791D-963F-DD66E468CF3D}"/>
              </a:ext>
            </a:extLst>
          </p:cNvPr>
          <p:cNvSpPr/>
          <p:nvPr/>
        </p:nvSpPr>
        <p:spPr>
          <a:xfrm>
            <a:off x="7013888" y="1604505"/>
            <a:ext cx="1368152" cy="365125"/>
          </a:xfrm>
          <a:prstGeom prst="round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latin typeface="+mj-ea"/>
                <a:ea typeface="+mj-ea"/>
              </a:rPr>
              <a:t>報酬改定</a:t>
            </a:r>
          </a:p>
        </p:txBody>
      </p:sp>
    </p:spTree>
    <p:extLst>
      <p:ext uri="{BB962C8B-B14F-4D97-AF65-F5344CB8AC3E}">
        <p14:creationId xmlns:p14="http://schemas.microsoft.com/office/powerpoint/2010/main" val="2066637380"/>
      </p:ext>
    </p:extLst>
  </p:cSld>
  <p:clrMapOvr>
    <a:masterClrMapping/>
  </p:clrMapOvr>
  <mc:AlternateContent xmlns:mc="http://schemas.openxmlformats.org/markup-compatibility/2006" xmlns:p14="http://schemas.microsoft.com/office/powerpoint/2010/main">
    <mc:Choice Requires="p14">
      <p:transition spd="slow" p14:dur="2000" advTm="49480"/>
    </mc:Choice>
    <mc:Fallback xmlns="">
      <p:transition spd="slow" advTm="4948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プレースホルダー 2"/>
          <p:cNvSpPr txBox="1">
            <a:spLocks/>
          </p:cNvSpPr>
          <p:nvPr/>
        </p:nvSpPr>
        <p:spPr>
          <a:xfrm>
            <a:off x="654937" y="431999"/>
            <a:ext cx="7733487" cy="1105583"/>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3200" dirty="0">
                <a:solidFill>
                  <a:schemeClr val="bg1"/>
                </a:solidFill>
                <a:latin typeface="ＭＳ Ｐゴシック" panose="020B0600070205080204" pitchFamily="50" charset="-128"/>
                <a:ea typeface="ＭＳ Ｐゴシック" panose="020B0600070205080204" pitchFamily="50" charset="-128"/>
              </a:rPr>
              <a:t>放課後等デイサービス</a:t>
            </a:r>
            <a:endParaRPr lang="en-US" altLang="ja-JP" sz="3200" dirty="0">
              <a:solidFill>
                <a:schemeClr val="bg1"/>
              </a:solidFill>
              <a:latin typeface="ＭＳ Ｐゴシック" panose="020B0600070205080204" pitchFamily="50" charset="-128"/>
              <a:ea typeface="ＭＳ Ｐゴシック" panose="020B0600070205080204" pitchFamily="50" charset="-128"/>
            </a:endParaRPr>
          </a:p>
          <a:p>
            <a:pPr algn="ctr"/>
            <a:r>
              <a:rPr lang="ja-JP" altLang="en-US" sz="3200" dirty="0">
                <a:solidFill>
                  <a:prstClr val="white"/>
                </a:solidFill>
                <a:latin typeface="ＭＳ Ｐゴシック" panose="020B0600070205080204" pitchFamily="50" charset="-128"/>
                <a:ea typeface="ＭＳ Ｐゴシック" panose="020B0600070205080204" pitchFamily="50" charset="-128"/>
              </a:rPr>
              <a:t>個別サポート加算（</a:t>
            </a:r>
            <a:r>
              <a:rPr lang="en-US" altLang="ja-JP" sz="3200" dirty="0">
                <a:solidFill>
                  <a:prstClr val="white"/>
                </a:solidFill>
                <a:latin typeface="ＭＳ Ｐゴシック" panose="020B0600070205080204" pitchFamily="50" charset="-128"/>
                <a:ea typeface="ＭＳ Ｐゴシック" panose="020B0600070205080204" pitchFamily="50" charset="-128"/>
              </a:rPr>
              <a:t>Ⅰ</a:t>
            </a:r>
            <a:r>
              <a:rPr lang="ja-JP" altLang="en-US" sz="3200" dirty="0">
                <a:solidFill>
                  <a:prstClr val="white"/>
                </a:solidFill>
                <a:latin typeface="ＭＳ Ｐゴシック" panose="020B0600070205080204" pitchFamily="50" charset="-128"/>
                <a:ea typeface="ＭＳ Ｐゴシック" panose="020B0600070205080204" pitchFamily="50" charset="-128"/>
              </a:rPr>
              <a:t>）について</a:t>
            </a:r>
          </a:p>
        </p:txBody>
      </p:sp>
      <p:sp>
        <p:nvSpPr>
          <p:cNvPr id="3" name="テキスト ボックス 2"/>
          <p:cNvSpPr txBox="1"/>
          <p:nvPr/>
        </p:nvSpPr>
        <p:spPr>
          <a:xfrm>
            <a:off x="654937" y="1993925"/>
            <a:ext cx="7844800" cy="4801314"/>
          </a:xfrm>
          <a:prstGeom prst="rect">
            <a:avLst/>
          </a:prstGeom>
          <a:noFill/>
        </p:spPr>
        <p:txBody>
          <a:bodyPr wrap="square" rtlCol="0">
            <a:spAutoFit/>
          </a:bodyPr>
          <a:lstStyle/>
          <a:p>
            <a:r>
              <a:rPr lang="ja-JP" altLang="en-US" sz="2400" dirty="0"/>
              <a:t>　</a:t>
            </a:r>
            <a:r>
              <a:rPr lang="ja-JP" altLang="en-US" sz="2000" dirty="0"/>
              <a:t>ケアニーズの高い児童（著しく重度及び行動上の課題のある児童）への支援を充実させる観点から、一定の要件に該当する児童を受け入れたことを評価する加算。</a:t>
            </a:r>
            <a:endParaRPr lang="en-US" altLang="ja-JP" sz="2000" dirty="0"/>
          </a:p>
          <a:p>
            <a:r>
              <a:rPr lang="ja-JP" altLang="en-US" sz="2000" dirty="0"/>
              <a:t>　令和６年度障害福祉サービス等報酬改定により</a:t>
            </a:r>
            <a:r>
              <a:rPr lang="ja-JP" altLang="en-US" sz="2000" u="sng" dirty="0"/>
              <a:t>単位数等に一部変更</a:t>
            </a:r>
            <a:r>
              <a:rPr lang="ja-JP" altLang="en-US" sz="2000" dirty="0"/>
              <a:t>があったが、対象となる要件については変更なし。</a:t>
            </a:r>
            <a:endParaRPr lang="en-US" altLang="ja-JP" sz="2000" dirty="0"/>
          </a:p>
          <a:p>
            <a:endParaRPr lang="en-US" altLang="ja-JP" sz="2000" dirty="0">
              <a:highlight>
                <a:srgbClr val="FFFF00"/>
              </a:highlight>
            </a:endParaRPr>
          </a:p>
          <a:p>
            <a:r>
              <a:rPr kumimoji="1" lang="en-US" altLang="ja-JP" dirty="0"/>
              <a:t>【</a:t>
            </a:r>
            <a:r>
              <a:rPr lang="ja-JP" altLang="en-US" dirty="0"/>
              <a:t>対象となる児童の判定について</a:t>
            </a:r>
            <a:r>
              <a:rPr lang="en-US" altLang="ja-JP" dirty="0"/>
              <a:t>】</a:t>
            </a:r>
            <a:endParaRPr kumimoji="1" lang="en-US" altLang="ja-JP" dirty="0"/>
          </a:p>
          <a:p>
            <a:r>
              <a:rPr kumimoji="1" lang="ja-JP" altLang="en-US" sz="2000" dirty="0"/>
              <a:t>〇</a:t>
            </a:r>
            <a:r>
              <a:rPr kumimoji="1" lang="ja-JP" altLang="en-US" dirty="0"/>
              <a:t>児童通所給付費支給申請（支給決定期間更新）の際に、市役所窓口にて</a:t>
            </a:r>
            <a:endParaRPr kumimoji="1" lang="en-US" altLang="ja-JP" dirty="0"/>
          </a:p>
          <a:p>
            <a:r>
              <a:rPr lang="ja-JP" altLang="en-US" dirty="0"/>
              <a:t>　  </a:t>
            </a:r>
            <a:r>
              <a:rPr kumimoji="1" lang="ja-JP" altLang="en-US" dirty="0"/>
              <a:t>保護者へ調査を行う。</a:t>
            </a:r>
            <a:endParaRPr lang="en-US" altLang="ja-JP" dirty="0"/>
          </a:p>
          <a:p>
            <a:r>
              <a:rPr lang="ja-JP" altLang="en-US" dirty="0"/>
              <a:t>〇調査内容によりこれまで加算対象だった児童が対象外となる場合あり。</a:t>
            </a:r>
            <a:endParaRPr lang="en-US" altLang="ja-JP" dirty="0"/>
          </a:p>
          <a:p>
            <a:r>
              <a:rPr lang="ja-JP" altLang="en-US" dirty="0"/>
              <a:t>〇事業所にて再調査を行う際は、児童にどのような課題があるのか等</a:t>
            </a:r>
            <a:endParaRPr lang="en-US" altLang="ja-JP" dirty="0"/>
          </a:p>
          <a:p>
            <a:r>
              <a:rPr lang="ja-JP" altLang="en-US" dirty="0"/>
              <a:t>　 保護者とあらためて情報共有を図る必要あり。</a:t>
            </a:r>
            <a:endParaRPr lang="en-US" altLang="ja-JP" dirty="0"/>
          </a:p>
          <a:p>
            <a:r>
              <a:rPr lang="ja-JP" altLang="en-US" dirty="0"/>
              <a:t>〇追加申請の際は、児童通所給付費支給変更申請書＋個別サポート加算</a:t>
            </a:r>
            <a:r>
              <a:rPr lang="en-US" altLang="ja-JP" dirty="0"/>
              <a:t>Ⅰ</a:t>
            </a:r>
          </a:p>
          <a:p>
            <a:r>
              <a:rPr lang="ja-JP" altLang="en-US" dirty="0"/>
              <a:t>　  調査票を提出。</a:t>
            </a:r>
            <a:endParaRPr lang="en-US" altLang="ja-JP" dirty="0"/>
          </a:p>
          <a:p>
            <a:r>
              <a:rPr lang="en-US" altLang="ja-JP" dirty="0"/>
              <a:t>   </a:t>
            </a:r>
            <a:r>
              <a:rPr lang="ja-JP" altLang="en-US" dirty="0"/>
              <a:t>（提出後、内容等に不備がない場合は、提出日から加算対象）</a:t>
            </a:r>
            <a:endParaRPr lang="en-US" altLang="ja-JP" dirty="0"/>
          </a:p>
          <a:p>
            <a:r>
              <a:rPr lang="ja-JP" altLang="en-US" sz="1600" dirty="0">
                <a:solidFill>
                  <a:srgbClr val="FF0000"/>
                </a:solidFill>
              </a:rPr>
              <a:t>　 </a:t>
            </a:r>
            <a:r>
              <a:rPr lang="en-US" altLang="ja-JP" sz="1600" dirty="0">
                <a:solidFill>
                  <a:srgbClr val="FF0000"/>
                </a:solidFill>
              </a:rPr>
              <a:t>※</a:t>
            </a:r>
            <a:r>
              <a:rPr lang="ja-JP" altLang="en-US" sz="1600" dirty="0">
                <a:solidFill>
                  <a:srgbClr val="FF0000"/>
                </a:solidFill>
              </a:rPr>
              <a:t>保護者の方への聴き取り内容については、特記事項欄に必ずご記載ください</a:t>
            </a:r>
            <a:r>
              <a:rPr lang="ja-JP" altLang="en-US" dirty="0">
                <a:solidFill>
                  <a:srgbClr val="FF0000"/>
                </a:solidFill>
              </a:rPr>
              <a:t>　</a:t>
            </a:r>
            <a:endParaRPr lang="en-US" altLang="ja-JP" dirty="0">
              <a:solidFill>
                <a:srgbClr val="FF0000"/>
              </a:solidFill>
            </a:endParaRPr>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7</a:t>
            </a:fld>
            <a:endParaRPr lang="ja-JP" altLang="en-US" dirty="0">
              <a:solidFill>
                <a:prstClr val="black">
                  <a:tint val="75000"/>
                </a:prstClr>
              </a:solidFill>
            </a:endParaRPr>
          </a:p>
        </p:txBody>
      </p:sp>
      <p:sp>
        <p:nvSpPr>
          <p:cNvPr id="2" name="四角形: 角を丸くする 1">
            <a:extLst>
              <a:ext uri="{FF2B5EF4-FFF2-40B4-BE49-F238E27FC236}">
                <a16:creationId xmlns:a16="http://schemas.microsoft.com/office/drawing/2014/main" id="{5CD73C3F-B41F-0BE2-3857-9D0E88CA6748}"/>
              </a:ext>
            </a:extLst>
          </p:cNvPr>
          <p:cNvSpPr/>
          <p:nvPr/>
        </p:nvSpPr>
        <p:spPr>
          <a:xfrm>
            <a:off x="7020272" y="1628800"/>
            <a:ext cx="1368152" cy="365125"/>
          </a:xfrm>
          <a:prstGeom prst="round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latin typeface="+mj-ea"/>
                <a:ea typeface="+mj-ea"/>
              </a:rPr>
              <a:t>報酬改定</a:t>
            </a:r>
          </a:p>
        </p:txBody>
      </p:sp>
    </p:spTree>
    <p:extLst>
      <p:ext uri="{BB962C8B-B14F-4D97-AF65-F5344CB8AC3E}">
        <p14:creationId xmlns:p14="http://schemas.microsoft.com/office/powerpoint/2010/main" val="4250027046"/>
      </p:ext>
    </p:extLst>
  </p:cSld>
  <p:clrMapOvr>
    <a:masterClrMapping/>
  </p:clrMapOvr>
  <mc:AlternateContent xmlns:mc="http://schemas.openxmlformats.org/markup-compatibility/2006" xmlns:p14="http://schemas.microsoft.com/office/powerpoint/2010/main">
    <mc:Choice Requires="p14">
      <p:transition spd="slow" p14:dur="2000" advTm="49480"/>
    </mc:Choice>
    <mc:Fallback xmlns="">
      <p:transition spd="slow" advTm="4948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2EDAC6DF-159E-783E-ACC2-FCE790636F6B}"/>
              </a:ext>
            </a:extLst>
          </p:cNvPr>
          <p:cNvPicPr>
            <a:picLocks noChangeAspect="1"/>
          </p:cNvPicPr>
          <p:nvPr/>
        </p:nvPicPr>
        <p:blipFill rotWithShape="1">
          <a:blip r:embed="rId3"/>
          <a:srcRect r="17313" b="3798"/>
          <a:stretch/>
        </p:blipFill>
        <p:spPr>
          <a:xfrm>
            <a:off x="323528" y="1700808"/>
            <a:ext cx="8496944" cy="5066627"/>
          </a:xfrm>
          <a:prstGeom prst="rect">
            <a:avLst/>
          </a:prstGeom>
        </p:spPr>
      </p:pic>
      <p:sp>
        <p:nvSpPr>
          <p:cNvPr id="3" name="テキスト プレースホルダー 2">
            <a:extLst>
              <a:ext uri="{FF2B5EF4-FFF2-40B4-BE49-F238E27FC236}">
                <a16:creationId xmlns:a16="http://schemas.microsoft.com/office/drawing/2014/main" id="{4A186BCA-6C68-0502-A9FF-B01C723BDDAC}"/>
              </a:ext>
            </a:extLst>
          </p:cNvPr>
          <p:cNvSpPr txBox="1">
            <a:spLocks/>
          </p:cNvSpPr>
          <p:nvPr/>
        </p:nvSpPr>
        <p:spPr>
          <a:xfrm>
            <a:off x="457200" y="188640"/>
            <a:ext cx="8229600" cy="792088"/>
          </a:xfrm>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3200" dirty="0">
                <a:solidFill>
                  <a:prstClr val="white"/>
                </a:solidFill>
                <a:latin typeface="ＭＳ Ｐゴシック" panose="020B0600070205080204" pitchFamily="50" charset="-128"/>
                <a:ea typeface="ＭＳ Ｐゴシック" panose="020B0600070205080204" pitchFamily="50" charset="-128"/>
              </a:rPr>
              <a:t>強度行動障害児の判定基準について</a:t>
            </a:r>
          </a:p>
        </p:txBody>
      </p:sp>
      <p:sp>
        <p:nvSpPr>
          <p:cNvPr id="4" name="テキスト ボックス 3">
            <a:extLst>
              <a:ext uri="{FF2B5EF4-FFF2-40B4-BE49-F238E27FC236}">
                <a16:creationId xmlns:a16="http://schemas.microsoft.com/office/drawing/2014/main" id="{E81AA3AB-8183-BDA7-3D42-54579B40B7F1}"/>
              </a:ext>
            </a:extLst>
          </p:cNvPr>
          <p:cNvSpPr txBox="1"/>
          <p:nvPr/>
        </p:nvSpPr>
        <p:spPr>
          <a:xfrm>
            <a:off x="457200" y="1097372"/>
            <a:ext cx="8253066" cy="646331"/>
          </a:xfrm>
          <a:prstGeom prst="rect">
            <a:avLst/>
          </a:prstGeom>
          <a:noFill/>
        </p:spPr>
        <p:txBody>
          <a:bodyPr wrap="square" rtlCol="0">
            <a:spAutoFit/>
          </a:bodyPr>
          <a:lstStyle/>
          <a:p>
            <a:r>
              <a:rPr kumimoji="1" lang="ja-JP" altLang="en-US" dirty="0">
                <a:latin typeface="ＭＳ Ｐゴシック" panose="020B0600070205080204" pitchFamily="50" charset="-128"/>
                <a:ea typeface="ＭＳ Ｐゴシック" panose="020B0600070205080204" pitchFamily="50" charset="-128"/>
              </a:rPr>
              <a:t>　</a:t>
            </a:r>
            <a:r>
              <a:rPr kumimoji="1" lang="zh-TW" altLang="en-US" dirty="0">
                <a:latin typeface="ＭＳ Ｐゴシック" panose="020B0600070205080204" pitchFamily="50" charset="-128"/>
                <a:ea typeface="ＭＳ Ｐゴシック" panose="020B0600070205080204" pitchFamily="50" charset="-128"/>
              </a:rPr>
              <a:t>強度行動障害児支援加算</a:t>
            </a:r>
            <a:r>
              <a:rPr kumimoji="1" lang="ja-JP" altLang="en-US" dirty="0">
                <a:latin typeface="ＭＳ Ｐゴシック" panose="020B0600070205080204" pitchFamily="50" charset="-128"/>
                <a:ea typeface="ＭＳ Ｐゴシック" panose="020B0600070205080204" pitchFamily="50" charset="-128"/>
              </a:rPr>
              <a:t>の対象となる</a:t>
            </a:r>
            <a:r>
              <a:rPr kumimoji="1" lang="ja-JP" altLang="en-US" dirty="0"/>
              <a:t>障害児の判定については、以下の表をご参照ください。</a:t>
            </a:r>
            <a:r>
              <a:rPr lang="ja-JP" altLang="en-US" dirty="0"/>
              <a:t>　</a:t>
            </a:r>
            <a:r>
              <a:rPr kumimoji="1" lang="en-US" altLang="ja-JP" sz="1600" dirty="0"/>
              <a:t>※</a:t>
            </a:r>
            <a:r>
              <a:rPr kumimoji="1" lang="ja-JP" altLang="en-US" sz="1600" dirty="0"/>
              <a:t>追加申請の流れは、個別サポート加算</a:t>
            </a:r>
            <a:r>
              <a:rPr kumimoji="1" lang="en-US" altLang="ja-JP" sz="1600" dirty="0"/>
              <a:t>Ⅰ</a:t>
            </a:r>
            <a:r>
              <a:rPr lang="ja-JP" altLang="en-US" sz="1600" dirty="0"/>
              <a:t>と同じ</a:t>
            </a:r>
            <a:endParaRPr kumimoji="1" lang="ja-JP" altLang="en-US" sz="1400" dirty="0"/>
          </a:p>
        </p:txBody>
      </p:sp>
    </p:spTree>
    <p:extLst>
      <p:ext uri="{BB962C8B-B14F-4D97-AF65-F5344CB8AC3E}">
        <p14:creationId xmlns:p14="http://schemas.microsoft.com/office/powerpoint/2010/main" val="1297081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p:cNvSpPr>
            <a:spLocks noGrp="1"/>
          </p:cNvSpPr>
          <p:nvPr>
            <p:ph type="body" orient="vert" idx="1"/>
          </p:nvPr>
        </p:nvSpPr>
        <p:spPr>
          <a:xfrm>
            <a:off x="457200" y="2060848"/>
            <a:ext cx="8229600" cy="4608512"/>
          </a:xfrm>
        </p:spPr>
        <p:txBody>
          <a:bodyPr vert="horz">
            <a:normAutofit/>
          </a:bodyPr>
          <a:lstStyle/>
          <a:p>
            <a:pPr marL="0" indent="0">
              <a:buNone/>
            </a:pPr>
            <a:r>
              <a:rPr kumimoji="1" lang="ja-JP" altLang="en-US" sz="1800" dirty="0"/>
              <a:t>　令和６年度障害福祉サービス等報酬改定により、基本報酬の評価において、支援時間に応じた区分を設定することとあわせて、延長支援加算についても算定要件等の見直しが行われ、一定の時間区分を超えた時間帯の支援について、預かりニーズに対応した延長支援として評価を行うとされています。</a:t>
            </a:r>
            <a:endParaRPr kumimoji="1" lang="en-US" altLang="ja-JP" sz="1800" dirty="0"/>
          </a:p>
          <a:p>
            <a:pPr marL="0" indent="0">
              <a:buNone/>
            </a:pPr>
            <a:r>
              <a:rPr kumimoji="1" lang="en-US" altLang="ja-JP" sz="1400" dirty="0"/>
              <a:t>※</a:t>
            </a:r>
            <a:r>
              <a:rPr kumimoji="1" lang="ja-JP" altLang="en-US" sz="1400" dirty="0"/>
              <a:t>ただし、</a:t>
            </a:r>
            <a:r>
              <a:rPr kumimoji="1" lang="ja-JP" altLang="en-US" sz="1400" u="sng" dirty="0"/>
              <a:t>主として重症心身障害児を通わせる事業所で支援を受けている重症心身障害児や共生型事業所等で支援を受けている障害児</a:t>
            </a:r>
            <a:r>
              <a:rPr kumimoji="1" lang="ja-JP" altLang="en-US" sz="1400" dirty="0"/>
              <a:t>については 、 基本報酬において時間区分を設けていないため 、 従前のとおり 、 事業所の営業時間 ８時間以上 の前後で支援が行われた場合に 、 その支援時間に応じた加算となる</a:t>
            </a:r>
          </a:p>
          <a:p>
            <a:pPr marL="0" indent="0">
              <a:buNone/>
            </a:pPr>
            <a:endParaRPr lang="en-US" altLang="ja-JP" sz="1800" dirty="0"/>
          </a:p>
          <a:p>
            <a:pPr marL="0" indent="0">
              <a:buNone/>
            </a:pPr>
            <a:r>
              <a:rPr kumimoji="1" lang="ja-JP" altLang="en-US" sz="1800" dirty="0"/>
              <a:t>　障害児支援利用計画に加え、</a:t>
            </a:r>
            <a:r>
              <a:rPr kumimoji="1" lang="ja-JP" altLang="en-US" sz="1800" dirty="0">
                <a:solidFill>
                  <a:srgbClr val="FF0000"/>
                </a:solidFill>
              </a:rPr>
              <a:t>個別支援計画への位置付けや保護者の同意が必要</a:t>
            </a:r>
            <a:r>
              <a:rPr kumimoji="1" lang="ja-JP" altLang="en-US" sz="1800" dirty="0"/>
              <a:t>等、算定に必要な要件も変更されておりますので、算定される際は留意事項通知等の確認をお願いします。</a:t>
            </a:r>
            <a:endParaRPr kumimoji="1" lang="en-US" altLang="ja-JP" sz="1800" dirty="0"/>
          </a:p>
          <a:p>
            <a:pPr marL="0" indent="0">
              <a:buNone/>
            </a:pPr>
            <a:endParaRPr lang="en-US" altLang="ja-JP" sz="1800" dirty="0"/>
          </a:p>
          <a:p>
            <a:pPr marL="0" indent="0">
              <a:buNone/>
            </a:pPr>
            <a:r>
              <a:rPr kumimoji="1" lang="ja-JP" altLang="en-US" sz="1800" dirty="0"/>
              <a:t>　児童又は保護者の都合で延長支援時間が計画よりも短くなった場合や、予定日以外に緊急的に生じた預かりニーズに対応するために延長支援を実施した場合には、</a:t>
            </a:r>
            <a:r>
              <a:rPr kumimoji="1" lang="ja-JP" altLang="en-US" sz="1800" u="sng" dirty="0"/>
              <a:t>当該理由と実際の支援時間について必ず記録を残しておいてください。</a:t>
            </a:r>
          </a:p>
        </p:txBody>
      </p:sp>
      <p:sp>
        <p:nvSpPr>
          <p:cNvPr id="4" name="テキスト プレースホルダー 2"/>
          <p:cNvSpPr txBox="1">
            <a:spLocks noGrp="1"/>
          </p:cNvSpPr>
          <p:nvPr>
            <p:ph type="title"/>
          </p:nvPr>
        </p:nvSpPr>
        <p:spPr>
          <a:prstGeom prst="rect">
            <a:avLst/>
          </a:prstGeom>
          <a:solidFill>
            <a:schemeClr val="bg1">
              <a:lumMod val="50000"/>
            </a:schemeClr>
          </a:solidFill>
          <a:ln>
            <a:solidFill>
              <a:schemeClr val="tx1"/>
            </a:solidFill>
          </a:ln>
        </p:spPr>
        <p:txBody>
          <a:bodyPr vert="horz" lIns="91440" tIns="45720" rIns="91440" bIns="45720" rtlCol="0" anchor="ctr" anchorCtr="0">
            <a:noAutofit/>
          </a:bodyPr>
          <a:lstStyle>
            <a:lvl1pPr marL="0" indent="0" algn="l"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1pPr>
            <a:lvl2pPr marL="457200" indent="0" algn="l" defTabSz="914400" rtl="0" eaLnBrk="1" latinLnBrk="0" hangingPunct="1">
              <a:spcBef>
                <a:spcPct val="20000"/>
              </a:spcBef>
              <a:buFont typeface="Arial" panose="020B0604020202020204" pitchFamily="34" charset="0"/>
              <a:buNone/>
              <a:defRPr kumimoji="1" sz="1800" kern="1200">
                <a:solidFill>
                  <a:schemeClr val="tx1">
                    <a:tint val="75000"/>
                  </a:schemeClr>
                </a:solidFill>
                <a:latin typeface="+mn-lt"/>
                <a:ea typeface="+mn-ea"/>
                <a:cs typeface="+mn-cs"/>
              </a:defRPr>
            </a:lvl2pPr>
            <a:lvl3pPr marL="914400" indent="0" algn="l" defTabSz="914400" rtl="0" eaLnBrk="1" latinLnBrk="0" hangingPunct="1">
              <a:spcBef>
                <a:spcPct val="20000"/>
              </a:spcBef>
              <a:buFont typeface="Arial" panose="020B0604020202020204" pitchFamily="34" charset="0"/>
              <a:buNone/>
              <a:defRPr kumimoji="1" sz="1600" kern="1200">
                <a:solidFill>
                  <a:schemeClr val="tx1">
                    <a:tint val="75000"/>
                  </a:schemeClr>
                </a:solidFill>
                <a:latin typeface="+mn-lt"/>
                <a:ea typeface="+mn-ea"/>
                <a:cs typeface="+mn-cs"/>
              </a:defRPr>
            </a:lvl3pPr>
            <a:lvl4pPr marL="1371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4pPr>
            <a:lvl5pPr marL="18288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kumimoji="1" sz="1400" kern="1200">
                <a:solidFill>
                  <a:schemeClr val="tx1">
                    <a:tint val="75000"/>
                  </a:schemeClr>
                </a:solidFill>
                <a:latin typeface="+mn-lt"/>
                <a:ea typeface="+mn-ea"/>
                <a:cs typeface="+mn-cs"/>
              </a:defRPr>
            </a:lvl9pPr>
          </a:lstStyle>
          <a:p>
            <a:pPr algn="ctr"/>
            <a:r>
              <a:rPr lang="ja-JP" altLang="en-US" sz="3200" dirty="0">
                <a:solidFill>
                  <a:prstClr val="white"/>
                </a:solidFill>
                <a:latin typeface="ＭＳ Ｐゴシック" panose="020B0600070205080204" pitchFamily="50" charset="-128"/>
                <a:ea typeface="ＭＳ Ｐゴシック" panose="020B0600070205080204" pitchFamily="50" charset="-128"/>
              </a:rPr>
              <a:t>延長支援加算について</a:t>
            </a:r>
          </a:p>
        </p:txBody>
      </p:sp>
      <p:sp>
        <p:nvSpPr>
          <p:cNvPr id="5" name="スライド番号プレースホルダー 1"/>
          <p:cNvSpPr>
            <a:spLocks noGrp="1"/>
          </p:cNvSpPr>
          <p:nvPr>
            <p:ph type="sldNum" sz="quarter" idx="12"/>
          </p:nvPr>
        </p:nvSpPr>
        <p:spPr>
          <a:xfrm>
            <a:off x="7059347" y="6492875"/>
            <a:ext cx="2133600" cy="365125"/>
          </a:xfrm>
        </p:spPr>
        <p:txBody>
          <a:bodyPr/>
          <a:lstStyle/>
          <a:p>
            <a:fld id="{8DD9AEFB-1011-400A-85FB-53268D737CF5}" type="slidenum">
              <a:rPr lang="ja-JP" altLang="en-US" smtClean="0">
                <a:solidFill>
                  <a:prstClr val="black">
                    <a:tint val="75000"/>
                  </a:prstClr>
                </a:solidFill>
              </a:rPr>
              <a:pPr/>
              <a:t>9</a:t>
            </a:fld>
            <a:endParaRPr lang="ja-JP" altLang="en-US" dirty="0">
              <a:solidFill>
                <a:prstClr val="black">
                  <a:tint val="75000"/>
                </a:prstClr>
              </a:solidFill>
            </a:endParaRPr>
          </a:p>
        </p:txBody>
      </p:sp>
      <p:sp>
        <p:nvSpPr>
          <p:cNvPr id="2" name="四角形: 角を丸くする 1">
            <a:extLst>
              <a:ext uri="{FF2B5EF4-FFF2-40B4-BE49-F238E27FC236}">
                <a16:creationId xmlns:a16="http://schemas.microsoft.com/office/drawing/2014/main" id="{470B9FFB-5562-01C2-7327-28F668E14C4A}"/>
              </a:ext>
            </a:extLst>
          </p:cNvPr>
          <p:cNvSpPr/>
          <p:nvPr/>
        </p:nvSpPr>
        <p:spPr>
          <a:xfrm>
            <a:off x="7318648" y="1531200"/>
            <a:ext cx="1368152" cy="365125"/>
          </a:xfrm>
          <a:prstGeom prst="round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latin typeface="+mj-ea"/>
                <a:ea typeface="+mj-ea"/>
              </a:rPr>
              <a:t>報酬改定</a:t>
            </a:r>
          </a:p>
        </p:txBody>
      </p:sp>
    </p:spTree>
    <p:extLst>
      <p:ext uri="{BB962C8B-B14F-4D97-AF65-F5344CB8AC3E}">
        <p14:creationId xmlns:p14="http://schemas.microsoft.com/office/powerpoint/2010/main" val="22610049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4197</TotalTime>
  <Words>4079</Words>
  <Application>Microsoft Office PowerPoint</Application>
  <PresentationFormat>画面に合わせる (4:3)</PresentationFormat>
  <Paragraphs>652</Paragraphs>
  <Slides>30</Slides>
  <Notes>30</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30</vt:i4>
      </vt:variant>
    </vt:vector>
  </HeadingPairs>
  <TitlesOfParts>
    <vt:vector size="39" baseType="lpstr">
      <vt:lpstr>HG丸ｺﾞｼｯｸM-PRO</vt:lpstr>
      <vt:lpstr>ＭＳ Ｐゴシック</vt:lpstr>
      <vt:lpstr>ＭＳ Ｐ明朝</vt:lpstr>
      <vt:lpstr>游ゴシック</vt:lpstr>
      <vt:lpstr>Arial</vt:lpstr>
      <vt:lpstr>Calibri</vt:lpstr>
      <vt:lpstr>Wingdings</vt:lpstr>
      <vt:lpstr>Office ​​テーマ</vt:lpstr>
      <vt:lpstr>文書</vt:lpstr>
      <vt:lpstr>令和６年度 指定障害福祉サービス事業者等集団指導 （障害児通所支援）</vt:lpstr>
      <vt:lpstr>目次</vt:lpstr>
      <vt:lpstr>【個別説明事項】</vt:lpstr>
      <vt:lpstr>PowerPoint プレゼンテーション</vt:lpstr>
      <vt:lpstr>報酬の算定に関して</vt:lpstr>
      <vt:lpstr>PowerPoint プレゼンテーション</vt:lpstr>
      <vt:lpstr>PowerPoint プレゼンテーション</vt:lpstr>
      <vt:lpstr>PowerPoint プレゼンテーション</vt:lpstr>
      <vt:lpstr>延長支援加算について</vt:lpstr>
      <vt:lpstr>欠席時対応加算について</vt:lpstr>
      <vt:lpstr>PowerPoint プレゼンテーション</vt:lpstr>
      <vt:lpstr>PowerPoint プレゼンテーション</vt:lpstr>
      <vt:lpstr>事業所間連携加算について</vt:lpstr>
      <vt:lpstr>事業所間連携加算について （手続きの流れ、確認書）</vt:lpstr>
      <vt:lpstr>PowerPoint プレゼンテーション</vt:lpstr>
      <vt:lpstr>PowerPoint プレゼンテーション</vt:lpstr>
      <vt:lpstr>【共通説明事項】</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共通指導事項</dc:title>
  <dc:creator>user</dc:creator>
  <cp:lastModifiedBy>西垣　皓大</cp:lastModifiedBy>
  <cp:revision>247</cp:revision>
  <cp:lastPrinted>2024-08-15T06:23:27Z</cp:lastPrinted>
  <dcterms:created xsi:type="dcterms:W3CDTF">2017-06-16T10:49:53Z</dcterms:created>
  <dcterms:modified xsi:type="dcterms:W3CDTF">2024-08-15T06:25:57Z</dcterms:modified>
</cp:coreProperties>
</file>