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handoutMasterIdLst>
    <p:handoutMasterId r:id="rId32"/>
  </p:handoutMasterIdLst>
  <p:sldIdLst>
    <p:sldId id="256" r:id="rId2"/>
    <p:sldId id="326" r:id="rId3"/>
    <p:sldId id="327" r:id="rId4"/>
    <p:sldId id="266" r:id="rId5"/>
    <p:sldId id="328" r:id="rId6"/>
    <p:sldId id="329" r:id="rId7"/>
    <p:sldId id="331" r:id="rId8"/>
    <p:sldId id="330" r:id="rId9"/>
    <p:sldId id="262" r:id="rId10"/>
    <p:sldId id="325" r:id="rId11"/>
    <p:sldId id="264" r:id="rId12"/>
    <p:sldId id="338" r:id="rId13"/>
    <p:sldId id="332" r:id="rId14"/>
    <p:sldId id="270" r:id="rId15"/>
    <p:sldId id="290" r:id="rId16"/>
    <p:sldId id="302" r:id="rId17"/>
    <p:sldId id="303" r:id="rId18"/>
    <p:sldId id="324" r:id="rId19"/>
    <p:sldId id="333" r:id="rId20"/>
    <p:sldId id="315" r:id="rId21"/>
    <p:sldId id="319" r:id="rId22"/>
    <p:sldId id="321" r:id="rId23"/>
    <p:sldId id="323" r:id="rId24"/>
    <p:sldId id="271" r:id="rId25"/>
    <p:sldId id="275" r:id="rId26"/>
    <p:sldId id="278" r:id="rId27"/>
    <p:sldId id="335" r:id="rId28"/>
    <p:sldId id="336" r:id="rId29"/>
    <p:sldId id="334" r:id="rId30"/>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F2F596F-03AC-4D5D-91C4-FC52553DF2C6}">
          <p14:sldIdLst>
            <p14:sldId id="256"/>
            <p14:sldId id="326"/>
            <p14:sldId id="327"/>
            <p14:sldId id="266"/>
            <p14:sldId id="328"/>
            <p14:sldId id="329"/>
            <p14:sldId id="331"/>
            <p14:sldId id="330"/>
            <p14:sldId id="262"/>
            <p14:sldId id="325"/>
            <p14:sldId id="264"/>
            <p14:sldId id="338"/>
            <p14:sldId id="332"/>
            <p14:sldId id="270"/>
            <p14:sldId id="290"/>
            <p14:sldId id="302"/>
            <p14:sldId id="303"/>
            <p14:sldId id="324"/>
            <p14:sldId id="333"/>
            <p14:sldId id="315"/>
            <p14:sldId id="319"/>
            <p14:sldId id="321"/>
            <p14:sldId id="323"/>
            <p14:sldId id="271"/>
            <p14:sldId id="275"/>
            <p14:sldId id="278"/>
            <p14:sldId id="335"/>
            <p14:sldId id="336"/>
            <p14:sldId id="33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62" autoAdjust="0"/>
    <p:restoredTop sz="63803" autoAdjust="0"/>
  </p:normalViewPr>
  <p:slideViewPr>
    <p:cSldViewPr>
      <p:cViewPr varScale="1">
        <p:scale>
          <a:sx n="84" d="100"/>
          <a:sy n="84" d="100"/>
        </p:scale>
        <p:origin x="48" y="12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kumimoji="1" lang="ja-JP" altLang="en-US" dirty="0">
              <a:latin typeface="ＭＳ ゴシック" panose="020B0609070205080204" pitchFamily="49" charset="-128"/>
              <a:ea typeface="ＭＳ ゴシック" panose="020B0609070205080204" pitchFamily="49" charset="-128"/>
            </a:endParaRPr>
          </a:p>
        </p:txBody>
      </p:sp>
      <p:sp>
        <p:nvSpPr>
          <p:cNvPr id="3" name="日付プレースホルダー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a:defRPr sz="1200"/>
            </a:lvl1pPr>
          </a:lstStyle>
          <a:p>
            <a:fld id="{0EAD7BFF-31D7-428D-8483-EE19FF87C3BD}" type="datetimeFigureOut">
              <a:rPr kumimoji="1" lang="ja-JP" altLang="en-US" smtClean="0">
                <a:latin typeface="ＭＳ ゴシック" panose="020B0609070205080204" pitchFamily="49" charset="-128"/>
                <a:ea typeface="ＭＳ ゴシック" panose="020B0609070205080204" pitchFamily="49" charset="-128"/>
              </a:rPr>
              <a:t>2024/8/14</a:t>
            </a:fld>
            <a:endParaRPr kumimoji="1" lang="ja-JP" altLang="en-US" dirty="0">
              <a:latin typeface="ＭＳ ゴシック" panose="020B0609070205080204" pitchFamily="49" charset="-128"/>
              <a:ea typeface="ＭＳ ゴシック" panose="020B0609070205080204" pitchFamily="49" charset="-128"/>
            </a:endParaRPr>
          </a:p>
        </p:txBody>
      </p:sp>
      <p:sp>
        <p:nvSpPr>
          <p:cNvPr id="4" name="フッター プレースホルダー 3"/>
          <p:cNvSpPr>
            <a:spLocks noGrp="1"/>
          </p:cNvSpPr>
          <p:nvPr>
            <p:ph type="ftr" sz="quarter" idx="2"/>
          </p:nvPr>
        </p:nvSpPr>
        <p:spPr>
          <a:xfrm>
            <a:off x="1" y="6456612"/>
            <a:ext cx="4301543" cy="339884"/>
          </a:xfrm>
          <a:prstGeom prst="rect">
            <a:avLst/>
          </a:prstGeom>
        </p:spPr>
        <p:txBody>
          <a:bodyPr vert="horz" lIns="91440" tIns="45720" rIns="91440" bIns="45720" rtlCol="0" anchor="b"/>
          <a:lstStyle>
            <a:lvl1pPr algn="l">
              <a:defRPr sz="1200"/>
            </a:lvl1pPr>
          </a:lstStyle>
          <a:p>
            <a:endParaRPr kumimoji="1" lang="ja-JP" altLang="en-US"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3"/>
          </p:nvPr>
        </p:nvSpPr>
        <p:spPr>
          <a:xfrm>
            <a:off x="5622799" y="6456612"/>
            <a:ext cx="4301543" cy="339884"/>
          </a:xfrm>
          <a:prstGeom prst="rect">
            <a:avLst/>
          </a:prstGeom>
        </p:spPr>
        <p:txBody>
          <a:bodyPr vert="horz" lIns="91440" tIns="45720" rIns="91440" bIns="45720" rtlCol="0" anchor="b"/>
          <a:lstStyle>
            <a:lvl1pPr algn="r">
              <a:defRPr sz="1200"/>
            </a:lvl1pPr>
          </a:lstStyle>
          <a:p>
            <a:fld id="{5922B868-B3A1-4797-A277-9AE71957BB96}" type="slidenum">
              <a:rPr kumimoji="1" lang="ja-JP" altLang="en-US" smtClean="0">
                <a:latin typeface="ＭＳ ゴシック" panose="020B0609070205080204" pitchFamily="49" charset="-128"/>
                <a:ea typeface="ＭＳ ゴシック" panose="020B0609070205080204" pitchFamily="49" charset="-128"/>
              </a:rPr>
              <a:t>‹#›</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3263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atin typeface="ＭＳ ゴシック" panose="020B0609070205080204" pitchFamily="49" charset="-128"/>
                <a:ea typeface="ＭＳ ゴシック" panose="020B0609070205080204" pitchFamily="49" charset="-128"/>
              </a:defRPr>
            </a:lvl1pPr>
          </a:lstStyle>
          <a:p>
            <a:endParaRPr lang="ja-JP" altLang="en-US" dirty="0"/>
          </a:p>
        </p:txBody>
      </p:sp>
      <p:sp>
        <p:nvSpPr>
          <p:cNvPr id="3" name="日付プレースホルダー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atin typeface="ＭＳ ゴシック" panose="020B0609070205080204" pitchFamily="49" charset="-128"/>
                <a:ea typeface="ＭＳ ゴシック" panose="020B0609070205080204" pitchFamily="49" charset="-128"/>
              </a:defRPr>
            </a:lvl1pPr>
          </a:lstStyle>
          <a:p>
            <a:fld id="{8D8E7836-D9F8-476C-8610-3AF26EFA80E4}" type="datetimeFigureOut">
              <a:rPr lang="ja-JP" altLang="en-US" smtClean="0"/>
              <a:pPr/>
              <a:t>2024/8/14</a:t>
            </a:fld>
            <a:endParaRPr lang="ja-JP" altLang="en-US" dirty="0"/>
          </a:p>
        </p:txBody>
      </p:sp>
      <p:sp>
        <p:nvSpPr>
          <p:cNvPr id="4" name="スライド イメージ プレースホルダー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6456612"/>
            <a:ext cx="4301543" cy="339884"/>
          </a:xfrm>
          <a:prstGeom prst="rect">
            <a:avLst/>
          </a:prstGeom>
        </p:spPr>
        <p:txBody>
          <a:bodyPr vert="horz" lIns="91440" tIns="45720" rIns="91440" bIns="45720" rtlCol="0" anchor="b"/>
          <a:lstStyle>
            <a:lvl1pPr algn="l">
              <a:defRPr sz="1200">
                <a:latin typeface="ＭＳ ゴシック" panose="020B0609070205080204" pitchFamily="49" charset="-128"/>
                <a:ea typeface="ＭＳ ゴシック" panose="020B0609070205080204" pitchFamily="49" charset="-128"/>
              </a:defRPr>
            </a:lvl1pPr>
          </a:lstStyle>
          <a:p>
            <a:endParaRPr lang="ja-JP" altLang="en-US" dirty="0"/>
          </a:p>
        </p:txBody>
      </p:sp>
      <p:sp>
        <p:nvSpPr>
          <p:cNvPr id="7" name="スライド番号プレースホルダー 6"/>
          <p:cNvSpPr>
            <a:spLocks noGrp="1"/>
          </p:cNvSpPr>
          <p:nvPr>
            <p:ph type="sldNum" sz="quarter" idx="5"/>
          </p:nvPr>
        </p:nvSpPr>
        <p:spPr>
          <a:xfrm>
            <a:off x="5622799" y="6456612"/>
            <a:ext cx="4301543" cy="339884"/>
          </a:xfrm>
          <a:prstGeom prst="rect">
            <a:avLst/>
          </a:prstGeom>
        </p:spPr>
        <p:txBody>
          <a:bodyPr vert="horz" lIns="91440" tIns="45720" rIns="91440" bIns="45720" rtlCol="0" anchor="b"/>
          <a:lstStyle>
            <a:lvl1pPr algn="r">
              <a:defRPr sz="1200">
                <a:latin typeface="ＭＳ ゴシック" panose="020B0609070205080204" pitchFamily="49" charset="-128"/>
                <a:ea typeface="ＭＳ ゴシック" panose="020B0609070205080204" pitchFamily="49" charset="-128"/>
              </a:defRPr>
            </a:lvl1pPr>
          </a:lstStyle>
          <a:p>
            <a:fld id="{83983332-291B-47D3-A174-C603A52F92A5}" type="slidenum">
              <a:rPr lang="ja-JP" altLang="en-US" smtClean="0"/>
              <a:pPr/>
              <a:t>‹#›</a:t>
            </a:fld>
            <a:endParaRPr lang="ja-JP" altLang="en-US" dirty="0"/>
          </a:p>
        </p:txBody>
      </p:sp>
    </p:spTree>
    <p:extLst>
      <p:ext uri="{BB962C8B-B14F-4D97-AF65-F5344CB8AC3E}">
        <p14:creationId xmlns:p14="http://schemas.microsoft.com/office/powerpoint/2010/main" val="3454086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a:t>
            </a:fld>
            <a:endParaRPr kumimoji="1" lang="ja-JP" altLang="en-US"/>
          </a:p>
        </p:txBody>
      </p:sp>
    </p:spTree>
    <p:extLst>
      <p:ext uri="{BB962C8B-B14F-4D97-AF65-F5344CB8AC3E}">
        <p14:creationId xmlns:p14="http://schemas.microsoft.com/office/powerpoint/2010/main" val="1645989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10</a:t>
            </a:fld>
            <a:endParaRPr kumimoji="1" lang="ja-JP" altLang="en-US"/>
          </a:p>
        </p:txBody>
      </p:sp>
    </p:spTree>
    <p:extLst>
      <p:ext uri="{BB962C8B-B14F-4D97-AF65-F5344CB8AC3E}">
        <p14:creationId xmlns:p14="http://schemas.microsoft.com/office/powerpoint/2010/main" val="849178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11</a:t>
            </a:fld>
            <a:endParaRPr kumimoji="1" lang="ja-JP" altLang="en-US"/>
          </a:p>
        </p:txBody>
      </p:sp>
    </p:spTree>
    <p:extLst>
      <p:ext uri="{BB962C8B-B14F-4D97-AF65-F5344CB8AC3E}">
        <p14:creationId xmlns:p14="http://schemas.microsoft.com/office/powerpoint/2010/main" val="568821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12</a:t>
            </a:fld>
            <a:endParaRPr kumimoji="1" lang="ja-JP" altLang="en-US"/>
          </a:p>
        </p:txBody>
      </p:sp>
    </p:spTree>
    <p:extLst>
      <p:ext uri="{BB962C8B-B14F-4D97-AF65-F5344CB8AC3E}">
        <p14:creationId xmlns:p14="http://schemas.microsoft.com/office/powerpoint/2010/main" val="2165979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13</a:t>
            </a:fld>
            <a:endParaRPr kumimoji="1" lang="ja-JP" altLang="en-US"/>
          </a:p>
        </p:txBody>
      </p:sp>
    </p:spTree>
    <p:extLst>
      <p:ext uri="{BB962C8B-B14F-4D97-AF65-F5344CB8AC3E}">
        <p14:creationId xmlns:p14="http://schemas.microsoft.com/office/powerpoint/2010/main" val="1032578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14</a:t>
            </a:fld>
            <a:endParaRPr kumimoji="1" lang="ja-JP" altLang="en-US"/>
          </a:p>
        </p:txBody>
      </p:sp>
    </p:spTree>
    <p:extLst>
      <p:ext uri="{BB962C8B-B14F-4D97-AF65-F5344CB8AC3E}">
        <p14:creationId xmlns:p14="http://schemas.microsoft.com/office/powerpoint/2010/main" val="2225125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15</a:t>
            </a:fld>
            <a:endParaRPr kumimoji="1" lang="ja-JP" altLang="en-US"/>
          </a:p>
        </p:txBody>
      </p:sp>
    </p:spTree>
    <p:extLst>
      <p:ext uri="{BB962C8B-B14F-4D97-AF65-F5344CB8AC3E}">
        <p14:creationId xmlns:p14="http://schemas.microsoft.com/office/powerpoint/2010/main" val="3683977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16</a:t>
            </a:fld>
            <a:endParaRPr kumimoji="1" lang="ja-JP" altLang="en-US"/>
          </a:p>
        </p:txBody>
      </p:sp>
    </p:spTree>
    <p:extLst>
      <p:ext uri="{BB962C8B-B14F-4D97-AF65-F5344CB8AC3E}">
        <p14:creationId xmlns:p14="http://schemas.microsoft.com/office/powerpoint/2010/main" val="1146735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17</a:t>
            </a:fld>
            <a:endParaRPr kumimoji="1" lang="ja-JP" altLang="en-US"/>
          </a:p>
        </p:txBody>
      </p:sp>
    </p:spTree>
    <p:extLst>
      <p:ext uri="{BB962C8B-B14F-4D97-AF65-F5344CB8AC3E}">
        <p14:creationId xmlns:p14="http://schemas.microsoft.com/office/powerpoint/2010/main" val="40558105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18</a:t>
            </a:fld>
            <a:endParaRPr kumimoji="1" lang="ja-JP" altLang="en-US"/>
          </a:p>
        </p:txBody>
      </p:sp>
    </p:spTree>
    <p:extLst>
      <p:ext uri="{BB962C8B-B14F-4D97-AF65-F5344CB8AC3E}">
        <p14:creationId xmlns:p14="http://schemas.microsoft.com/office/powerpoint/2010/main" val="344503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19</a:t>
            </a:fld>
            <a:endParaRPr kumimoji="1" lang="ja-JP" altLang="en-US"/>
          </a:p>
        </p:txBody>
      </p:sp>
    </p:spTree>
    <p:extLst>
      <p:ext uri="{BB962C8B-B14F-4D97-AF65-F5344CB8AC3E}">
        <p14:creationId xmlns:p14="http://schemas.microsoft.com/office/powerpoint/2010/main" val="1713849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endParaRPr lang="en-US" altLang="ja-JP" sz="1200" spc="300"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a:t>
            </a:fld>
            <a:endParaRPr kumimoji="1" lang="ja-JP" altLang="en-US"/>
          </a:p>
        </p:txBody>
      </p:sp>
    </p:spTree>
    <p:extLst>
      <p:ext uri="{BB962C8B-B14F-4D97-AF65-F5344CB8AC3E}">
        <p14:creationId xmlns:p14="http://schemas.microsoft.com/office/powerpoint/2010/main" val="25559928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R5</a:t>
            </a:r>
            <a:r>
              <a:rPr kumimoji="1" lang="ja-JP" altLang="en-US" dirty="0"/>
              <a:t>から変更なし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20</a:t>
            </a:fld>
            <a:endParaRPr kumimoji="1" lang="ja-JP" altLang="en-US"/>
          </a:p>
        </p:txBody>
      </p:sp>
    </p:spTree>
    <p:extLst>
      <p:ext uri="{BB962C8B-B14F-4D97-AF65-F5344CB8AC3E}">
        <p14:creationId xmlns:p14="http://schemas.microsoft.com/office/powerpoint/2010/main" val="3315578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21</a:t>
            </a:fld>
            <a:endParaRPr kumimoji="1" lang="ja-JP" altLang="en-US"/>
          </a:p>
        </p:txBody>
      </p:sp>
    </p:spTree>
    <p:extLst>
      <p:ext uri="{BB962C8B-B14F-4D97-AF65-F5344CB8AC3E}">
        <p14:creationId xmlns:p14="http://schemas.microsoft.com/office/powerpoint/2010/main" val="23820322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22</a:t>
            </a:fld>
            <a:endParaRPr kumimoji="1" lang="ja-JP" altLang="en-US"/>
          </a:p>
        </p:txBody>
      </p:sp>
    </p:spTree>
    <p:extLst>
      <p:ext uri="{BB962C8B-B14F-4D97-AF65-F5344CB8AC3E}">
        <p14:creationId xmlns:p14="http://schemas.microsoft.com/office/powerpoint/2010/main" val="264324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23</a:t>
            </a:fld>
            <a:endParaRPr kumimoji="1" lang="ja-JP" altLang="en-US"/>
          </a:p>
        </p:txBody>
      </p:sp>
    </p:spTree>
    <p:extLst>
      <p:ext uri="{BB962C8B-B14F-4D97-AF65-F5344CB8AC3E}">
        <p14:creationId xmlns:p14="http://schemas.microsoft.com/office/powerpoint/2010/main" val="3454504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24</a:t>
            </a:fld>
            <a:endParaRPr kumimoji="1" lang="ja-JP" altLang="en-US"/>
          </a:p>
        </p:txBody>
      </p:sp>
    </p:spTree>
    <p:extLst>
      <p:ext uri="{BB962C8B-B14F-4D97-AF65-F5344CB8AC3E}">
        <p14:creationId xmlns:p14="http://schemas.microsoft.com/office/powerpoint/2010/main" val="555769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25</a:t>
            </a:fld>
            <a:endParaRPr kumimoji="1" lang="ja-JP" altLang="en-US"/>
          </a:p>
        </p:txBody>
      </p:sp>
    </p:spTree>
    <p:extLst>
      <p:ext uri="{BB962C8B-B14F-4D97-AF65-F5344CB8AC3E}">
        <p14:creationId xmlns:p14="http://schemas.microsoft.com/office/powerpoint/2010/main" val="2924796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26</a:t>
            </a:fld>
            <a:endParaRPr kumimoji="1" lang="ja-JP" altLang="en-US"/>
          </a:p>
        </p:txBody>
      </p:sp>
    </p:spTree>
    <p:extLst>
      <p:ext uri="{BB962C8B-B14F-4D97-AF65-F5344CB8AC3E}">
        <p14:creationId xmlns:p14="http://schemas.microsoft.com/office/powerpoint/2010/main" val="31161386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sz="1200" dirty="0">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27</a:t>
            </a:fld>
            <a:endParaRPr kumimoji="1" lang="ja-JP" altLang="en-US"/>
          </a:p>
        </p:txBody>
      </p:sp>
    </p:spTree>
    <p:extLst>
      <p:ext uri="{BB962C8B-B14F-4D97-AF65-F5344CB8AC3E}">
        <p14:creationId xmlns:p14="http://schemas.microsoft.com/office/powerpoint/2010/main" val="1200731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sz="1200" dirty="0">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28</a:t>
            </a:fld>
            <a:endParaRPr kumimoji="1" lang="ja-JP" altLang="en-US"/>
          </a:p>
        </p:txBody>
      </p:sp>
    </p:spTree>
    <p:extLst>
      <p:ext uri="{BB962C8B-B14F-4D97-AF65-F5344CB8AC3E}">
        <p14:creationId xmlns:p14="http://schemas.microsoft.com/office/powerpoint/2010/main" val="3164920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dirty="0">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29</a:t>
            </a:fld>
            <a:endParaRPr kumimoji="1" lang="ja-JP" altLang="en-US"/>
          </a:p>
        </p:txBody>
      </p:sp>
    </p:spTree>
    <p:extLst>
      <p:ext uri="{BB962C8B-B14F-4D97-AF65-F5344CB8AC3E}">
        <p14:creationId xmlns:p14="http://schemas.microsoft.com/office/powerpoint/2010/main" val="1637984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3</a:t>
            </a:fld>
            <a:endParaRPr kumimoji="1" lang="ja-JP" altLang="en-US"/>
          </a:p>
        </p:txBody>
      </p:sp>
    </p:spTree>
    <p:extLst>
      <p:ext uri="{BB962C8B-B14F-4D97-AF65-F5344CB8AC3E}">
        <p14:creationId xmlns:p14="http://schemas.microsoft.com/office/powerpoint/2010/main" val="862252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4</a:t>
            </a:fld>
            <a:endParaRPr kumimoji="1" lang="ja-JP" altLang="en-US"/>
          </a:p>
        </p:txBody>
      </p:sp>
    </p:spTree>
    <p:extLst>
      <p:ext uri="{BB962C8B-B14F-4D97-AF65-F5344CB8AC3E}">
        <p14:creationId xmlns:p14="http://schemas.microsoft.com/office/powerpoint/2010/main" val="2428476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5</a:t>
            </a:fld>
            <a:endParaRPr kumimoji="1" lang="ja-JP" altLang="en-US"/>
          </a:p>
        </p:txBody>
      </p:sp>
    </p:spTree>
    <p:extLst>
      <p:ext uri="{BB962C8B-B14F-4D97-AF65-F5344CB8AC3E}">
        <p14:creationId xmlns:p14="http://schemas.microsoft.com/office/powerpoint/2010/main" val="4221143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lang="en-US" altLang="ja-JP" sz="1200" dirty="0">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6</a:t>
            </a:fld>
            <a:endParaRPr kumimoji="1" lang="ja-JP" altLang="en-US"/>
          </a:p>
        </p:txBody>
      </p:sp>
    </p:spTree>
    <p:extLst>
      <p:ext uri="{BB962C8B-B14F-4D97-AF65-F5344CB8AC3E}">
        <p14:creationId xmlns:p14="http://schemas.microsoft.com/office/powerpoint/2010/main" val="497230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7</a:t>
            </a:fld>
            <a:endParaRPr kumimoji="1" lang="ja-JP" altLang="en-US"/>
          </a:p>
        </p:txBody>
      </p:sp>
    </p:spTree>
    <p:extLst>
      <p:ext uri="{BB962C8B-B14F-4D97-AF65-F5344CB8AC3E}">
        <p14:creationId xmlns:p14="http://schemas.microsoft.com/office/powerpoint/2010/main" val="2576801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8</a:t>
            </a:fld>
            <a:endParaRPr kumimoji="1" lang="ja-JP" altLang="en-US"/>
          </a:p>
        </p:txBody>
      </p:sp>
    </p:spTree>
    <p:extLst>
      <p:ext uri="{BB962C8B-B14F-4D97-AF65-F5344CB8AC3E}">
        <p14:creationId xmlns:p14="http://schemas.microsoft.com/office/powerpoint/2010/main" val="648034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983332-291B-47D3-A174-C603A52F92A5}" type="slidenum">
              <a:rPr kumimoji="1" lang="ja-JP" altLang="en-US" smtClean="0"/>
              <a:t>9</a:t>
            </a:fld>
            <a:endParaRPr kumimoji="1" lang="ja-JP" altLang="en-US"/>
          </a:p>
        </p:txBody>
      </p:sp>
    </p:spTree>
    <p:extLst>
      <p:ext uri="{BB962C8B-B14F-4D97-AF65-F5344CB8AC3E}">
        <p14:creationId xmlns:p14="http://schemas.microsoft.com/office/powerpoint/2010/main" val="314450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1521172507"/>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926385223"/>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116960986"/>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1289945719"/>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023958629"/>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59327268"/>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3843302206"/>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705159346"/>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1753822702"/>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819592081"/>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887668058"/>
      </p:ext>
    </p:extLst>
  </p:cSld>
  <p:clrMapOvr>
    <a:masterClrMapping/>
  </p:clrMapOvr>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ＭＳ ゴシック" panose="020B0609070205080204" pitchFamily="49" charset="-128"/>
                <a:ea typeface="ＭＳ ゴシック" panose="020B0609070205080204" pitchFamily="49" charset="-128"/>
              </a:defRPr>
            </a:lvl1pPr>
          </a:lstStyle>
          <a:p>
            <a:fld id="{B31CC892-C4F4-4A81-BE99-6B7A0B2C369B}" type="datetimeFigureOut">
              <a:rPr lang="ja-JP" altLang="en-US" smtClean="0"/>
              <a:pPr/>
              <a:t>2024/8/14</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ＭＳ ゴシック" panose="020B0609070205080204" pitchFamily="49" charset="-128"/>
                <a:ea typeface="ＭＳ ゴシック" panose="020B0609070205080204" pitchFamily="49" charset="-128"/>
              </a:defRPr>
            </a:lvl1pPr>
          </a:lstStyle>
          <a:p>
            <a:endParaRPr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ＭＳ ゴシック" panose="020B0609070205080204" pitchFamily="49" charset="-128"/>
                <a:ea typeface="ＭＳ ゴシック" panose="020B0609070205080204" pitchFamily="49" charset="-128"/>
              </a:defRPr>
            </a:lvl1pPr>
          </a:lstStyle>
          <a:p>
            <a:fld id="{D85F27A8-F263-4096-BB38-FF8CA3D505E9}" type="slidenum">
              <a:rPr lang="ja-JP" altLang="en-US" smtClean="0"/>
              <a:pPr/>
              <a:t>‹#›</a:t>
            </a:fld>
            <a:endParaRPr lang="ja-JP" altLang="en-US" dirty="0"/>
          </a:p>
        </p:txBody>
      </p:sp>
    </p:spTree>
    <p:extLst>
      <p:ext uri="{BB962C8B-B14F-4D97-AF65-F5344CB8AC3E}">
        <p14:creationId xmlns:p14="http://schemas.microsoft.com/office/powerpoint/2010/main" val="190337326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2000" advTm="19369"/>
    </mc:Choice>
    <mc:Fallback xmlns="">
      <p:transition spd="slow" advTm="19369"/>
    </mc:Fallback>
  </mc:AlternateContent>
  <p:txStyles>
    <p:titleStyle>
      <a:lvl1pPr algn="ctr" defTabSz="914400" rtl="0" eaLnBrk="1" latinLnBrk="0" hangingPunct="1">
        <a:spcBef>
          <a:spcPct val="0"/>
        </a:spcBef>
        <a:buNone/>
        <a:defRPr kumimoji="1" sz="4400" kern="1200">
          <a:solidFill>
            <a:schemeClr val="tx1"/>
          </a:solidFill>
          <a:latin typeface="ＭＳ ゴシック" panose="020B0609070205080204" pitchFamily="49" charset="-128"/>
          <a:ea typeface="ＭＳ ゴシック" panose="020B0609070205080204" pitchFamily="49"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ＭＳ ゴシック" panose="020B0609070205080204" pitchFamily="49" charset="-128"/>
          <a:ea typeface="ＭＳ ゴシック" panose="020B0609070205080204" pitchFamily="49"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000" y="2130424"/>
            <a:ext cx="7740000" cy="1548000"/>
          </a:xfrm>
          <a:ln>
            <a:solidFill>
              <a:schemeClr val="accent1"/>
            </a:solidFill>
          </a:ln>
        </p:spPr>
        <p:txBody>
          <a:bodyPr>
            <a:normAutofit fontScale="90000"/>
          </a:bodyPr>
          <a:lstStyle/>
          <a:p>
            <a:r>
              <a:rPr kumimoji="1" lang="ja-JP" altLang="en-US" sz="6000" dirty="0"/>
              <a:t>事業所集団指導</a:t>
            </a:r>
            <a:br>
              <a:rPr kumimoji="1" lang="en-US" altLang="ja-JP" sz="4000" dirty="0"/>
            </a:br>
            <a:r>
              <a:rPr lang="ja-JP" altLang="en-US" dirty="0"/>
              <a:t>～相談支援事業所～</a:t>
            </a:r>
            <a:endParaRPr kumimoji="1" lang="ja-JP" altLang="en-US" dirty="0"/>
          </a:p>
        </p:txBody>
      </p:sp>
      <p:sp>
        <p:nvSpPr>
          <p:cNvPr id="3" name="サブタイトル 2"/>
          <p:cNvSpPr>
            <a:spLocks noGrp="1"/>
          </p:cNvSpPr>
          <p:nvPr>
            <p:ph type="subTitle" idx="1"/>
          </p:nvPr>
        </p:nvSpPr>
        <p:spPr>
          <a:xfrm>
            <a:off x="702000" y="4581128"/>
            <a:ext cx="7740000" cy="1260000"/>
          </a:xfrm>
        </p:spPr>
        <p:txBody>
          <a:bodyPr>
            <a:normAutofit fontScale="85000" lnSpcReduction="20000"/>
          </a:bodyPr>
          <a:lstStyle/>
          <a:p>
            <a:r>
              <a:rPr lang="ja-JP" altLang="en-US" dirty="0"/>
              <a:t>令和６年９月</a:t>
            </a:r>
            <a:endParaRPr lang="en-US" altLang="ja-JP" dirty="0"/>
          </a:p>
          <a:p>
            <a:pPr algn="r"/>
            <a:endParaRPr lang="en-US" altLang="ja-JP" dirty="0"/>
          </a:p>
          <a:p>
            <a:pPr algn="r"/>
            <a:r>
              <a:rPr lang="ja-JP" altLang="en-US" dirty="0"/>
              <a:t>障害福祉課 自立支援係</a:t>
            </a:r>
          </a:p>
          <a:p>
            <a:endParaRPr kumimoji="1" lang="ja-JP" altLang="en-US" dirty="0"/>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mtClean="0"/>
              <a:t>1</a:t>
            </a:fld>
            <a:endParaRPr kumimoji="1" lang="ja-JP" altLang="en-US"/>
          </a:p>
        </p:txBody>
      </p:sp>
    </p:spTree>
    <p:extLst>
      <p:ext uri="{BB962C8B-B14F-4D97-AF65-F5344CB8AC3E}">
        <p14:creationId xmlns:p14="http://schemas.microsoft.com/office/powerpoint/2010/main" val="2786388468"/>
      </p:ext>
    </p:extLst>
  </p:cSld>
  <p:clrMapOvr>
    <a:masterClrMapping/>
  </p:clrMapOvr>
  <mc:AlternateContent xmlns:mc="http://schemas.openxmlformats.org/markup-compatibility/2006" xmlns:p14="http://schemas.microsoft.com/office/powerpoint/2010/main">
    <mc:Choice Requires="p14">
      <p:transition spd="slow" p14:dur="2000" advTm="1270"/>
    </mc:Choice>
    <mc:Fallback xmlns="">
      <p:transition spd="slow" advTm="127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440000"/>
            <a:ext cx="8568000" cy="5418000"/>
          </a:xfrm>
          <a:ln>
            <a:noFill/>
          </a:ln>
        </p:spPr>
        <p:txBody>
          <a:bodyPr>
            <a:normAutofit/>
          </a:bodyPr>
          <a:lstStyle/>
          <a:p>
            <a:pPr marL="0" indent="0">
              <a:buNone/>
            </a:pPr>
            <a:r>
              <a:rPr lang="ja-JP" altLang="en-US" sz="2200" dirty="0">
                <a:latin typeface="ＭＳ ゴシック" panose="020B0609070205080204" pitchFamily="49" charset="-128"/>
              </a:rPr>
              <a:t>〇サービスの受給量に対応した計画であること</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受給量に対し利用計画が矛盾しないこと</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〇各種サービス利用時間について</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→サービス名に加え、具体的な提供内容を記載</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（食事の準備、掃除、着替え等々）</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10</a:t>
            </a:fld>
            <a:endParaRPr kumimoji="1" lang="ja-JP" altLang="en-US" sz="2200" dirty="0"/>
          </a:p>
        </p:txBody>
      </p:sp>
      <p:sp>
        <p:nvSpPr>
          <p:cNvPr id="5" name="タイトル 1"/>
          <p:cNvSpPr txBox="1">
            <a:spLocks/>
          </p:cNvSpPr>
          <p:nvPr/>
        </p:nvSpPr>
        <p:spPr>
          <a:xfrm>
            <a:off x="612000" y="288000"/>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週間計画表</a:t>
            </a:r>
          </a:p>
        </p:txBody>
      </p:sp>
    </p:spTree>
    <p:extLst>
      <p:ext uri="{BB962C8B-B14F-4D97-AF65-F5344CB8AC3E}">
        <p14:creationId xmlns:p14="http://schemas.microsoft.com/office/powerpoint/2010/main" val="3433485807"/>
      </p:ext>
    </p:extLst>
  </p:cSld>
  <p:clrMapOvr>
    <a:masterClrMapping/>
  </p:clrMapOvr>
  <mc:AlternateContent xmlns:mc="http://schemas.openxmlformats.org/markup-compatibility/2006" xmlns:p14="http://schemas.microsoft.com/office/powerpoint/2010/main">
    <mc:Choice Requires="p14">
      <p:transition spd="slow" p14:dur="2000" advTm="29568"/>
    </mc:Choice>
    <mc:Fallback xmlns="">
      <p:transition spd="slow" advTm="2956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418000"/>
          </a:xfrm>
        </p:spPr>
        <p:txBody>
          <a:bodyPr/>
          <a:lstStyle/>
          <a:p>
            <a:pPr marL="0" indent="0">
              <a:buNone/>
            </a:pPr>
            <a:r>
              <a:rPr lang="ja-JP" altLang="en-US" sz="2200" dirty="0"/>
              <a:t>〇</a:t>
            </a:r>
            <a:r>
              <a:rPr kumimoji="1" lang="ja-JP" altLang="en-US" sz="2200" dirty="0"/>
              <a:t>概要（支援経過・現状と課題等）の記載内容、量について</a:t>
            </a:r>
            <a:endParaRPr kumimoji="1" lang="en-US" altLang="ja-JP" sz="2200" dirty="0"/>
          </a:p>
          <a:p>
            <a:pPr marL="0" indent="0">
              <a:buNone/>
            </a:pPr>
            <a:r>
              <a:rPr lang="ja-JP" altLang="en-US" sz="2200" dirty="0">
                <a:solidFill>
                  <a:schemeClr val="bg1"/>
                </a:solidFill>
              </a:rPr>
              <a:t>　</a:t>
            </a:r>
            <a:r>
              <a:rPr kumimoji="1" lang="ja-JP" altLang="en-US" sz="2200" dirty="0"/>
              <a:t>事業所ごとに大きな開きがある</a:t>
            </a:r>
            <a:endParaRPr kumimoji="1" lang="en-US" altLang="ja-JP" sz="2200" dirty="0"/>
          </a:p>
          <a:p>
            <a:pPr marL="0" indent="0">
              <a:buNone/>
            </a:pPr>
            <a:r>
              <a:rPr kumimoji="1" lang="ja-JP" altLang="en-US" sz="2200" dirty="0"/>
              <a:t>　→記載内容を基に決定事務の作業を行う</a:t>
            </a:r>
            <a:endParaRPr kumimoji="1" lang="en-US" altLang="ja-JP" sz="2200" dirty="0"/>
          </a:p>
          <a:p>
            <a:pPr marL="0" indent="0">
              <a:buNone/>
            </a:pPr>
            <a:r>
              <a:rPr kumimoji="1" lang="ja-JP" altLang="en-US" sz="2200" dirty="0"/>
              <a:t>　→</a:t>
            </a:r>
            <a:r>
              <a:rPr kumimoji="1" lang="ja-JP" altLang="en-US" sz="2200" dirty="0">
                <a:solidFill>
                  <a:srgbClr val="C00000"/>
                </a:solidFill>
              </a:rPr>
              <a:t>詳しい記載が</a:t>
            </a:r>
            <a:r>
              <a:rPr lang="ja-JP" altLang="en-US" sz="2200" dirty="0">
                <a:solidFill>
                  <a:srgbClr val="C00000"/>
                </a:solidFill>
              </a:rPr>
              <a:t>必要</a:t>
            </a:r>
            <a:endParaRPr kumimoji="1" lang="en-US" altLang="ja-JP" sz="2200" dirty="0">
              <a:solidFill>
                <a:srgbClr val="C00000"/>
              </a:solidFill>
            </a:endParaRPr>
          </a:p>
          <a:p>
            <a:pPr marL="0" indent="0">
              <a:buNone/>
            </a:pPr>
            <a:endParaRPr kumimoji="1" lang="en-US" altLang="ja-JP" sz="2200" dirty="0"/>
          </a:p>
          <a:p>
            <a:pPr marL="0" indent="0">
              <a:buNone/>
            </a:pPr>
            <a:r>
              <a:rPr lang="ja-JP" altLang="en-US" sz="2200" dirty="0"/>
              <a:t>〇</a:t>
            </a:r>
            <a:r>
              <a:rPr kumimoji="1" lang="ja-JP" altLang="en-US" sz="2200" dirty="0"/>
              <a:t>家族構成欄は、全く記載がない事業者や、記載があっても</a:t>
            </a:r>
            <a:endParaRPr kumimoji="1" lang="en-US" altLang="ja-JP" sz="2200" dirty="0"/>
          </a:p>
          <a:p>
            <a:pPr marL="0" indent="0">
              <a:buNone/>
            </a:pPr>
            <a:r>
              <a:rPr lang="ja-JP" altLang="en-US" sz="2200" dirty="0"/>
              <a:t>　</a:t>
            </a:r>
            <a:r>
              <a:rPr kumimoji="1" lang="ja-JP" altLang="en-US" sz="2200" dirty="0"/>
              <a:t>マークが記載されているだけの事業者が存在</a:t>
            </a:r>
            <a:endParaRPr lang="en-US" altLang="ja-JP" sz="2200" dirty="0"/>
          </a:p>
          <a:p>
            <a:pPr marL="0" indent="0">
              <a:buNone/>
            </a:pPr>
            <a:r>
              <a:rPr lang="ja-JP" altLang="en-US" sz="2200" dirty="0"/>
              <a:t>　→</a:t>
            </a:r>
            <a:r>
              <a:rPr kumimoji="1" lang="ja-JP" altLang="en-US" sz="2200" dirty="0"/>
              <a:t>障害児の決定事務における多子軽減判定の際等に活用</a:t>
            </a:r>
            <a:endParaRPr kumimoji="1" lang="en-US" altLang="ja-JP" sz="2200" dirty="0"/>
          </a:p>
          <a:p>
            <a:pPr marL="0" indent="0">
              <a:buNone/>
            </a:pPr>
            <a:r>
              <a:rPr lang="ja-JP" altLang="en-US" sz="2200" dirty="0"/>
              <a:t>　→</a:t>
            </a:r>
            <a:r>
              <a:rPr kumimoji="1" lang="ja-JP" altLang="en-US" sz="2200" dirty="0">
                <a:solidFill>
                  <a:srgbClr val="C00000"/>
                </a:solidFill>
              </a:rPr>
              <a:t>障害者</a:t>
            </a:r>
            <a:r>
              <a:rPr lang="ja-JP" altLang="en-US" sz="2200" dirty="0">
                <a:solidFill>
                  <a:srgbClr val="C00000"/>
                </a:solidFill>
              </a:rPr>
              <a:t>、</a:t>
            </a:r>
            <a:r>
              <a:rPr kumimoji="1" lang="ja-JP" altLang="en-US" sz="2200" dirty="0">
                <a:solidFill>
                  <a:srgbClr val="C00000"/>
                </a:solidFill>
              </a:rPr>
              <a:t>障害児ともに、年齢や続き柄等の情報記載要</a:t>
            </a:r>
            <a:endParaRPr kumimoji="1" lang="en-US" altLang="ja-JP" sz="2200" dirty="0">
              <a:solidFill>
                <a:srgbClr val="C00000"/>
              </a:solidFill>
            </a:endParaRPr>
          </a:p>
        </p:txBody>
      </p:sp>
      <p:sp>
        <p:nvSpPr>
          <p:cNvPr id="2" name="スライド番号プレースホルダー 1"/>
          <p:cNvSpPr>
            <a:spLocks noGrp="1"/>
          </p:cNvSpPr>
          <p:nvPr>
            <p:ph type="sldNum" sz="quarter" idx="12"/>
          </p:nvPr>
        </p:nvSpPr>
        <p:spPr/>
        <p:txBody>
          <a:bodyPr/>
          <a:lstStyle/>
          <a:p>
            <a:fld id="{96299AA7-4FF5-49B5-9446-EC43C516DFD6}" type="slidenum">
              <a:rPr kumimoji="1" lang="ja-JP" altLang="en-US" sz="2200" smtClean="0"/>
              <a:t>11</a:t>
            </a:fld>
            <a:endParaRPr kumimoji="1" lang="ja-JP" altLang="en-US" sz="2200"/>
          </a:p>
        </p:txBody>
      </p:sp>
      <p:sp>
        <p:nvSpPr>
          <p:cNvPr id="5" name="タイトル 1"/>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申請者の現状（基本情報）</a:t>
            </a:r>
          </a:p>
        </p:txBody>
      </p:sp>
    </p:spTree>
    <p:extLst>
      <p:ext uri="{BB962C8B-B14F-4D97-AF65-F5344CB8AC3E}">
        <p14:creationId xmlns:p14="http://schemas.microsoft.com/office/powerpoint/2010/main" val="1420603003"/>
      </p:ext>
    </p:extLst>
  </p:cSld>
  <p:clrMapOvr>
    <a:masterClrMapping/>
  </p:clrMapOvr>
  <mc:AlternateContent xmlns:mc="http://schemas.openxmlformats.org/markup-compatibility/2006" xmlns:p14="http://schemas.microsoft.com/office/powerpoint/2010/main">
    <mc:Choice Requires="p14">
      <p:transition spd="slow" p14:dur="2000" advTm="22656"/>
    </mc:Choice>
    <mc:Fallback xmlns="">
      <p:transition spd="slow" advTm="2265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t>〇</a:t>
            </a:r>
            <a:r>
              <a:rPr kumimoji="1" lang="ja-JP" altLang="en-US" sz="2200" dirty="0"/>
              <a:t>署名について</a:t>
            </a:r>
            <a:endParaRPr kumimoji="1" lang="en-US" altLang="ja-JP" sz="2200" dirty="0"/>
          </a:p>
          <a:p>
            <a:pPr marL="0" indent="0">
              <a:buNone/>
            </a:pPr>
            <a:r>
              <a:rPr lang="ja-JP" altLang="en-US" sz="2200" dirty="0"/>
              <a:t>　モニタリング報告書</a:t>
            </a:r>
            <a:endParaRPr lang="en-US" altLang="ja-JP" sz="2200" dirty="0"/>
          </a:p>
          <a:p>
            <a:pPr marL="0" indent="0">
              <a:buNone/>
            </a:pPr>
            <a:r>
              <a:rPr lang="ja-JP" altLang="en-US" sz="2200" dirty="0"/>
              <a:t>　　</a:t>
            </a:r>
            <a:r>
              <a:rPr lang="ja-JP" altLang="ja-JP" sz="2200" dirty="0"/>
              <a:t>利用者の署名等についての明確な定め</a:t>
            </a:r>
            <a:r>
              <a:rPr lang="ja-JP" altLang="en-US" sz="2200" dirty="0"/>
              <a:t>がないため、</a:t>
            </a:r>
            <a:r>
              <a:rPr lang="ja-JP" altLang="ja-JP" sz="2200" dirty="0"/>
              <a:t>署名は必須</a:t>
            </a:r>
            <a:endParaRPr lang="en-US" altLang="ja-JP" sz="2200" dirty="0"/>
          </a:p>
          <a:p>
            <a:pPr marL="0" indent="0">
              <a:buNone/>
            </a:pPr>
            <a:r>
              <a:rPr lang="ja-JP" altLang="en-US" sz="2200" dirty="0"/>
              <a:t>　　</a:t>
            </a:r>
            <a:r>
              <a:rPr lang="ja-JP" altLang="ja-JP" sz="2200" dirty="0"/>
              <a:t>ではな</a:t>
            </a:r>
            <a:r>
              <a:rPr lang="ja-JP" altLang="en-US" sz="2200" dirty="0"/>
              <a:t>い</a:t>
            </a:r>
            <a:endParaRPr lang="en-US" altLang="ja-JP" sz="2200" dirty="0"/>
          </a:p>
          <a:p>
            <a:pPr marL="0" indent="0">
              <a:buNone/>
            </a:pPr>
            <a:r>
              <a:rPr lang="ja-JP" altLang="en-US" sz="2200" dirty="0"/>
              <a:t>　　　　→</a:t>
            </a:r>
            <a:r>
              <a:rPr lang="ja-JP" altLang="ja-JP" sz="2200" dirty="0">
                <a:solidFill>
                  <a:srgbClr val="C00000"/>
                </a:solidFill>
              </a:rPr>
              <a:t>署名がない場合も受付け</a:t>
            </a:r>
            <a:r>
              <a:rPr lang="ja-JP" altLang="en-US" sz="2200" dirty="0">
                <a:solidFill>
                  <a:srgbClr val="C00000"/>
                </a:solidFill>
              </a:rPr>
              <a:t>可能</a:t>
            </a:r>
            <a:endParaRPr lang="en-US" altLang="ja-JP" sz="2200" dirty="0">
              <a:solidFill>
                <a:srgbClr val="C00000"/>
              </a:solidFill>
            </a:endParaRPr>
          </a:p>
          <a:p>
            <a:pPr marL="0" indent="0">
              <a:buNone/>
            </a:pPr>
            <a:endParaRPr lang="en-US" altLang="ja-JP" sz="2200" dirty="0">
              <a:solidFill>
                <a:srgbClr val="C00000"/>
              </a:solidFill>
            </a:endParaRPr>
          </a:p>
          <a:p>
            <a:pPr marL="0" indent="0">
              <a:buNone/>
            </a:pPr>
            <a:r>
              <a:rPr lang="ja-JP" altLang="en-US" sz="2200" dirty="0">
                <a:solidFill>
                  <a:srgbClr val="C00000"/>
                </a:solidFill>
              </a:rPr>
              <a:t>　</a:t>
            </a:r>
            <a:r>
              <a:rPr lang="ja-JP" altLang="en-US" sz="2200" dirty="0"/>
              <a:t>計画案、本計画</a:t>
            </a:r>
            <a:endParaRPr lang="en-US" altLang="ja-JP" sz="2200" dirty="0"/>
          </a:p>
          <a:p>
            <a:pPr marL="0" indent="0">
              <a:buNone/>
            </a:pPr>
            <a:r>
              <a:rPr lang="ja-JP" altLang="en-US" sz="2200" dirty="0"/>
              <a:t>　　主務省令より「相談支援専門員は、（略）文書により利用者の</a:t>
            </a:r>
            <a:endParaRPr lang="en-US" altLang="ja-JP" sz="2200" dirty="0"/>
          </a:p>
          <a:p>
            <a:pPr marL="0" indent="0">
              <a:buNone/>
            </a:pPr>
            <a:r>
              <a:rPr lang="ja-JP" altLang="en-US" sz="2200" dirty="0"/>
              <a:t>　同意を得なければならない。」とされており、必ずしも署名であ</a:t>
            </a:r>
            <a:endParaRPr lang="en-US" altLang="ja-JP" sz="2200" dirty="0"/>
          </a:p>
          <a:p>
            <a:pPr marL="0" indent="0">
              <a:buNone/>
            </a:pPr>
            <a:r>
              <a:rPr lang="ja-JP" altLang="en-US" sz="2200" dirty="0"/>
              <a:t>　る必要はない</a:t>
            </a:r>
            <a:endParaRPr lang="en-US" altLang="ja-JP" sz="2200" dirty="0"/>
          </a:p>
          <a:p>
            <a:pPr marL="0" indent="0">
              <a:buNone/>
            </a:pPr>
            <a:r>
              <a:rPr lang="ja-JP" altLang="en-US" sz="2200" dirty="0"/>
              <a:t>　　　　→</a:t>
            </a:r>
            <a:r>
              <a:rPr lang="ja-JP" altLang="en-US" sz="2200" dirty="0">
                <a:solidFill>
                  <a:srgbClr val="C00000"/>
                </a:solidFill>
              </a:rPr>
              <a:t>署名だけでなく記名押印等も考えられる　　　</a:t>
            </a:r>
            <a:endParaRPr lang="ja-JP" altLang="ja-JP" sz="2200" dirty="0">
              <a:solidFill>
                <a:srgbClr val="C00000"/>
              </a:solidFill>
            </a:endParaRPr>
          </a:p>
        </p:txBody>
      </p:sp>
      <p:sp>
        <p:nvSpPr>
          <p:cNvPr id="2" name="スライド番号プレースホルダー 1"/>
          <p:cNvSpPr>
            <a:spLocks noGrp="1"/>
          </p:cNvSpPr>
          <p:nvPr>
            <p:ph type="sldNum" sz="quarter" idx="12"/>
          </p:nvPr>
        </p:nvSpPr>
        <p:spPr/>
        <p:txBody>
          <a:bodyPr/>
          <a:lstStyle/>
          <a:p>
            <a:fld id="{96299AA7-4FF5-49B5-9446-EC43C516DFD6}" type="slidenum">
              <a:rPr kumimoji="1" lang="ja-JP" altLang="en-US" sz="2200" smtClean="0"/>
              <a:t>12</a:t>
            </a:fld>
            <a:endParaRPr kumimoji="1" lang="ja-JP" altLang="en-US" sz="2200"/>
          </a:p>
        </p:txBody>
      </p:sp>
      <p:sp>
        <p:nvSpPr>
          <p:cNvPr id="5" name="タイトル 1"/>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署名について</a:t>
            </a:r>
          </a:p>
        </p:txBody>
      </p:sp>
    </p:spTree>
    <p:extLst>
      <p:ext uri="{BB962C8B-B14F-4D97-AF65-F5344CB8AC3E}">
        <p14:creationId xmlns:p14="http://schemas.microsoft.com/office/powerpoint/2010/main" val="2629633422"/>
      </p:ext>
    </p:extLst>
  </p:cSld>
  <p:clrMapOvr>
    <a:masterClrMapping/>
  </p:clrMapOvr>
  <mc:AlternateContent xmlns:mc="http://schemas.openxmlformats.org/markup-compatibility/2006" xmlns:p14="http://schemas.microsoft.com/office/powerpoint/2010/main">
    <mc:Choice Requires="p14">
      <p:transition spd="slow" p14:dur="2000" advTm="22656"/>
    </mc:Choice>
    <mc:Fallback xmlns="">
      <p:transition spd="slow" advTm="2265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57500"/>
            <a:ext cx="8229600" cy="1143000"/>
          </a:xfrm>
        </p:spPr>
        <p:txBody>
          <a:bodyPr>
            <a:noAutofit/>
          </a:bodyPr>
          <a:lstStyle/>
          <a:p>
            <a:pPr>
              <a:lnSpc>
                <a:spcPct val="150000"/>
              </a:lnSpc>
            </a:pPr>
            <a:r>
              <a:rPr lang="ja-JP" altLang="en-US" spc="300" dirty="0"/>
              <a:t>４．注意点等</a:t>
            </a:r>
            <a:endParaRPr lang="en-US" altLang="ja-JP" spc="300" dirty="0"/>
          </a:p>
        </p:txBody>
      </p:sp>
      <p:sp>
        <p:nvSpPr>
          <p:cNvPr id="4" name="スライド番号プレースホルダー 3"/>
          <p:cNvSpPr>
            <a:spLocks noGrp="1"/>
          </p:cNvSpPr>
          <p:nvPr>
            <p:ph type="sldNum" sz="quarter" idx="12"/>
          </p:nvPr>
        </p:nvSpPr>
        <p:spPr>
          <a:xfrm>
            <a:off x="6553200" y="6356350"/>
            <a:ext cx="2133600" cy="365125"/>
          </a:xfrm>
        </p:spPr>
        <p:txBody>
          <a:bodyPr/>
          <a:lstStyle/>
          <a:p>
            <a:fld id="{96299AA7-4FF5-49B5-9446-EC43C516DFD6}" type="slidenum">
              <a:rPr kumimoji="1" lang="ja-JP" altLang="en-US" smtClean="0"/>
              <a:t>13</a:t>
            </a:fld>
            <a:endParaRPr kumimoji="1" lang="ja-JP" altLang="en-US" dirty="0"/>
          </a:p>
        </p:txBody>
      </p:sp>
    </p:spTree>
    <p:extLst>
      <p:ext uri="{BB962C8B-B14F-4D97-AF65-F5344CB8AC3E}">
        <p14:creationId xmlns:p14="http://schemas.microsoft.com/office/powerpoint/2010/main" val="1308136325"/>
      </p:ext>
    </p:extLst>
  </p:cSld>
  <p:clrMapOvr>
    <a:masterClrMapping/>
  </p:clrMapOvr>
  <mc:AlternateContent xmlns:mc="http://schemas.openxmlformats.org/markup-compatibility/2006" xmlns:p14="http://schemas.microsoft.com/office/powerpoint/2010/main">
    <mc:Choice Requires="p14">
      <p:transition spd="slow" p14:dur="2000" advTm="4489"/>
    </mc:Choice>
    <mc:Fallback xmlns="">
      <p:transition spd="slow" advTm="448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mtClean="0"/>
              <a:t>14</a:t>
            </a:fld>
            <a:endParaRPr kumimoji="1" lang="ja-JP" altLang="en-US"/>
          </a:p>
        </p:txBody>
      </p:sp>
      <p:pic>
        <p:nvPicPr>
          <p:cNvPr id="5" name="図 4"/>
          <p:cNvPicPr>
            <a:picLocks noChangeAspect="1"/>
          </p:cNvPicPr>
          <p:nvPr/>
        </p:nvPicPr>
        <p:blipFill rotWithShape="1">
          <a:blip r:embed="rId3"/>
          <a:srcRect l="7907" t="18362" r="30811" b="8061"/>
          <a:stretch/>
        </p:blipFill>
        <p:spPr>
          <a:xfrm>
            <a:off x="559575" y="1339849"/>
            <a:ext cx="7756841" cy="5236100"/>
          </a:xfrm>
          <a:prstGeom prst="rect">
            <a:avLst/>
          </a:prstGeom>
        </p:spPr>
      </p:pic>
      <p:sp>
        <p:nvSpPr>
          <p:cNvPr id="7" name="タイトル 1"/>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モニタリング実施標準期間</a:t>
            </a:r>
          </a:p>
        </p:txBody>
      </p:sp>
    </p:spTree>
    <p:extLst>
      <p:ext uri="{BB962C8B-B14F-4D97-AF65-F5344CB8AC3E}">
        <p14:creationId xmlns:p14="http://schemas.microsoft.com/office/powerpoint/2010/main" val="1399169844"/>
      </p:ext>
    </p:extLst>
  </p:cSld>
  <p:clrMapOvr>
    <a:masterClrMapping/>
  </p:clrMapOvr>
  <mc:AlternateContent xmlns:mc="http://schemas.openxmlformats.org/markup-compatibility/2006" xmlns:p14="http://schemas.microsoft.com/office/powerpoint/2010/main">
    <mc:Choice Requires="p14">
      <p:transition spd="slow" p14:dur="2000" advTm="27671"/>
    </mc:Choice>
    <mc:Fallback xmlns="">
      <p:transition spd="slow" advTm="2767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年間利用日数の適正化</a:t>
            </a:r>
            <a:r>
              <a:rPr lang="en-US" altLang="ja-JP" sz="2200" dirty="0">
                <a:latin typeface="ＭＳ ゴシック" panose="020B0609070205080204" pitchFamily="49" charset="-128"/>
              </a:rPr>
              <a:t>』</a:t>
            </a:r>
            <a:endParaRPr lang="ja-JP" altLang="en-US" sz="2200" dirty="0">
              <a:latin typeface="ＭＳ ゴシック" panose="020B0609070205080204" pitchFamily="49" charset="-128"/>
            </a:endParaRPr>
          </a:p>
          <a:p>
            <a:pPr marL="0" indent="0">
              <a:buNone/>
            </a:pPr>
            <a:r>
              <a:rPr lang="ja-JP" altLang="en-US" sz="2200" dirty="0"/>
              <a:t>「障害者の日常生活及び社会生活を総合的に支援するための法律に基づく指定計画相談支援の事業の人員及び運営に関する基準」第十五条第二項第八号より、短期入所を利用する日数が年間</a:t>
            </a:r>
            <a:r>
              <a:rPr lang="en-US" altLang="ja-JP" sz="2200" dirty="0">
                <a:latin typeface="ＭＳ ゴシック" panose="020B0609070205080204" pitchFamily="49" charset="-128"/>
              </a:rPr>
              <a:t>180</a:t>
            </a:r>
            <a:r>
              <a:rPr lang="ja-JP" altLang="en-US" sz="2200" dirty="0">
                <a:latin typeface="ＭＳ ゴシック" panose="020B0609070205080204" pitchFamily="49" charset="-128"/>
              </a:rPr>
              <a:t>日を超えないようにしなければならない。</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→短期入所の支給決定は月１５日（≒</a:t>
            </a:r>
            <a:r>
              <a:rPr lang="en-US" altLang="ja-JP" sz="2200" dirty="0">
                <a:latin typeface="ＭＳ ゴシック" panose="020B0609070205080204" pitchFamily="49" charset="-128"/>
              </a:rPr>
              <a:t>180</a:t>
            </a:r>
            <a:r>
              <a:rPr lang="ja-JP" altLang="en-US" sz="2200" dirty="0">
                <a:latin typeface="ＭＳ ゴシック" panose="020B0609070205080204" pitchFamily="49" charset="-128"/>
              </a:rPr>
              <a:t>日</a:t>
            </a:r>
            <a:r>
              <a:rPr lang="en-US" altLang="ja-JP" sz="2200" dirty="0">
                <a:latin typeface="ＭＳ ゴシック" panose="020B0609070205080204" pitchFamily="49" charset="-128"/>
              </a:rPr>
              <a:t>/12</a:t>
            </a:r>
            <a:r>
              <a:rPr lang="ja-JP" altLang="en-US" sz="2200" dirty="0">
                <a:latin typeface="ＭＳ ゴシック" panose="020B0609070205080204" pitchFamily="49" charset="-128"/>
              </a:rPr>
              <a:t>月）が原則</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特に必要と認められる場合申立書の作成要</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15</a:t>
            </a:fld>
            <a:endParaRPr kumimoji="1" lang="ja-JP" altLang="en-US" sz="2200"/>
          </a:p>
        </p:txBody>
      </p:sp>
      <p:sp>
        <p:nvSpPr>
          <p:cNvPr id="7" name="タイトル 1"/>
          <p:cNvSpPr txBox="1">
            <a:spLocks/>
          </p:cNvSpPr>
          <p:nvPr/>
        </p:nvSpPr>
        <p:spPr>
          <a:xfrm>
            <a:off x="611560" y="260648"/>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短期入所の支給量</a:t>
            </a:r>
          </a:p>
        </p:txBody>
      </p:sp>
    </p:spTree>
    <p:extLst>
      <p:ext uri="{BB962C8B-B14F-4D97-AF65-F5344CB8AC3E}">
        <p14:creationId xmlns:p14="http://schemas.microsoft.com/office/powerpoint/2010/main" val="93664855"/>
      </p:ext>
    </p:extLst>
  </p:cSld>
  <p:clrMapOvr>
    <a:masterClrMapping/>
  </p:clrMapOvr>
  <mc:AlternateContent xmlns:mc="http://schemas.openxmlformats.org/markup-compatibility/2006" xmlns:p14="http://schemas.microsoft.com/office/powerpoint/2010/main">
    <mc:Choice Requires="p14">
      <p:transition spd="slow" p14:dur="2000" advTm="17743"/>
    </mc:Choice>
    <mc:Fallback xmlns="">
      <p:transition spd="slow" advTm="1774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lang="ja-JP" altLang="en-US" sz="4000" dirty="0">
                <a:solidFill>
                  <a:schemeClr val="bg1"/>
                </a:solidFill>
              </a:rPr>
              <a:t>介護保険との優先関係</a:t>
            </a:r>
            <a:endParaRPr kumimoji="1" lang="ja-JP" altLang="en-US" sz="4000" dirty="0">
              <a:solidFill>
                <a:schemeClr val="bg1"/>
              </a:solidFill>
            </a:endParaRPr>
          </a:p>
        </p:txBody>
      </p:sp>
      <p:sp>
        <p:nvSpPr>
          <p:cNvPr id="3" name="コンテンツ プレースホルダー 2"/>
          <p:cNvSpPr>
            <a:spLocks noGrp="1"/>
          </p:cNvSpPr>
          <p:nvPr>
            <p:ph idx="1"/>
          </p:nvPr>
        </p:nvSpPr>
        <p:spPr>
          <a:xfrm>
            <a:off x="288000" y="1440000"/>
            <a:ext cx="8568000" cy="5418000"/>
          </a:xfrm>
        </p:spPr>
        <p:txBody>
          <a:bodyPr>
            <a:noAutofit/>
          </a:bodyPr>
          <a:lstStyle/>
          <a:p>
            <a:pPr marL="0" indent="0">
              <a:buNone/>
            </a:pPr>
            <a:r>
              <a:rPr lang="ja-JP" altLang="en-US" sz="2200" dirty="0">
                <a:latin typeface="ＭＳ ゴシック" panose="020B0609070205080204" pitchFamily="49" charset="-128"/>
              </a:rPr>
              <a:t>〇介護保険法に基づくサービスを利用可能な方（受給権者）</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ja-JP" altLang="en-US" sz="2200" dirty="0">
                <a:solidFill>
                  <a:srgbClr val="C00000"/>
                </a:solidFill>
                <a:latin typeface="ＭＳ ゴシック" panose="020B0609070205080204" pitchFamily="49" charset="-128"/>
              </a:rPr>
              <a:t>介護保険のサービスを優先的に利用</a:t>
            </a:r>
            <a:endParaRPr lang="en-US" altLang="ja-JP" sz="2200" dirty="0">
              <a:solidFill>
                <a:srgbClr val="C00000"/>
              </a:solidFill>
              <a:latin typeface="ＭＳ ゴシック" panose="020B0609070205080204" pitchFamily="49" charset="-128"/>
            </a:endParaRPr>
          </a:p>
          <a:p>
            <a:pPr marL="0" indent="0">
              <a:buNone/>
            </a:pPr>
            <a:r>
              <a:rPr lang="ja-JP" altLang="en-US" sz="2200" dirty="0">
                <a:latin typeface="ＭＳ ゴシック" panose="020B0609070205080204" pitchFamily="49" charset="-128"/>
              </a:rPr>
              <a:t>〇介護保険制度対象者</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介護保険の被保険者は下記２種類</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ja-JP" altLang="en-US" sz="2000" dirty="0">
                <a:latin typeface="ＭＳ ゴシック" panose="020B0609070205080204" pitchFamily="49" charset="-128"/>
              </a:rPr>
              <a:t>①第</a:t>
            </a:r>
            <a:r>
              <a:rPr lang="en-US" altLang="ja-JP" sz="2000" dirty="0">
                <a:latin typeface="ＭＳ ゴシック" panose="020B0609070205080204" pitchFamily="49" charset="-128"/>
              </a:rPr>
              <a:t>1</a:t>
            </a:r>
            <a:r>
              <a:rPr lang="ja-JP" altLang="en-US" sz="2000" dirty="0">
                <a:latin typeface="ＭＳ ゴシック" panose="020B0609070205080204" pitchFamily="49" charset="-128"/>
              </a:rPr>
              <a:t>号被保険者（</a:t>
            </a:r>
            <a:r>
              <a:rPr lang="en-US" altLang="ja-JP" sz="2000" dirty="0">
                <a:latin typeface="ＭＳ ゴシック" panose="020B0609070205080204" pitchFamily="49" charset="-128"/>
              </a:rPr>
              <a:t>65 </a:t>
            </a:r>
            <a:r>
              <a:rPr lang="ja-JP" altLang="en-US" sz="2000" dirty="0">
                <a:latin typeface="ＭＳ ゴシック" panose="020B0609070205080204" pitchFamily="49" charset="-128"/>
              </a:rPr>
              <a:t>歳以上の方）</a:t>
            </a:r>
            <a:endParaRPr lang="en-US" altLang="ja-JP" sz="2000"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a:t>
            </a:r>
            <a:r>
              <a:rPr lang="ja-JP" altLang="en-US" sz="2000" u="sng" dirty="0">
                <a:latin typeface="ＭＳ ゴシック" panose="020B0609070205080204" pitchFamily="49" charset="-128"/>
              </a:rPr>
              <a:t>原因を問わず介護や日常生活の支援が必要となった場合</a:t>
            </a:r>
            <a:endParaRPr lang="en-US" altLang="ja-JP" sz="2000" u="sng"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→介護保険サービス利用可</a:t>
            </a:r>
            <a:endParaRPr lang="en-US" altLang="ja-JP" sz="2000"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②第</a:t>
            </a:r>
            <a:r>
              <a:rPr lang="en-US" altLang="ja-JP" sz="2000" dirty="0">
                <a:latin typeface="ＭＳ ゴシック" panose="020B0609070205080204" pitchFamily="49" charset="-128"/>
              </a:rPr>
              <a:t>2</a:t>
            </a:r>
            <a:r>
              <a:rPr lang="ja-JP" altLang="en-US" sz="2000" dirty="0">
                <a:latin typeface="ＭＳ ゴシック" panose="020B0609070205080204" pitchFamily="49" charset="-128"/>
              </a:rPr>
              <a:t>号被保険者（</a:t>
            </a:r>
            <a:r>
              <a:rPr lang="en-US" altLang="ja-JP" sz="2000" dirty="0">
                <a:latin typeface="ＭＳ ゴシック" panose="020B0609070205080204" pitchFamily="49" charset="-128"/>
              </a:rPr>
              <a:t>40 </a:t>
            </a:r>
            <a:r>
              <a:rPr lang="ja-JP" altLang="en-US" sz="2000" dirty="0">
                <a:latin typeface="ＭＳ ゴシック" panose="020B0609070205080204" pitchFamily="49" charset="-128"/>
              </a:rPr>
              <a:t>歳から</a:t>
            </a:r>
            <a:r>
              <a:rPr lang="en-US" altLang="ja-JP" sz="2000" dirty="0">
                <a:latin typeface="ＭＳ ゴシック" panose="020B0609070205080204" pitchFamily="49" charset="-128"/>
              </a:rPr>
              <a:t>64 </a:t>
            </a:r>
            <a:r>
              <a:rPr lang="ja-JP" altLang="en-US" sz="2000" dirty="0">
                <a:latin typeface="ＭＳ ゴシック" panose="020B0609070205080204" pitchFamily="49" charset="-128"/>
              </a:rPr>
              <a:t>歳までの医療保険加入者）</a:t>
            </a:r>
            <a:endParaRPr lang="en-US" altLang="ja-JP" sz="2000"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a:t>
            </a:r>
            <a:r>
              <a:rPr lang="ja-JP" altLang="en-US" sz="2000" u="sng" dirty="0">
                <a:latin typeface="ＭＳ ゴシック" panose="020B0609070205080204" pitchFamily="49" charset="-128"/>
              </a:rPr>
              <a:t>老化が原因とされる病気（特定疾病）により、</a:t>
            </a:r>
            <a:endParaRPr lang="en-US" altLang="ja-JP" sz="2000" u="sng"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a:t>
            </a:r>
            <a:r>
              <a:rPr lang="ja-JP" altLang="en-US" sz="2000" u="sng" dirty="0">
                <a:latin typeface="ＭＳ ゴシック" panose="020B0609070205080204" pitchFamily="49" charset="-128"/>
              </a:rPr>
              <a:t>介護や日常生活の支援が必要となった場合</a:t>
            </a:r>
            <a:endParaRPr lang="en-US" altLang="ja-JP" sz="2000" u="sng" dirty="0">
              <a:latin typeface="ＭＳ ゴシック" panose="020B0609070205080204" pitchFamily="49" charset="-128"/>
            </a:endParaRPr>
          </a:p>
          <a:p>
            <a:pPr marL="0" indent="0">
              <a:buNone/>
            </a:pPr>
            <a:r>
              <a:rPr lang="ja-JP" altLang="en-US" sz="2000" dirty="0"/>
              <a:t>　　→</a:t>
            </a:r>
            <a:r>
              <a:rPr lang="ja-JP" altLang="en-US" sz="2000" dirty="0">
                <a:latin typeface="ＭＳ ゴシック" panose="020B0609070205080204" pitchFamily="49" charset="-128"/>
              </a:rPr>
              <a:t>介護保険のサービス利用可</a:t>
            </a:r>
            <a:endParaRPr lang="en-US" altLang="ja-JP" sz="2000" dirty="0">
              <a:latin typeface="ＭＳ ゴシック" panose="020B0609070205080204" pitchFamily="49" charset="-128"/>
            </a:endParaRPr>
          </a:p>
          <a:p>
            <a:pPr marL="0" indent="0">
              <a:buNone/>
            </a:pPr>
            <a:r>
              <a:rPr lang="ja-JP" altLang="en-US" sz="2000" dirty="0">
                <a:latin typeface="ＭＳ ゴシック" panose="020B0609070205080204" pitchFamily="49" charset="-128"/>
              </a:rPr>
              <a:t>　　</a:t>
            </a:r>
            <a:r>
              <a:rPr lang="en-US" altLang="ja-JP" sz="2000" dirty="0">
                <a:solidFill>
                  <a:srgbClr val="C00000"/>
                </a:solidFill>
                <a:latin typeface="ＭＳ ゴシック" panose="020B0609070205080204" pitchFamily="49" charset="-128"/>
              </a:rPr>
              <a:t>※</a:t>
            </a:r>
            <a:r>
              <a:rPr lang="ja-JP" altLang="en-US" sz="2000" dirty="0">
                <a:solidFill>
                  <a:srgbClr val="C00000"/>
                </a:solidFill>
                <a:latin typeface="ＭＳ ゴシック" panose="020B0609070205080204" pitchFamily="49" charset="-128"/>
              </a:rPr>
              <a:t>第２号被保険者のうち、生活保護受給者は障害福祉サービスが優先</a:t>
            </a:r>
            <a:endParaRPr lang="en-US" altLang="ja-JP" sz="2000" dirty="0">
              <a:solidFill>
                <a:srgbClr val="C00000"/>
              </a:solidFill>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16</a:t>
            </a:fld>
            <a:endParaRPr kumimoji="1" lang="ja-JP" altLang="en-US" sz="2200"/>
          </a:p>
        </p:txBody>
      </p:sp>
    </p:spTree>
    <p:extLst>
      <p:ext uri="{BB962C8B-B14F-4D97-AF65-F5344CB8AC3E}">
        <p14:creationId xmlns:p14="http://schemas.microsoft.com/office/powerpoint/2010/main" val="1638753303"/>
      </p:ext>
    </p:extLst>
  </p:cSld>
  <p:clrMapOvr>
    <a:masterClrMapping/>
  </p:clrMapOvr>
  <mc:AlternateContent xmlns:mc="http://schemas.openxmlformats.org/markup-compatibility/2006" xmlns:p14="http://schemas.microsoft.com/office/powerpoint/2010/main">
    <mc:Choice Requires="p14">
      <p:transition spd="slow" p14:dur="2000" advTm="24708"/>
    </mc:Choice>
    <mc:Fallback xmlns="">
      <p:transition spd="slow" advTm="2470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kumimoji="1" lang="ja-JP" altLang="en-US" sz="4000" dirty="0">
                <a:solidFill>
                  <a:schemeClr val="bg1"/>
                </a:solidFill>
              </a:rPr>
              <a:t>障害福祉サービス固有のサービス</a:t>
            </a:r>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latin typeface="ＭＳ ゴシック" panose="020B0609070205080204" pitchFamily="49" charset="-128"/>
              </a:rPr>
              <a:t>〇</a:t>
            </a:r>
            <a:r>
              <a:rPr kumimoji="1" lang="ja-JP" altLang="en-US" sz="2200" dirty="0">
                <a:latin typeface="ＭＳ ゴシック" panose="020B0609070205080204" pitchFamily="49" charset="-128"/>
              </a:rPr>
              <a:t>介護保険サービスには相当するものがないもの</a:t>
            </a:r>
            <a:endParaRPr kumimoji="1"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→介護保険の受給権者であっても利用可能</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ｅｘ）行動援護、同行援護、自立訓練（生活訓練）、</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就労移行支援、就労継続支援等</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17</a:t>
            </a:fld>
            <a:endParaRPr kumimoji="1" lang="ja-JP" altLang="en-US" sz="2200"/>
          </a:p>
        </p:txBody>
      </p:sp>
    </p:spTree>
    <p:extLst>
      <p:ext uri="{BB962C8B-B14F-4D97-AF65-F5344CB8AC3E}">
        <p14:creationId xmlns:p14="http://schemas.microsoft.com/office/powerpoint/2010/main" val="2475398847"/>
      </p:ext>
    </p:extLst>
  </p:cSld>
  <p:clrMapOvr>
    <a:masterClrMapping/>
  </p:clrMapOvr>
  <mc:AlternateContent xmlns:mc="http://schemas.openxmlformats.org/markup-compatibility/2006" xmlns:p14="http://schemas.microsoft.com/office/powerpoint/2010/main">
    <mc:Choice Requires="p14">
      <p:transition spd="slow" p14:dur="2000" advTm="19155"/>
    </mc:Choice>
    <mc:Fallback xmlns="">
      <p:transition spd="slow" advTm="1915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br>
              <a:rPr kumimoji="1" lang="en-US" altLang="ja-JP" dirty="0"/>
            </a:br>
            <a:endParaRPr kumimoji="1" lang="ja-JP" altLang="en-US" dirty="0"/>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latin typeface="ＭＳ ゴシック" panose="020B0609070205080204" pitchFamily="49" charset="-128"/>
              </a:rPr>
              <a:t>〇加算の算定要件となる業務の検証書類について</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→基準省令で定める記録に記載、保管することで充足</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〇利用者の生活の維持、向上のための適切なモニタリング頻度確保</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のため下記の通り対応</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①利用者の個別性も踏まえモニタリング頻度の決定を行う旨、</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モニタリング期間の変更をする際の手続きについて周知する</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②利用者の個別状況によりモニタリング頻度を短くする</a:t>
            </a:r>
            <a:r>
              <a:rPr lang="ja-JP" altLang="en-US" sz="2200" dirty="0" err="1">
                <a:latin typeface="ＭＳ ゴシック" panose="020B0609070205080204" pitchFamily="49" charset="-128"/>
              </a:rPr>
              <a:t>必要があ</a:t>
            </a:r>
            <a:endParaRPr lang="en-US" altLang="ja-JP" sz="2200" dirty="0"/>
          </a:p>
          <a:p>
            <a:pPr marL="0" indent="0">
              <a:buNone/>
            </a:pPr>
            <a:r>
              <a:rPr lang="ja-JP" altLang="en-US" sz="2200" dirty="0"/>
              <a:t>　　</a:t>
            </a:r>
            <a:r>
              <a:rPr lang="ja-JP" altLang="en-US" sz="2200" dirty="0" err="1">
                <a:latin typeface="ＭＳ ゴシック" panose="020B0609070205080204" pitchFamily="49" charset="-128"/>
              </a:rPr>
              <a:t>る</a:t>
            </a:r>
            <a:r>
              <a:rPr lang="ja-JP" altLang="en-US" sz="2200" dirty="0">
                <a:latin typeface="ＭＳ ゴシック" panose="020B0609070205080204" pitchFamily="49" charset="-128"/>
              </a:rPr>
              <a:t>場合を例示</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③モニタリング対象月以外における相談支援業務の評価（</a:t>
            </a:r>
            <a:r>
              <a:rPr lang="en-US" altLang="ja-JP" sz="2200" dirty="0">
                <a:solidFill>
                  <a:srgbClr val="C00000"/>
                </a:solidFill>
                <a:latin typeface="ＭＳ ゴシック" panose="020B0609070205080204" pitchFamily="49" charset="-128"/>
              </a:rPr>
              <a:t>P22</a:t>
            </a:r>
            <a:r>
              <a:rPr lang="ja-JP" altLang="en-US" sz="2200" dirty="0">
                <a:latin typeface="ＭＳ ゴシック" panose="020B0609070205080204" pitchFamily="49" charset="-128"/>
              </a:rPr>
              <a:t>）</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については、緊急的、臨時的な取り扱いであることを明示し、　　</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頻回に算定が必要な利用者については、モニタリング頻度を改　</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err="1">
                <a:latin typeface="ＭＳ ゴシック" panose="020B0609070205080204" pitchFamily="49" charset="-128"/>
              </a:rPr>
              <a:t>めて検</a:t>
            </a:r>
            <a:r>
              <a:rPr lang="ja-JP" altLang="en-US" sz="2200" dirty="0">
                <a:latin typeface="ＭＳ ゴシック" panose="020B0609070205080204" pitchFamily="49" charset="-128"/>
              </a:rPr>
              <a:t>証する必要がある旨明示</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z="2200" smtClean="0">
                <a:solidFill>
                  <a:prstClr val="black">
                    <a:tint val="75000"/>
                  </a:prstClr>
                </a:solidFill>
              </a:rPr>
              <a:pPr/>
              <a:t>18</a:t>
            </a:fld>
            <a:endParaRPr lang="ja-JP" altLang="en-US" sz="2200" dirty="0">
              <a:solidFill>
                <a:prstClr val="black">
                  <a:tint val="75000"/>
                </a:prstClr>
              </a:solidFill>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r>
              <a:rPr lang="ja-JP" altLang="en-US" sz="2400" dirty="0">
                <a:solidFill>
                  <a:schemeClr val="bg1"/>
                </a:solidFill>
                <a:latin typeface="ＭＳ ゴシック" panose="020B0609070205080204" pitchFamily="49" charset="-128"/>
                <a:ea typeface="ＭＳ ゴシック" panose="020B0609070205080204" pitchFamily="49" charset="-128"/>
              </a:rPr>
              <a:t>事務負担の軽減及び適切なモニタリング頻度の決定の推進</a:t>
            </a:r>
            <a:endParaRPr lang="en-US" altLang="ja-JP" sz="2400"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53718274"/>
      </p:ext>
    </p:extLst>
  </p:cSld>
  <p:clrMapOvr>
    <a:masterClrMapping/>
  </p:clrMapOvr>
  <mc:AlternateContent xmlns:mc="http://schemas.openxmlformats.org/markup-compatibility/2006" xmlns:p14="http://schemas.microsoft.com/office/powerpoint/2010/main">
    <mc:Choice Requires="p14">
      <p:transition spd="slow" p14:dur="2000" advTm="24539"/>
    </mc:Choice>
    <mc:Fallback xmlns="">
      <p:transition spd="slow" advTm="2453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57500"/>
            <a:ext cx="8229600" cy="1143000"/>
          </a:xfrm>
        </p:spPr>
        <p:txBody>
          <a:bodyPr>
            <a:noAutofit/>
          </a:bodyPr>
          <a:lstStyle/>
          <a:p>
            <a:pPr>
              <a:lnSpc>
                <a:spcPct val="150000"/>
              </a:lnSpc>
            </a:pPr>
            <a:r>
              <a:rPr lang="ja-JP" altLang="en-US" spc="300" dirty="0"/>
              <a:t>５．請求関連</a:t>
            </a:r>
            <a:endParaRPr lang="en-US" altLang="ja-JP" spc="300" dirty="0"/>
          </a:p>
        </p:txBody>
      </p:sp>
      <p:sp>
        <p:nvSpPr>
          <p:cNvPr id="4" name="スライド番号プレースホルダー 3"/>
          <p:cNvSpPr>
            <a:spLocks noGrp="1"/>
          </p:cNvSpPr>
          <p:nvPr>
            <p:ph type="sldNum" sz="quarter" idx="12"/>
          </p:nvPr>
        </p:nvSpPr>
        <p:spPr>
          <a:xfrm>
            <a:off x="6553200" y="6356350"/>
            <a:ext cx="2133600" cy="365125"/>
          </a:xfrm>
        </p:spPr>
        <p:txBody>
          <a:bodyPr/>
          <a:lstStyle/>
          <a:p>
            <a:fld id="{96299AA7-4FF5-49B5-9446-EC43C516DFD6}" type="slidenum">
              <a:rPr kumimoji="1" lang="ja-JP" altLang="en-US" smtClean="0"/>
              <a:t>19</a:t>
            </a:fld>
            <a:endParaRPr kumimoji="1" lang="ja-JP" altLang="en-US" dirty="0"/>
          </a:p>
        </p:txBody>
      </p:sp>
    </p:spTree>
    <p:extLst>
      <p:ext uri="{BB962C8B-B14F-4D97-AF65-F5344CB8AC3E}">
        <p14:creationId xmlns:p14="http://schemas.microsoft.com/office/powerpoint/2010/main" val="1318953387"/>
      </p:ext>
    </p:extLst>
  </p:cSld>
  <p:clrMapOvr>
    <a:masterClrMapping/>
  </p:clrMapOvr>
  <mc:AlternateContent xmlns:mc="http://schemas.openxmlformats.org/markup-compatibility/2006" xmlns:p14="http://schemas.microsoft.com/office/powerpoint/2010/main">
    <mc:Choice Requires="p14">
      <p:transition spd="slow" p14:dur="2000" advTm="4454"/>
    </mc:Choice>
    <mc:Fallback xmlns="">
      <p:transition spd="slow" advTm="445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8000" y="1800000"/>
            <a:ext cx="8568000" cy="3323987"/>
          </a:xfrm>
          <a:prstGeom prst="rect">
            <a:avLst/>
          </a:prstGeom>
          <a:noFill/>
        </p:spPr>
        <p:txBody>
          <a:bodyPr wrap="square" rtlCol="0">
            <a:spAutoFit/>
          </a:bodyPr>
          <a:lstStyle/>
          <a:p>
            <a:pPr>
              <a:lnSpc>
                <a:spcPct val="150000"/>
              </a:lnSpc>
            </a:pPr>
            <a:r>
              <a:rPr lang="ja-JP" altLang="en-US" sz="2800" spc="300" dirty="0">
                <a:latin typeface="ＭＳ ゴシック" panose="020B0609070205080204" pitchFamily="49" charset="-128"/>
                <a:ea typeface="ＭＳ ゴシック" panose="020B0609070205080204" pitchFamily="49" charset="-128"/>
              </a:rPr>
              <a:t>１．計画相談支援とは（Ｐ３）</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２．障害福祉サービス利用手順（Ｐ５）</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３．各種提出書類（Ｐ８）</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４．注意点等（Ｐ１３）</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５．請求関連</a:t>
            </a:r>
            <a:r>
              <a:rPr lang="ja-JP" altLang="en-US" sz="2800" spc="300">
                <a:latin typeface="ＭＳ ゴシック" panose="020B0609070205080204" pitchFamily="49" charset="-128"/>
                <a:ea typeface="ＭＳ ゴシック" panose="020B0609070205080204" pitchFamily="49" charset="-128"/>
              </a:rPr>
              <a:t>（Ｐ１９）</a:t>
            </a:r>
            <a:endParaRPr lang="en-US" altLang="ja-JP" sz="2800" spc="3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612000" y="288000"/>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目次</a:t>
            </a:r>
            <a:endParaRPr lang="en-US" altLang="ja-JP" sz="4000" dirty="0">
              <a:solidFill>
                <a:schemeClr val="bg1"/>
              </a:solidFill>
              <a:latin typeface="ＭＳ ゴシック" panose="020B0609070205080204" pitchFamily="49" charset="-128"/>
              <a:ea typeface="ＭＳ ゴシック" panose="020B0609070205080204" pitchFamily="49" charset="-128"/>
            </a:endParaRPr>
          </a:p>
        </p:txBody>
      </p:sp>
      <p:sp>
        <p:nvSpPr>
          <p:cNvPr id="7" name="スライド番号プレースホルダー 3"/>
          <p:cNvSpPr>
            <a:spLocks noGrp="1"/>
          </p:cNvSpPr>
          <p:nvPr>
            <p:ph type="sldNum" sz="quarter" idx="12"/>
          </p:nvPr>
        </p:nvSpPr>
        <p:spPr>
          <a:xfrm>
            <a:off x="6836550" y="6311900"/>
            <a:ext cx="2133600" cy="365125"/>
          </a:xfrm>
        </p:spPr>
        <p:txBody>
          <a:bodyPr/>
          <a:lstStyle/>
          <a:p>
            <a:fld id="{96299AA7-4FF5-49B5-9446-EC43C516DFD6}" type="slidenum">
              <a:rPr kumimoji="1" lang="ja-JP" altLang="en-US" smtClean="0"/>
              <a:t>2</a:t>
            </a:fld>
            <a:endParaRPr kumimoji="1" lang="ja-JP" altLang="en-US" dirty="0"/>
          </a:p>
        </p:txBody>
      </p:sp>
    </p:spTree>
    <p:extLst>
      <p:ext uri="{BB962C8B-B14F-4D97-AF65-F5344CB8AC3E}">
        <p14:creationId xmlns:p14="http://schemas.microsoft.com/office/powerpoint/2010/main" val="3641175387"/>
      </p:ext>
    </p:extLst>
  </p:cSld>
  <p:clrMapOvr>
    <a:masterClrMapping/>
  </p:clrMapOvr>
  <mc:AlternateContent xmlns:mc="http://schemas.openxmlformats.org/markup-compatibility/2006" xmlns:p14="http://schemas.microsoft.com/office/powerpoint/2010/main">
    <mc:Choice Requires="p14">
      <p:transition spd="slow" p14:dur="2000" advTm="20145"/>
    </mc:Choice>
    <mc:Fallback xmlns="">
      <p:transition spd="slow" advTm="2014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1560" y="404664"/>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受給者証の確認</a:t>
            </a:r>
          </a:p>
        </p:txBody>
      </p:sp>
      <p:sp>
        <p:nvSpPr>
          <p:cNvPr id="5" name="テキスト ボックス 4"/>
          <p:cNvSpPr txBox="1"/>
          <p:nvPr/>
        </p:nvSpPr>
        <p:spPr>
          <a:xfrm>
            <a:off x="561241" y="1574196"/>
            <a:ext cx="8021519" cy="51706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dirty="0">
                <a:solidFill>
                  <a:prstClr val="black"/>
                </a:solidFill>
                <a:latin typeface="Calibri"/>
                <a:ea typeface="ＭＳ Ｐゴシック" panose="020B0600070205080204" pitchFamily="50" charset="-128"/>
              </a:rPr>
              <a:t>障害福祉サービス</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等は、利用者が支給決定・受給者証の交付を受けてはじめて利用ができます。</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サービス提供事業者は、受給者証に記載されている支給量・支給決定期間・利用者負担上限月額・利用者負担適用期間等を確認したうえで、サービス提供を行ってください。</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dirty="0">
                <a:solidFill>
                  <a:prstClr val="black"/>
                </a:solidFill>
                <a:latin typeface="Calibri"/>
                <a:ea typeface="ＭＳ Ｐゴシック" panose="020B0600070205080204" pitchFamily="50" charset="-128"/>
              </a:rPr>
              <a:t>　</a:t>
            </a:r>
            <a:r>
              <a:rPr lang="ja-JP" altLang="en-US" sz="2200" dirty="0">
                <a:solidFill>
                  <a:srgbClr val="FF0000"/>
                </a:solidFill>
                <a:latin typeface="Calibri"/>
                <a:ea typeface="ＭＳ Ｐゴシック" panose="020B0600070205080204" pitchFamily="50" charset="-128"/>
              </a:rPr>
              <a:t>支給決定期間外にサービスを提供した場合、原則給付費は支給できませんのでご注意ください。</a:t>
            </a:r>
            <a:endParaRPr lang="en-US" altLang="ja-JP" sz="22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u="sng" dirty="0">
                <a:solidFill>
                  <a:prstClr val="black"/>
                </a:solidFill>
                <a:latin typeface="Calibri"/>
                <a:ea typeface="ＭＳ Ｐゴシック" panose="020B0600070205080204" pitchFamily="50" charset="-128"/>
              </a:rPr>
              <a:t>支給決定</a:t>
            </a:r>
            <a:r>
              <a:rPr kumimoji="1" lang="ja-JP" altLang="en-US" sz="2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の有効期間は利用者の誕生月の末日で終了</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となります（自立生活援助、自立訓練、就労移行支援、就労定着支援は除く）。</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受給者証の内容について、期間更新や変更が必要な場合、障害福祉サービス等</a:t>
            </a:r>
            <a:r>
              <a:rPr lang="ja-JP" altLang="en-US" sz="2200" dirty="0">
                <a:solidFill>
                  <a:prstClr val="black"/>
                </a:solidFill>
                <a:latin typeface="Calibri"/>
                <a:ea typeface="ＭＳ Ｐゴシック" panose="020B0600070205080204" pitchFamily="50" charset="-128"/>
              </a:rPr>
              <a:t>支給</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決定に通常要すべき標準的な期間を考慮し、</a:t>
            </a:r>
            <a:r>
              <a:rPr lang="ja-JP" altLang="en-US" sz="2200" dirty="0">
                <a:solidFill>
                  <a:prstClr val="black"/>
                </a:solidFill>
                <a:latin typeface="Calibri"/>
                <a:ea typeface="ＭＳ Ｐゴシック" panose="020B0600070205080204" pitchFamily="50" charset="-128"/>
              </a:rPr>
              <a:t>介護（訓練等）</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給付費の支給申請の案内を行ってください。</a:t>
            </a:r>
            <a:endParaRPr kumimoji="1" lang="en-US" altLang="ja-JP" sz="2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20</a:t>
            </a:fld>
            <a:endParaRPr lang="ja-JP" altLang="en-US" dirty="0">
              <a:solidFill>
                <a:prstClr val="black">
                  <a:tint val="75000"/>
                </a:prstClr>
              </a:solidFill>
            </a:endParaRPr>
          </a:p>
        </p:txBody>
      </p:sp>
    </p:spTree>
    <p:extLst>
      <p:ext uri="{BB962C8B-B14F-4D97-AF65-F5344CB8AC3E}">
        <p14:creationId xmlns:p14="http://schemas.microsoft.com/office/powerpoint/2010/main" val="1908788926"/>
      </p:ext>
    </p:extLst>
  </p:cSld>
  <p:clrMapOvr>
    <a:masterClrMapping/>
  </p:clrMapOvr>
  <mc:AlternateContent xmlns:mc="http://schemas.openxmlformats.org/markup-compatibility/2006" xmlns:p14="http://schemas.microsoft.com/office/powerpoint/2010/main">
    <mc:Choice Requires="p14">
      <p:transition spd="slow" p14:dur="2000" advTm="39672"/>
    </mc:Choice>
    <mc:Fallback xmlns="">
      <p:transition spd="slow" advTm="3967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4480" y="1440000"/>
            <a:ext cx="8568000" cy="5418000"/>
          </a:xfrm>
        </p:spPr>
        <p:txBody>
          <a:bodyPr>
            <a:normAutofit/>
          </a:bodyPr>
          <a:lstStyle/>
          <a:p>
            <a:pPr marL="0" indent="0">
              <a:buNone/>
            </a:pPr>
            <a:r>
              <a:rPr lang="ja-JP" altLang="en-US" sz="2200" dirty="0"/>
              <a:t>〇サービス利用支援費、及び継続サービス利用支援費</a:t>
            </a:r>
            <a:endParaRPr lang="en-US" altLang="ja-JP" sz="2200" dirty="0"/>
          </a:p>
          <a:p>
            <a:pPr marL="0" indent="0">
              <a:buNone/>
            </a:pPr>
            <a:r>
              <a:rPr lang="ja-JP" altLang="en-US" sz="2200" dirty="0"/>
              <a:t>　→月額報酬</a:t>
            </a:r>
            <a:endParaRPr lang="en-US" altLang="ja-JP" sz="2200" dirty="0"/>
          </a:p>
          <a:p>
            <a:pPr marL="0" indent="0">
              <a:buNone/>
            </a:pPr>
            <a:r>
              <a:rPr lang="ja-JP" altLang="en-US" sz="2200" dirty="0"/>
              <a:t>　</a:t>
            </a:r>
            <a:r>
              <a:rPr lang="en-US" altLang="ja-JP" sz="2200" dirty="0"/>
              <a:t>※</a:t>
            </a:r>
            <a:r>
              <a:rPr lang="ja-JP" altLang="en-US" sz="2200" dirty="0"/>
              <a:t>同一月に複数回行ったとしても、複数回算定不可。</a:t>
            </a:r>
            <a:endParaRPr lang="en-US" altLang="ja-JP" sz="2200" dirty="0"/>
          </a:p>
          <a:p>
            <a:pPr marL="0" indent="0">
              <a:buNone/>
            </a:pPr>
            <a:endParaRPr lang="en-US" altLang="ja-JP" sz="2200" dirty="0"/>
          </a:p>
          <a:p>
            <a:pPr marL="0" indent="0">
              <a:buNone/>
            </a:pPr>
            <a:r>
              <a:rPr lang="ja-JP" altLang="en-US" sz="2200" dirty="0"/>
              <a:t>〇同一月中にモニタリングを行った後、本計画作成</a:t>
            </a:r>
            <a:endParaRPr lang="en-US" altLang="ja-JP" sz="2200" dirty="0"/>
          </a:p>
          <a:p>
            <a:pPr marL="0" indent="0">
              <a:buNone/>
            </a:pPr>
            <a:r>
              <a:rPr lang="ja-JP" altLang="en-US" sz="2200" dirty="0"/>
              <a:t>　→継続サービス利用支援費　　算定不可</a:t>
            </a:r>
            <a:endParaRPr lang="en-US" altLang="ja-JP" sz="2200" dirty="0"/>
          </a:p>
          <a:p>
            <a:pPr marL="0" indent="0">
              <a:buNone/>
            </a:pPr>
            <a:r>
              <a:rPr lang="ja-JP" altLang="en-US" sz="2200" dirty="0"/>
              <a:t>　→サービス利用支援費　　　　　算定可</a:t>
            </a:r>
            <a:endParaRPr lang="en-US" altLang="ja-JP" sz="2200" dirty="0"/>
          </a:p>
          <a:p>
            <a:pPr marL="0" indent="0">
              <a:buNone/>
            </a:pPr>
            <a:r>
              <a:rPr lang="ja-JP" altLang="en-US" sz="2200" dirty="0"/>
              <a:t>　</a:t>
            </a:r>
            <a:r>
              <a:rPr lang="en-US" altLang="ja-JP" sz="2200" dirty="0"/>
              <a:t>※</a:t>
            </a:r>
            <a:r>
              <a:rPr lang="ja-JP" altLang="en-US" sz="2200" dirty="0"/>
              <a:t>モニタリングを行った結果、</a:t>
            </a:r>
            <a:endParaRPr lang="en-US" altLang="ja-JP" sz="2200" dirty="0"/>
          </a:p>
          <a:p>
            <a:pPr marL="0" indent="0">
              <a:buNone/>
            </a:pPr>
            <a:r>
              <a:rPr lang="ja-JP" altLang="en-US" sz="2200" dirty="0"/>
              <a:t>　　サービス内容等に変更があり本計画を作成した場合も同様</a:t>
            </a:r>
            <a:endParaRPr lang="en-US" altLang="ja-JP" sz="2200" dirty="0"/>
          </a:p>
          <a:p>
            <a:pPr marL="0" indent="0">
              <a:buNone/>
            </a:pPr>
            <a:r>
              <a:rPr lang="ja-JP" altLang="en-US" sz="2200" dirty="0"/>
              <a:t>　　（継続サービス利用支援費は算定不可）</a:t>
            </a:r>
            <a:endParaRPr lang="en-US" altLang="ja-JP" sz="2200" dirty="0"/>
          </a:p>
          <a:p>
            <a:pPr marL="0" indent="0">
              <a:buNone/>
            </a:pPr>
            <a:endParaRPr lang="en-US" altLang="ja-JP" sz="2200" dirty="0"/>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z="2200" smtClean="0">
                <a:solidFill>
                  <a:prstClr val="black">
                    <a:tint val="75000"/>
                  </a:prstClr>
                </a:solidFill>
              </a:rPr>
              <a:pPr/>
              <a:t>21</a:t>
            </a:fld>
            <a:endParaRPr lang="ja-JP" altLang="en-US" sz="2200">
              <a:solidFill>
                <a:prstClr val="black">
                  <a:tint val="75000"/>
                </a:prstClr>
              </a:solidFill>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計画相談支援給付費の算定（１）</a:t>
            </a:r>
            <a:endParaRPr lang="en-US" altLang="ja-JP" sz="4000"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13422232"/>
      </p:ext>
    </p:extLst>
  </p:cSld>
  <p:clrMapOvr>
    <a:masterClrMapping/>
  </p:clrMapOvr>
  <mc:AlternateContent xmlns:mc="http://schemas.openxmlformats.org/markup-compatibility/2006" xmlns:p14="http://schemas.microsoft.com/office/powerpoint/2010/main">
    <mc:Choice Requires="p14">
      <p:transition spd="slow" p14:dur="2000" advTm="37615"/>
    </mc:Choice>
    <mc:Fallback xmlns="">
      <p:transition spd="slow" advTm="37615"/>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br>
              <a:rPr kumimoji="1" lang="en-US" altLang="ja-JP" dirty="0"/>
            </a:br>
            <a:endParaRPr kumimoji="1" lang="ja-JP" altLang="en-US" dirty="0"/>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en-US" altLang="ja-JP" sz="2200" dirty="0">
                <a:latin typeface="ＭＳ ゴシック" panose="020B0609070205080204" pitchFamily="49" charset="-128"/>
              </a:rPr>
              <a:t>※</a:t>
            </a:r>
            <a:r>
              <a:rPr lang="ja-JP" altLang="en-US" sz="2200" u="sng" dirty="0">
                <a:solidFill>
                  <a:srgbClr val="C00000"/>
                </a:solidFill>
                <a:latin typeface="ＭＳ ゴシック" panose="020B0609070205080204" pitchFamily="49" charset="-128"/>
              </a:rPr>
              <a:t>月をまたぐ場合</a:t>
            </a:r>
            <a:r>
              <a:rPr lang="ja-JP" altLang="en-US" sz="2200" dirty="0">
                <a:latin typeface="ＭＳ ゴシック" panose="020B0609070205080204" pitchFamily="49" charset="-128"/>
              </a:rPr>
              <a:t>でも継続サービス利用支援の結果サービス等利用</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計画を作成するという一連の流れで行うときは、</a:t>
            </a:r>
            <a:r>
              <a:rPr lang="ja-JP" altLang="en-US" sz="2200" u="sng" dirty="0">
                <a:solidFill>
                  <a:srgbClr val="C00000"/>
                </a:solidFill>
                <a:latin typeface="ＭＳ ゴシック" panose="020B0609070205080204" pitchFamily="49" charset="-128"/>
              </a:rPr>
              <a:t>継続サービス利</a:t>
            </a:r>
            <a:endParaRPr lang="en-US" altLang="ja-JP" sz="2200" u="sng" dirty="0">
              <a:solidFill>
                <a:srgbClr val="C00000"/>
              </a:solidFill>
              <a:latin typeface="ＭＳ ゴシック" panose="020B0609070205080204" pitchFamily="49" charset="-128"/>
            </a:endParaRPr>
          </a:p>
          <a:p>
            <a:pPr marL="0" indent="0">
              <a:buNone/>
            </a:pPr>
            <a:r>
              <a:rPr lang="ja-JP" altLang="en-US" sz="2200" dirty="0">
                <a:solidFill>
                  <a:srgbClr val="C00000"/>
                </a:solidFill>
              </a:rPr>
              <a:t>　</a:t>
            </a:r>
            <a:r>
              <a:rPr lang="ja-JP" altLang="en-US" sz="2200" u="sng" dirty="0">
                <a:solidFill>
                  <a:srgbClr val="C00000"/>
                </a:solidFill>
                <a:latin typeface="ＭＳ ゴシック" panose="020B0609070205080204" pitchFamily="49" charset="-128"/>
              </a:rPr>
              <a:t>用支援費は算定せず、サービス利用支援費のみ算定する。</a:t>
            </a:r>
            <a:endParaRPr lang="en-US" altLang="ja-JP" sz="2200" dirty="0">
              <a:latin typeface="ＭＳ ゴシック" panose="020B0609070205080204" pitchFamily="49" charset="-128"/>
            </a:endParaRPr>
          </a:p>
          <a:p>
            <a:pPr marL="0" indent="0" algn="r">
              <a:buNone/>
            </a:pPr>
            <a:r>
              <a:rPr lang="en-US" altLang="ja-JP" sz="2200" dirty="0">
                <a:latin typeface="ＭＳ ゴシック" panose="020B0609070205080204" pitchFamily="49" charset="-128"/>
              </a:rPr>
              <a:t>H25.2.22</a:t>
            </a:r>
            <a:r>
              <a:rPr lang="ja-JP" altLang="en-US" sz="2200" dirty="0">
                <a:latin typeface="ＭＳ ゴシック" panose="020B0609070205080204" pitchFamily="49" charset="-128"/>
              </a:rPr>
              <a:t>　相談支援関係</a:t>
            </a:r>
            <a:r>
              <a:rPr lang="en-US" altLang="ja-JP" sz="2200" dirty="0">
                <a:latin typeface="ＭＳ ゴシック" panose="020B0609070205080204" pitchFamily="49" charset="-128"/>
              </a:rPr>
              <a:t>Q&amp;A</a:t>
            </a:r>
            <a:r>
              <a:rPr lang="ja-JP" altLang="en-US" sz="2200" dirty="0">
                <a:latin typeface="ＭＳ ゴシック" panose="020B0609070205080204" pitchFamily="49" charset="-128"/>
              </a:rPr>
              <a:t>　問５６参照</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例）</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令和３年７月がサービス更新月の場合</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（サービス更新月のモニタリング）</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７月にモニタリングを行い、８月にサービス等利用計画を作成した。その後本計画の同意を得た場合は、８月提供分としてサービス利用支援費のみ請求することができる。</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（７月に行った継続サービス利用支援費の請求はできない）</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z="2200" smtClean="0">
                <a:solidFill>
                  <a:prstClr val="black">
                    <a:tint val="75000"/>
                  </a:prstClr>
                </a:solidFill>
              </a:rPr>
              <a:pPr/>
              <a:t>22</a:t>
            </a:fld>
            <a:endParaRPr lang="ja-JP" altLang="en-US" sz="2200">
              <a:solidFill>
                <a:prstClr val="black">
                  <a:tint val="75000"/>
                </a:prstClr>
              </a:solidFill>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計画相談支援給付費の算定（２）</a:t>
            </a:r>
            <a:endParaRPr lang="en-US" altLang="ja-JP" sz="4000"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59663650"/>
      </p:ext>
    </p:extLst>
  </p:cSld>
  <p:clrMapOvr>
    <a:masterClrMapping/>
  </p:clrMapOvr>
  <mc:AlternateContent xmlns:mc="http://schemas.openxmlformats.org/markup-compatibility/2006" xmlns:p14="http://schemas.microsoft.com/office/powerpoint/2010/main">
    <mc:Choice Requires="p14">
      <p:transition spd="slow" p14:dur="2000" advTm="38778"/>
    </mc:Choice>
    <mc:Fallback xmlns="">
      <p:transition spd="slow" advTm="38778"/>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br>
              <a:rPr kumimoji="1" lang="en-US" altLang="ja-JP" dirty="0"/>
            </a:br>
            <a:endParaRPr kumimoji="1" lang="ja-JP" altLang="en-US" dirty="0"/>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latin typeface="ＭＳ ゴシック" panose="020B0609070205080204" pitchFamily="49" charset="-128"/>
              </a:rPr>
              <a:t>≪集中支援加算≫　　３００単位／月</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サービス利用中であって、計画決定月及びモニタリング対象月以外の月に下記の</a:t>
            </a:r>
            <a:r>
              <a:rPr lang="ja-JP" altLang="en-US" sz="2200" u="sng" dirty="0">
                <a:latin typeface="ＭＳ ゴシック" panose="020B0609070205080204" pitchFamily="49" charset="-128"/>
              </a:rPr>
              <a:t>いずれかの要件を満たす支援</a:t>
            </a:r>
            <a:r>
              <a:rPr lang="ja-JP" altLang="en-US" sz="2200" dirty="0">
                <a:latin typeface="ＭＳ ゴシック" panose="020B0609070205080204" pitchFamily="49" charset="-128"/>
              </a:rPr>
              <a:t>を行った場合</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①利用者等</a:t>
            </a:r>
            <a:r>
              <a:rPr lang="ja-JP" altLang="en-US" sz="2200" dirty="0"/>
              <a:t>への訪問による面接</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②</a:t>
            </a:r>
            <a:r>
              <a:rPr lang="ja-JP" altLang="en-US" sz="2200" dirty="0"/>
              <a:t>サービス担当者会議の開催</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③</a:t>
            </a:r>
            <a:r>
              <a:rPr lang="ja-JP" altLang="en-US" sz="2200" dirty="0"/>
              <a:t>関係機関が開催する会議への参加</a:t>
            </a:r>
            <a:endParaRPr lang="en-US" altLang="ja-JP" sz="2200" dirty="0"/>
          </a:p>
          <a:p>
            <a:pPr marL="0" indent="0">
              <a:buNone/>
            </a:pPr>
            <a:r>
              <a:rPr lang="ja-JP" altLang="en-US" sz="2200" dirty="0"/>
              <a:t>④利用者への通院同行</a:t>
            </a:r>
            <a:endParaRPr lang="en-US" altLang="ja-JP" sz="2200" dirty="0"/>
          </a:p>
          <a:p>
            <a:pPr marL="0" indent="0">
              <a:buNone/>
            </a:pPr>
            <a:r>
              <a:rPr lang="ja-JP" altLang="en-US" sz="2200" dirty="0">
                <a:latin typeface="ＭＳ ゴシック" panose="020B0609070205080204" pitchFamily="49" charset="-128"/>
              </a:rPr>
              <a:t>⑤福祉サービス等提供機関への情報提供</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z="2200" smtClean="0">
                <a:solidFill>
                  <a:prstClr val="black">
                    <a:tint val="75000"/>
                  </a:prstClr>
                </a:solidFill>
              </a:rPr>
              <a:pPr/>
              <a:t>23</a:t>
            </a:fld>
            <a:endParaRPr lang="ja-JP" altLang="en-US" sz="2200" dirty="0">
              <a:solidFill>
                <a:prstClr val="black">
                  <a:tint val="75000"/>
                </a:prstClr>
              </a:solidFill>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400" dirty="0">
                <a:solidFill>
                  <a:schemeClr val="bg1"/>
                </a:solidFill>
                <a:latin typeface="ＭＳ ゴシック" panose="020B0609070205080204" pitchFamily="49" charset="-128"/>
                <a:ea typeface="ＭＳ ゴシック" panose="020B0609070205080204" pitchFamily="49" charset="-128"/>
              </a:rPr>
              <a:t>集中支援加算</a:t>
            </a:r>
            <a:endParaRPr lang="en-US" altLang="ja-JP" sz="4400" dirty="0">
              <a:solidFill>
                <a:schemeClr val="bg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538168" y="1220128"/>
            <a:ext cx="2590800" cy="400110"/>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000" dirty="0">
                <a:latin typeface="ＭＳ ゴシック" panose="020B0609070205080204" pitchFamily="49" charset="-128"/>
                <a:ea typeface="ＭＳ ゴシック" panose="020B0609070205080204" pitchFamily="49" charset="-128"/>
              </a:rPr>
              <a:t>令和６年度報酬改定</a:t>
            </a:r>
          </a:p>
        </p:txBody>
      </p:sp>
    </p:spTree>
    <p:extLst>
      <p:ext uri="{BB962C8B-B14F-4D97-AF65-F5344CB8AC3E}">
        <p14:creationId xmlns:p14="http://schemas.microsoft.com/office/powerpoint/2010/main" val="2456817456"/>
      </p:ext>
    </p:extLst>
  </p:cSld>
  <p:clrMapOvr>
    <a:masterClrMapping/>
  </p:clrMapOvr>
  <mc:AlternateContent xmlns:mc="http://schemas.openxmlformats.org/markup-compatibility/2006" xmlns:p14="http://schemas.microsoft.com/office/powerpoint/2010/main">
    <mc:Choice Requires="p14">
      <p:transition spd="slow" p14:dur="2000" advTm="30502"/>
    </mc:Choice>
    <mc:Fallback xmlns="">
      <p:transition spd="slow" advTm="3050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88000"/>
            <a:ext cx="7920000" cy="900000"/>
          </a:xfrm>
          <a:solidFill>
            <a:schemeClr val="bg1">
              <a:lumMod val="50000"/>
            </a:schemeClr>
          </a:solidFill>
        </p:spPr>
        <p:txBody>
          <a:bodyPr>
            <a:noAutofit/>
          </a:bodyPr>
          <a:lstStyle/>
          <a:p>
            <a:r>
              <a:rPr lang="ja-JP" altLang="en-US" sz="2700" dirty="0">
                <a:solidFill>
                  <a:schemeClr val="bg1"/>
                </a:solidFill>
              </a:rPr>
              <a:t>相談支援専門員１人当たりの標準担当件数の設定</a:t>
            </a:r>
            <a:endParaRPr kumimoji="1" lang="ja-JP" altLang="en-US" sz="2700" dirty="0">
              <a:solidFill>
                <a:schemeClr val="bg1"/>
              </a:solidFill>
            </a:endParaRPr>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kumimoji="1" lang="ja-JP" altLang="en-US" sz="2200" dirty="0">
                <a:latin typeface="ＭＳ ゴシック" panose="020B0609070205080204" pitchFamily="49" charset="-128"/>
              </a:rPr>
              <a:t>〇計画相談支援・障害児相談支援サービスの質の標準化を図る</a:t>
            </a:r>
            <a:endParaRPr kumimoji="1" lang="en-US" altLang="ja-JP" sz="2200" dirty="0">
              <a:latin typeface="ＭＳ ゴシック" panose="020B0609070205080204" pitchFamily="49" charset="-128"/>
            </a:endParaRPr>
          </a:p>
          <a:p>
            <a:pPr marL="0" indent="0">
              <a:buNone/>
            </a:pPr>
            <a:r>
              <a:rPr kumimoji="1" lang="ja-JP" altLang="en-US" sz="2200" dirty="0">
                <a:latin typeface="ＭＳ ゴシック" panose="020B0609070205080204" pitchFamily="49" charset="-128"/>
              </a:rPr>
              <a:t>→１カ月平均の利用者の数が３５件に対して</a:t>
            </a:r>
            <a:r>
              <a:rPr kumimoji="1" lang="en-US" altLang="ja-JP" sz="2200" dirty="0">
                <a:latin typeface="ＭＳ ゴシック" panose="020B0609070205080204" pitchFamily="49" charset="-128"/>
              </a:rPr>
              <a:t>1</a:t>
            </a:r>
            <a:r>
              <a:rPr kumimoji="1" lang="ja-JP" altLang="en-US" sz="2200" dirty="0">
                <a:latin typeface="ＭＳ ゴシック" panose="020B0609070205080204" pitchFamily="49" charset="-128"/>
              </a:rPr>
              <a:t>人を標準とする</a:t>
            </a:r>
            <a:endParaRPr kumimoji="1"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「１カ月平均」とは当該月の前６月の利用者の数を６で除した数</a:t>
            </a:r>
            <a:endParaRPr kumimoji="1" lang="ja-JP" altLang="en-US"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24</a:t>
            </a:fld>
            <a:endParaRPr kumimoji="1" lang="ja-JP" altLang="en-US" sz="2200"/>
          </a:p>
        </p:txBody>
      </p:sp>
    </p:spTree>
    <p:extLst>
      <p:ext uri="{BB962C8B-B14F-4D97-AF65-F5344CB8AC3E}">
        <p14:creationId xmlns:p14="http://schemas.microsoft.com/office/powerpoint/2010/main" val="2468497148"/>
      </p:ext>
    </p:extLst>
  </p:cSld>
  <p:clrMapOvr>
    <a:masterClrMapping/>
  </p:clrMapOvr>
  <mc:AlternateContent xmlns:mc="http://schemas.openxmlformats.org/markup-compatibility/2006" xmlns:p14="http://schemas.microsoft.com/office/powerpoint/2010/main">
    <mc:Choice Requires="p14">
      <p:transition spd="slow" p14:dur="2000" advTm="25602"/>
    </mc:Choice>
    <mc:Fallback xmlns="">
      <p:transition spd="slow" advTm="256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kumimoji="1" lang="ja-JP" altLang="en-US" sz="4000" dirty="0">
                <a:solidFill>
                  <a:schemeClr val="bg1"/>
                </a:solidFill>
              </a:rPr>
              <a:t>入院時情報連携加算</a:t>
            </a:r>
          </a:p>
        </p:txBody>
      </p:sp>
      <p:sp>
        <p:nvSpPr>
          <p:cNvPr id="3" name="コンテンツ プレースホルダー 2"/>
          <p:cNvSpPr>
            <a:spLocks noGrp="1"/>
          </p:cNvSpPr>
          <p:nvPr>
            <p:ph idx="1"/>
          </p:nvPr>
        </p:nvSpPr>
        <p:spPr>
          <a:xfrm>
            <a:off x="288000" y="1440000"/>
            <a:ext cx="8568000" cy="5418000"/>
          </a:xfrm>
        </p:spPr>
        <p:txBody>
          <a:bodyPr>
            <a:noAutofit/>
          </a:bodyPr>
          <a:lstStyle/>
          <a:p>
            <a:pPr marL="0" indent="0">
              <a:buNone/>
            </a:pPr>
            <a:r>
              <a:rPr lang="ja-JP" altLang="en-US" sz="2200" dirty="0">
                <a:latin typeface="ＭＳ ゴシック" panose="020B0609070205080204" pitchFamily="49" charset="-128"/>
              </a:rPr>
              <a:t>利用者１人につき１月に１回を限度</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① 入院時情報連携加算（</a:t>
            </a:r>
            <a:r>
              <a:rPr lang="en-US" altLang="ja-JP" sz="2200" dirty="0">
                <a:latin typeface="ＭＳ ゴシック" panose="020B0609070205080204" pitchFamily="49" charset="-128"/>
              </a:rPr>
              <a:t>Ⅰ</a:t>
            </a:r>
            <a:r>
              <a:rPr lang="ja-JP" altLang="en-US" sz="2200" dirty="0">
                <a:latin typeface="ＭＳ ゴシック" panose="020B0609070205080204" pitchFamily="49" charset="-128"/>
              </a:rPr>
              <a:t>）</a:t>
            </a:r>
          </a:p>
          <a:p>
            <a:pPr marL="0" indent="0">
              <a:buNone/>
            </a:pPr>
            <a:r>
              <a:rPr lang="ja-JP" altLang="en-US" sz="2200" dirty="0">
                <a:latin typeface="ＭＳ ゴシック" panose="020B0609070205080204" pitchFamily="49" charset="-128"/>
              </a:rPr>
              <a:t>　→医療機関へ出向いて、当該医療機関の職員と面談し、</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入院するにあたって必要な情報を提供した場合</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② 入院時情報連携加算（</a:t>
            </a:r>
            <a:r>
              <a:rPr lang="en-US" altLang="ja-JP" sz="2200" dirty="0">
                <a:latin typeface="ＭＳ ゴシック" panose="020B0609070205080204" pitchFamily="49" charset="-128"/>
              </a:rPr>
              <a:t>Ⅱ</a:t>
            </a:r>
            <a:r>
              <a:rPr lang="ja-JP" altLang="en-US" sz="2200" dirty="0">
                <a:latin typeface="ＭＳ ゴシック" panose="020B0609070205080204" pitchFamily="49" charset="-128"/>
              </a:rPr>
              <a:t>）</a:t>
            </a:r>
          </a:p>
          <a:p>
            <a:pPr marL="0" indent="0">
              <a:buNone/>
            </a:pPr>
            <a:r>
              <a:rPr lang="ja-JP" altLang="en-US" sz="2200" dirty="0">
                <a:latin typeface="ＭＳ ゴシック" panose="020B0609070205080204" pitchFamily="49" charset="-128"/>
              </a:rPr>
              <a:t>　→①以外の方法により必要な情報を提供した場合</a:t>
            </a:r>
            <a:endParaRPr lang="en-US" altLang="ja-JP" sz="2200" dirty="0">
              <a:latin typeface="ＭＳ ゴシック" panose="020B0609070205080204" pitchFamily="49" charset="-128"/>
            </a:endParaRPr>
          </a:p>
          <a:p>
            <a:pPr marL="0" indent="0">
              <a:buNone/>
            </a:pPr>
            <a:endParaRPr kumimoji="1" lang="en-US" altLang="ja-JP" sz="2200" dirty="0"/>
          </a:p>
          <a:p>
            <a:pPr marL="0" indent="0">
              <a:buNone/>
            </a:pP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令和６年度より「入院時情報提供書」を作成し利用者本人より　</a:t>
            </a:r>
            <a:endParaRPr lang="en-US" altLang="ja-JP" sz="2200" dirty="0"/>
          </a:p>
          <a:p>
            <a:pPr marL="0" indent="0">
              <a:buNone/>
            </a:pPr>
            <a:r>
              <a:rPr lang="ja-JP" altLang="en-US" sz="2200" dirty="0">
                <a:latin typeface="ＭＳ ゴシック" panose="020B0609070205080204" pitchFamily="49" charset="-128"/>
              </a:rPr>
              <a:t>　同意を得ることが必要</a:t>
            </a:r>
            <a:endParaRPr lang="en-US" altLang="ja-JP" sz="2200" dirty="0">
              <a:latin typeface="ＭＳ ゴシック" panose="020B0609070205080204" pitchFamily="49" charset="-128"/>
            </a:endParaRPr>
          </a:p>
          <a:p>
            <a:pPr marL="0" indent="0">
              <a:buNone/>
            </a:pPr>
            <a:r>
              <a:rPr lang="en-US" altLang="ja-JP" sz="2200" dirty="0"/>
              <a:t>※</a:t>
            </a:r>
            <a:r>
              <a:rPr lang="ja-JP" altLang="en-US" sz="2200" dirty="0"/>
              <a:t>他事業所が代表して作成した入院時情報提供書を提供すること</a:t>
            </a:r>
            <a:endParaRPr lang="en-US" altLang="ja-JP" sz="2200" dirty="0"/>
          </a:p>
          <a:p>
            <a:pPr marL="0" indent="0">
              <a:buNone/>
            </a:pPr>
            <a:r>
              <a:rPr lang="ja-JP" altLang="en-US" sz="2200" dirty="0"/>
              <a:t>　のみを以て入院時情報連携加算（</a:t>
            </a:r>
            <a:r>
              <a:rPr lang="en-US" altLang="ja-JP" sz="2200" dirty="0"/>
              <a:t>Ⅱ</a:t>
            </a:r>
            <a:r>
              <a:rPr lang="ja-JP" altLang="en-US" sz="2200" dirty="0"/>
              <a:t>）を算定することは不可</a:t>
            </a:r>
            <a:endParaRPr lang="en-US" altLang="ja-JP" sz="2200" dirty="0"/>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25</a:t>
            </a:fld>
            <a:endParaRPr kumimoji="1" lang="ja-JP" altLang="en-US" sz="2200"/>
          </a:p>
        </p:txBody>
      </p:sp>
      <p:sp>
        <p:nvSpPr>
          <p:cNvPr id="5" name="テキスト ボックス 4">
            <a:extLst>
              <a:ext uri="{FF2B5EF4-FFF2-40B4-BE49-F238E27FC236}">
                <a16:creationId xmlns:a16="http://schemas.microsoft.com/office/drawing/2014/main" id="{FA039CD5-FE47-80CE-78FC-AF6B1FFD6102}"/>
              </a:ext>
            </a:extLst>
          </p:cNvPr>
          <p:cNvSpPr txBox="1"/>
          <p:nvPr/>
        </p:nvSpPr>
        <p:spPr>
          <a:xfrm>
            <a:off x="6516216" y="1230945"/>
            <a:ext cx="2590800" cy="400110"/>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000" dirty="0">
                <a:latin typeface="ＭＳ ゴシック" panose="020B0609070205080204" pitchFamily="49" charset="-128"/>
                <a:ea typeface="ＭＳ ゴシック" panose="020B0609070205080204" pitchFamily="49" charset="-128"/>
              </a:rPr>
              <a:t>令和６年度報酬改定</a:t>
            </a:r>
          </a:p>
        </p:txBody>
      </p:sp>
    </p:spTree>
    <p:extLst>
      <p:ext uri="{BB962C8B-B14F-4D97-AF65-F5344CB8AC3E}">
        <p14:creationId xmlns:p14="http://schemas.microsoft.com/office/powerpoint/2010/main" val="3623310531"/>
      </p:ext>
    </p:extLst>
  </p:cSld>
  <p:clrMapOvr>
    <a:masterClrMapping/>
  </p:clrMapOvr>
  <mc:AlternateContent xmlns:mc="http://schemas.openxmlformats.org/markup-compatibility/2006" xmlns:p14="http://schemas.microsoft.com/office/powerpoint/2010/main">
    <mc:Choice Requires="p14">
      <p:transition spd="slow" p14:dur="2000" advTm="19643"/>
    </mc:Choice>
    <mc:Fallback xmlns="">
      <p:transition spd="slow" advTm="19643"/>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lang="ja-JP" altLang="en-US" sz="4000" dirty="0">
                <a:solidFill>
                  <a:schemeClr val="bg1"/>
                </a:solidFill>
              </a:rPr>
              <a:t>医療・保育・教育機関等連携加算</a:t>
            </a:r>
            <a:endParaRPr kumimoji="1" lang="ja-JP" altLang="en-US" sz="4000" dirty="0">
              <a:solidFill>
                <a:schemeClr val="bg1"/>
              </a:solidFill>
            </a:endParaRPr>
          </a:p>
        </p:txBody>
      </p:sp>
      <p:sp>
        <p:nvSpPr>
          <p:cNvPr id="3" name="コンテンツ プレースホルダー 2"/>
          <p:cNvSpPr>
            <a:spLocks noGrp="1"/>
          </p:cNvSpPr>
          <p:nvPr>
            <p:ph idx="1"/>
          </p:nvPr>
        </p:nvSpPr>
        <p:spPr>
          <a:xfrm>
            <a:off x="288000" y="1440000"/>
            <a:ext cx="8568000" cy="5418000"/>
          </a:xfrm>
        </p:spPr>
        <p:txBody>
          <a:bodyPr>
            <a:normAutofit fontScale="92500" lnSpcReduction="20000"/>
          </a:bodyPr>
          <a:lstStyle/>
          <a:p>
            <a:pPr marL="0" indent="0">
              <a:buNone/>
            </a:pPr>
            <a:r>
              <a:rPr lang="ja-JP" altLang="en-US" sz="2200" dirty="0">
                <a:latin typeface="ＭＳ ゴシック" panose="020B0609070205080204" pitchFamily="49" charset="-128"/>
              </a:rPr>
              <a:t>以下のそれぞれについて算定</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①福祉サービス等提供機関の職員との面談等</a:t>
            </a:r>
          </a:p>
          <a:p>
            <a:pPr marL="0" indent="0">
              <a:buNone/>
            </a:pPr>
            <a:r>
              <a:rPr lang="ja-JP" altLang="en-US" sz="2200" dirty="0">
                <a:latin typeface="ＭＳ ゴシック" panose="020B0609070205080204" pitchFamily="49" charset="-128"/>
              </a:rPr>
              <a:t>福祉サービス等提供機関（障害福祉サービス等事業者を除く。以下 同じ）の職員との面談又は会議により、利用者に関する必要な情報の提供を受けた上で指定サービス利用支援又は指定継続サービス利用支援を行った場合</a:t>
            </a: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②利用者への通院同行</a:t>
            </a:r>
          </a:p>
          <a:p>
            <a:pPr marL="0" indent="0">
              <a:buNone/>
            </a:pPr>
            <a:r>
              <a:rPr lang="ja-JP" altLang="en-US" sz="2200" dirty="0">
                <a:latin typeface="ＭＳ ゴシック" panose="020B0609070205080204" pitchFamily="49" charset="-128"/>
              </a:rPr>
              <a:t>利用者が病院等に通院するに当たり、病院等を訪問し、当該病院等の職員に対して利用者に係る必要な情報を提供した場合</a:t>
            </a: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③福祉サービス等提供機関への情報提供</a:t>
            </a:r>
          </a:p>
          <a:p>
            <a:pPr marL="0" indent="0">
              <a:buNone/>
            </a:pPr>
            <a:r>
              <a:rPr lang="ja-JP" altLang="en-US" sz="2200" dirty="0">
                <a:latin typeface="ＭＳ ゴシック" panose="020B0609070205080204" pitchFamily="49" charset="-128"/>
              </a:rPr>
              <a:t>福祉サービス等提供機関からの求めに応じて利用者に関する必要な情報を提供した場合</a:t>
            </a:r>
            <a:endParaRPr lang="en-US" altLang="ja-JP" sz="2200" dirty="0">
              <a:latin typeface="ＭＳ ゴシック" panose="020B0609070205080204" pitchFamily="49" charset="-128"/>
            </a:endParaRPr>
          </a:p>
          <a:p>
            <a:pPr marL="0" indent="0">
              <a:buNone/>
            </a:pPr>
            <a:endParaRPr lang="en-US" altLang="ja-JP" sz="2200" dirty="0"/>
          </a:p>
          <a:p>
            <a:pPr marL="0" indent="0">
              <a:buNone/>
            </a:pPr>
            <a:r>
              <a:rPr lang="ja-JP" altLang="en-US" sz="2200" dirty="0">
                <a:latin typeface="ＭＳ ゴシック" panose="020B0609070205080204" pitchFamily="49" charset="-128"/>
              </a:rPr>
              <a:t>ただし、初回加算と併用できないなど細かい条件があるため算定にあたっては必ず報酬告示や留意事項等を確認</a:t>
            </a:r>
            <a:r>
              <a:rPr lang="ja-JP" altLang="en-US" sz="2200" dirty="0"/>
              <a:t>が必要</a:t>
            </a:r>
            <a:endParaRPr lang="ja-JP" altLang="en-US" sz="1800" b="0" i="0" u="none" strike="noStrike" baseline="0" dirty="0">
              <a:solidFill>
                <a:srgbClr val="000000"/>
              </a:solidFill>
              <a:latin typeface="ＭＳ 明朝" panose="02020609040205080304" pitchFamily="17" charset="-128"/>
              <a:ea typeface="ＭＳ 明朝" panose="02020609040205080304" pitchFamily="17" charset="-128"/>
            </a:endParaRPr>
          </a:p>
          <a:p>
            <a:pPr marL="0" indent="0">
              <a:buNone/>
            </a:pP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26</a:t>
            </a:fld>
            <a:endParaRPr kumimoji="1" lang="ja-JP" altLang="en-US" sz="2200"/>
          </a:p>
        </p:txBody>
      </p:sp>
      <p:sp>
        <p:nvSpPr>
          <p:cNvPr id="5" name="テキスト ボックス 4">
            <a:extLst>
              <a:ext uri="{FF2B5EF4-FFF2-40B4-BE49-F238E27FC236}">
                <a16:creationId xmlns:a16="http://schemas.microsoft.com/office/drawing/2014/main" id="{DECE2FEA-D471-7A8A-53E3-1A2440DF6017}"/>
              </a:ext>
            </a:extLst>
          </p:cNvPr>
          <p:cNvSpPr txBox="1"/>
          <p:nvPr/>
        </p:nvSpPr>
        <p:spPr>
          <a:xfrm>
            <a:off x="6516216" y="1230945"/>
            <a:ext cx="2590800" cy="400110"/>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000" dirty="0">
                <a:latin typeface="ＭＳ ゴシック" panose="020B0609070205080204" pitchFamily="49" charset="-128"/>
                <a:ea typeface="ＭＳ ゴシック" panose="020B0609070205080204" pitchFamily="49" charset="-128"/>
              </a:rPr>
              <a:t>令和６年度報酬改定</a:t>
            </a:r>
          </a:p>
        </p:txBody>
      </p:sp>
    </p:spTree>
    <p:extLst>
      <p:ext uri="{BB962C8B-B14F-4D97-AF65-F5344CB8AC3E}">
        <p14:creationId xmlns:p14="http://schemas.microsoft.com/office/powerpoint/2010/main" val="3703969603"/>
      </p:ext>
    </p:extLst>
  </p:cSld>
  <p:clrMapOvr>
    <a:masterClrMapping/>
  </p:clrMapOvr>
  <mc:AlternateContent xmlns:mc="http://schemas.openxmlformats.org/markup-compatibility/2006" xmlns:p14="http://schemas.microsoft.com/office/powerpoint/2010/main">
    <mc:Choice Requires="p14">
      <p:transition spd="slow" p14:dur="2000" advTm="12344"/>
    </mc:Choice>
    <mc:Fallback xmlns="">
      <p:transition spd="slow" advTm="1234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lang="ja-JP" altLang="en-US" sz="4000" dirty="0">
                <a:solidFill>
                  <a:schemeClr val="bg1"/>
                </a:solidFill>
              </a:rPr>
              <a:t>サービス担当者会議実施加算</a:t>
            </a:r>
            <a:endParaRPr kumimoji="1" lang="ja-JP" altLang="en-US" sz="4000" dirty="0">
              <a:solidFill>
                <a:schemeClr val="bg1"/>
              </a:solidFill>
            </a:endParaRPr>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solidFill>
                  <a:srgbClr val="FF0000"/>
                </a:solidFill>
              </a:rPr>
              <a:t>継続サービス利用支援、継続障害児支援利用援助の実施時</a:t>
            </a:r>
            <a:r>
              <a:rPr lang="ja-JP" altLang="en-US" sz="2200" dirty="0"/>
              <a:t>において、下記の条件を満たした場合に加算</a:t>
            </a:r>
            <a:endParaRPr lang="en-US" altLang="ja-JP" sz="2200" dirty="0"/>
          </a:p>
          <a:p>
            <a:pPr marL="0" indent="0">
              <a:buNone/>
            </a:pPr>
            <a:endParaRPr lang="en-US" altLang="ja-JP" sz="2200" dirty="0"/>
          </a:p>
          <a:p>
            <a:pPr marL="0" indent="0">
              <a:buNone/>
            </a:pPr>
            <a:r>
              <a:rPr lang="ja-JP" altLang="en-US" sz="2200" dirty="0"/>
              <a:t>①利用者の居宅等を訪問し利用者と面接</a:t>
            </a:r>
            <a:endParaRPr lang="en-US" altLang="ja-JP" sz="2200" dirty="0"/>
          </a:p>
          <a:p>
            <a:pPr marL="0" indent="0">
              <a:buNone/>
            </a:pPr>
            <a:r>
              <a:rPr lang="ja-JP" altLang="en-US" sz="2200" dirty="0"/>
              <a:t>②サービス等利用計画に位置付けた福祉サービス等の担当者、利用</a:t>
            </a:r>
            <a:endParaRPr lang="en-US" altLang="ja-JP" sz="2200" dirty="0"/>
          </a:p>
          <a:p>
            <a:pPr marL="0" indent="0">
              <a:buNone/>
            </a:pPr>
            <a:r>
              <a:rPr lang="ja-JP" altLang="en-US" sz="2200" dirty="0"/>
              <a:t>　者等を招集してサービス担当者会議を開催し、サービス等利用計</a:t>
            </a:r>
            <a:endParaRPr lang="en-US" altLang="ja-JP" sz="2200" dirty="0"/>
          </a:p>
          <a:p>
            <a:pPr marL="0" indent="0">
              <a:buNone/>
            </a:pPr>
            <a:r>
              <a:rPr lang="ja-JP" altLang="en-US" sz="2200" dirty="0"/>
              <a:t>　画、障害児支援利用計画の実施状況について説明</a:t>
            </a:r>
            <a:endParaRPr lang="en-US" altLang="ja-JP" sz="2200" dirty="0"/>
          </a:p>
          <a:p>
            <a:pPr marL="0" indent="0">
              <a:buNone/>
            </a:pPr>
            <a:r>
              <a:rPr lang="ja-JP" altLang="en-US" sz="2200" dirty="0"/>
              <a:t>③専門的な見地からの意見を求め、サービス等利用計画の変更その</a:t>
            </a:r>
            <a:endParaRPr lang="en-US" altLang="ja-JP" sz="2200" dirty="0"/>
          </a:p>
          <a:p>
            <a:pPr marL="0" indent="0">
              <a:buNone/>
            </a:pPr>
            <a:r>
              <a:rPr lang="ja-JP" altLang="en-US" sz="2200" dirty="0"/>
              <a:t>　他必要な便宜の提供について検討</a:t>
            </a:r>
          </a:p>
          <a:p>
            <a:pPr marL="0" indent="0">
              <a:buNone/>
            </a:pPr>
            <a:endParaRPr lang="en-US" altLang="ja-JP" sz="2200" dirty="0">
              <a:latin typeface="ＭＳ ゴシック" panose="020B0609070205080204" pitchFamily="49" charset="-128"/>
            </a:endParaRPr>
          </a:p>
          <a:p>
            <a:pPr marL="0" indent="0">
              <a:buNone/>
            </a:pPr>
            <a:r>
              <a:rPr lang="en-US" altLang="ja-JP" sz="2000" dirty="0">
                <a:solidFill>
                  <a:srgbClr val="000000"/>
                </a:solidFill>
              </a:rPr>
              <a:t>※</a:t>
            </a:r>
            <a:r>
              <a:rPr lang="ja-JP" altLang="en-US" sz="2000" dirty="0">
                <a:solidFill>
                  <a:srgbClr val="000000"/>
                </a:solidFill>
              </a:rPr>
              <a:t>ただし、前ページ</a:t>
            </a:r>
            <a:r>
              <a:rPr lang="ja-JP" altLang="en-US" sz="2000" b="0" i="0" u="none" strike="noStrike" baseline="0" dirty="0">
                <a:solidFill>
                  <a:srgbClr val="000000"/>
                </a:solidFill>
              </a:rPr>
              <a:t>医療・保育・教育機関等連携加算の①を算定する場合も、同加算においてサービス担当者会議の開催等に係る業務を評価していることから、当該加算は算定できない。</a:t>
            </a:r>
            <a:endPar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27</a:t>
            </a:fld>
            <a:endParaRPr kumimoji="1" lang="ja-JP" altLang="en-US" sz="2200"/>
          </a:p>
        </p:txBody>
      </p:sp>
    </p:spTree>
    <p:extLst>
      <p:ext uri="{BB962C8B-B14F-4D97-AF65-F5344CB8AC3E}">
        <p14:creationId xmlns:p14="http://schemas.microsoft.com/office/powerpoint/2010/main" val="1323555418"/>
      </p:ext>
    </p:extLst>
  </p:cSld>
  <p:clrMapOvr>
    <a:masterClrMapping/>
  </p:clrMapOvr>
  <mc:AlternateContent xmlns:mc="http://schemas.openxmlformats.org/markup-compatibility/2006" xmlns:p14="http://schemas.microsoft.com/office/powerpoint/2010/main">
    <mc:Choice Requires="p14">
      <p:transition spd="slow" p14:dur="2000" advTm="14689"/>
    </mc:Choice>
    <mc:Fallback xmlns="">
      <p:transition spd="slow" advTm="1468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kumimoji="1" lang="ja-JP" altLang="en-US" sz="4000" dirty="0">
                <a:solidFill>
                  <a:schemeClr val="bg1"/>
                </a:solidFill>
              </a:rPr>
              <a:t>サービス提供時モニタリング加算</a:t>
            </a:r>
          </a:p>
        </p:txBody>
      </p:sp>
      <p:sp>
        <p:nvSpPr>
          <p:cNvPr id="3" name="コンテンツ プレースホルダー 2"/>
          <p:cNvSpPr>
            <a:spLocks noGrp="1"/>
          </p:cNvSpPr>
          <p:nvPr>
            <p:ph idx="1"/>
          </p:nvPr>
        </p:nvSpPr>
        <p:spPr>
          <a:xfrm>
            <a:off x="288000" y="1700808"/>
            <a:ext cx="8568000" cy="5157192"/>
          </a:xfrm>
        </p:spPr>
        <p:txBody>
          <a:bodyPr>
            <a:normAutofit lnSpcReduction="10000"/>
          </a:bodyPr>
          <a:lstStyle/>
          <a:p>
            <a:pPr marL="0" indent="0">
              <a:buNone/>
            </a:pPr>
            <a:r>
              <a:rPr lang="ja-JP" altLang="en-US" sz="2200" dirty="0">
                <a:solidFill>
                  <a:srgbClr val="FF0000"/>
                </a:solidFill>
                <a:latin typeface="ＭＳ ゴシック" panose="020B0609070205080204" pitchFamily="49" charset="-128"/>
              </a:rPr>
              <a:t>継続サービス利用支援、継続障害児支援利用援助の実施時又はそれ以外の機会</a:t>
            </a:r>
            <a:r>
              <a:rPr lang="ja-JP" altLang="en-US" sz="2200" dirty="0">
                <a:latin typeface="ＭＳ ゴシック" panose="020B0609070205080204" pitchFamily="49" charset="-128"/>
              </a:rPr>
              <a:t>において下記の条件を満たした場合に加算</a:t>
            </a:r>
            <a:endParaRPr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障害福祉サービス、障害児通所支援を提供する事業所又は当該障害福祉サービス、障害児通所支援の提供場所を訪問しサービス提供場面を直接確認することにより、サービスの提供状況について詳細に把握し、下記事項の確認結果記録を作成した場合</a:t>
            </a:r>
          </a:p>
          <a:p>
            <a:pPr marL="0" indent="0">
              <a:buNone/>
            </a:pPr>
            <a:r>
              <a:rPr lang="ja-JP" altLang="en-US" sz="2200" dirty="0">
                <a:latin typeface="ＭＳ ゴシック" panose="020B0609070205080204" pitchFamily="49" charset="-128"/>
              </a:rPr>
              <a:t>① 障害福祉サービス等の事業所等におけるサービスの提供状況</a:t>
            </a:r>
          </a:p>
          <a:p>
            <a:pPr marL="0" indent="0">
              <a:buNone/>
            </a:pPr>
            <a:r>
              <a:rPr lang="ja-JP" altLang="en-US" sz="2200" dirty="0">
                <a:latin typeface="ＭＳ ゴシック" panose="020B0609070205080204" pitchFamily="49" charset="-128"/>
              </a:rPr>
              <a:t>② サービス提供時の利用者等の状況</a:t>
            </a:r>
          </a:p>
          <a:p>
            <a:pPr marL="0" indent="0">
              <a:buNone/>
            </a:pPr>
            <a:r>
              <a:rPr lang="ja-JP" altLang="en-US" sz="2200" dirty="0">
                <a:latin typeface="ＭＳ ゴシック" panose="020B0609070205080204" pitchFamily="49" charset="-128"/>
              </a:rPr>
              <a:t>③ その他必要な事項</a:t>
            </a:r>
            <a:endParaRPr lang="en-US" altLang="ja-JP" sz="2200" dirty="0">
              <a:latin typeface="ＭＳ ゴシック" panose="020B0609070205080204" pitchFamily="49" charset="-128"/>
            </a:endParaRPr>
          </a:p>
          <a:p>
            <a:pPr marL="0" indent="0">
              <a:buNone/>
            </a:pPr>
            <a:endParaRPr lang="en-US" altLang="ja-JP" sz="2200" dirty="0"/>
          </a:p>
          <a:p>
            <a:pPr marL="0" indent="0">
              <a:buNone/>
            </a:pPr>
            <a:r>
              <a:rPr lang="en-US" altLang="ja-JP" sz="2000" dirty="0">
                <a:latin typeface="ＭＳ ゴシック" panose="020B0609070205080204" pitchFamily="49" charset="-128"/>
              </a:rPr>
              <a:t>※</a:t>
            </a:r>
            <a:r>
              <a:rPr lang="ja-JP" altLang="en-US" sz="2000" dirty="0">
                <a:latin typeface="ＭＳ ゴシック" panose="020B0609070205080204" pitchFamily="49" charset="-128"/>
              </a:rPr>
              <a:t>障害福祉サービス等の提供場所等が特別地域に所在する場合で</a:t>
            </a:r>
            <a:r>
              <a:rPr lang="ja-JP" altLang="en-US" sz="2000" dirty="0"/>
              <a:t>あ</a:t>
            </a:r>
            <a:r>
              <a:rPr lang="ja-JP" altLang="en-US" sz="2000" b="0" i="0" u="none" strike="noStrike" baseline="0" dirty="0">
                <a:solidFill>
                  <a:srgbClr val="000000"/>
                </a:solidFill>
              </a:rPr>
              <a:t>って、指定特定相談支援事業所との間に一定の距離（概ね片道一時間）がある場合は、訪問に代えてテレビ電話装置等を活用してサービス提供場面を確認することも可能</a:t>
            </a:r>
          </a:p>
          <a:p>
            <a:pPr marL="0" indent="0">
              <a:buNone/>
            </a:pP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28</a:t>
            </a:fld>
            <a:endParaRPr kumimoji="1" lang="ja-JP" altLang="en-US" sz="2200"/>
          </a:p>
        </p:txBody>
      </p:sp>
      <p:sp>
        <p:nvSpPr>
          <p:cNvPr id="5" name="テキスト ボックス 4">
            <a:extLst>
              <a:ext uri="{FF2B5EF4-FFF2-40B4-BE49-F238E27FC236}">
                <a16:creationId xmlns:a16="http://schemas.microsoft.com/office/drawing/2014/main" id="{7655CFBB-CF65-5A55-E085-48104B07E74E}"/>
              </a:ext>
            </a:extLst>
          </p:cNvPr>
          <p:cNvSpPr txBox="1"/>
          <p:nvPr/>
        </p:nvSpPr>
        <p:spPr>
          <a:xfrm>
            <a:off x="6516216" y="1230945"/>
            <a:ext cx="2590800" cy="400110"/>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000" dirty="0">
                <a:latin typeface="ＭＳ ゴシック" panose="020B0609070205080204" pitchFamily="49" charset="-128"/>
                <a:ea typeface="ＭＳ ゴシック" panose="020B0609070205080204" pitchFamily="49" charset="-128"/>
              </a:rPr>
              <a:t>令和６年度報酬改定</a:t>
            </a:r>
          </a:p>
        </p:txBody>
      </p:sp>
    </p:spTree>
    <p:extLst>
      <p:ext uri="{BB962C8B-B14F-4D97-AF65-F5344CB8AC3E}">
        <p14:creationId xmlns:p14="http://schemas.microsoft.com/office/powerpoint/2010/main" val="170278422"/>
      </p:ext>
    </p:extLst>
  </p:cSld>
  <p:clrMapOvr>
    <a:masterClrMapping/>
  </p:clrMapOvr>
  <mc:AlternateContent xmlns:mc="http://schemas.openxmlformats.org/markup-compatibility/2006" xmlns:p14="http://schemas.microsoft.com/office/powerpoint/2010/main">
    <mc:Choice Requires="p14">
      <p:transition spd="slow" p14:dur="2000" advTm="14689"/>
    </mc:Choice>
    <mc:Fallback xmlns="">
      <p:transition spd="slow" advTm="14689"/>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Autofit/>
          </a:bodyPr>
          <a:lstStyle/>
          <a:p>
            <a:r>
              <a:rPr kumimoji="1" lang="ja-JP" altLang="en-US" sz="3400" dirty="0">
                <a:solidFill>
                  <a:schemeClr val="bg1"/>
                </a:solidFill>
              </a:rPr>
              <a:t>複数の加算要件に該当する際の取扱い</a:t>
            </a:r>
          </a:p>
        </p:txBody>
      </p:sp>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dirty="0">
                <a:latin typeface="ＭＳ ゴシック" panose="020B0609070205080204" pitchFamily="49" charset="-128"/>
              </a:rPr>
              <a:t>同一の支援業務において複数の加算を算定することはできない</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→いずれかの加算を選択し請求を行うことが必要</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例）</a:t>
            </a:r>
          </a:p>
          <a:p>
            <a:pPr marL="0" indent="0">
              <a:buNone/>
            </a:pPr>
            <a:r>
              <a:rPr lang="ja-JP" altLang="en-US" sz="2200" dirty="0">
                <a:latin typeface="ＭＳ ゴシック" panose="020B0609070205080204" pitchFamily="49" charset="-128"/>
              </a:rPr>
              <a:t>①居宅介護支援事業所等連携加算における「情報提供」及び「会議</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参加」と、入院時情報連携加算</a:t>
            </a:r>
          </a:p>
          <a:p>
            <a:pPr marL="0" indent="0">
              <a:buNone/>
            </a:pPr>
            <a:r>
              <a:rPr lang="ja-JP" altLang="en-US" sz="2200" dirty="0">
                <a:latin typeface="ＭＳ ゴシック" panose="020B0609070205080204" pitchFamily="49" charset="-128"/>
              </a:rPr>
              <a:t>②居宅介護支援事業所連携加算における「会議参加」と、</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退院・退所加算</a:t>
            </a:r>
          </a:p>
          <a:p>
            <a:pPr marL="0" indent="0">
              <a:buNone/>
            </a:pPr>
            <a:r>
              <a:rPr lang="ja-JP" altLang="en-US" sz="2200" dirty="0">
                <a:latin typeface="ＭＳ ゴシック" panose="020B0609070205080204" pitchFamily="49" charset="-128"/>
              </a:rPr>
              <a:t>③集中支援加算における「会議参加」と、</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入院時情報連携加算（</a:t>
            </a:r>
            <a:r>
              <a:rPr lang="en-US" altLang="ja-JP" sz="2200" dirty="0">
                <a:latin typeface="ＭＳ ゴシック" panose="020B0609070205080204" pitchFamily="49" charset="-128"/>
              </a:rPr>
              <a:t>1</a:t>
            </a:r>
            <a:r>
              <a:rPr lang="ja-JP" altLang="en-US" sz="2200" dirty="0">
                <a:latin typeface="ＭＳ ゴシック" panose="020B0609070205080204" pitchFamily="49" charset="-128"/>
              </a:rPr>
              <a:t>）及び退院・退所加算</a:t>
            </a:r>
          </a:p>
          <a:p>
            <a:pPr marL="0" indent="0">
              <a:buNone/>
            </a:pPr>
            <a:r>
              <a:rPr lang="ja-JP" altLang="en-US" sz="2200" dirty="0">
                <a:latin typeface="ＭＳ ゴシック" panose="020B0609070205080204" pitchFamily="49" charset="-128"/>
              </a:rPr>
              <a:t>④退院・退所加算と、初回加算</a:t>
            </a:r>
          </a:p>
          <a:p>
            <a:pPr marL="0" indent="0">
              <a:buNone/>
            </a:pPr>
            <a:r>
              <a:rPr lang="ja-JP" altLang="en-US" sz="2200" dirty="0">
                <a:latin typeface="ＭＳ ゴシック" panose="020B0609070205080204" pitchFamily="49" charset="-128"/>
              </a:rPr>
              <a:t>⑤医療・保育・教育機関等連携加算（面談）と初回加算又は退院・　</a:t>
            </a:r>
            <a:endParaRPr lang="en-US" altLang="ja-JP" sz="2200" dirty="0">
              <a:latin typeface="ＭＳ ゴシック" panose="020B0609070205080204" pitchFamily="49" charset="-128"/>
            </a:endParaRPr>
          </a:p>
          <a:p>
            <a:pPr marL="0" indent="0">
              <a:buNone/>
            </a:pPr>
            <a:r>
              <a:rPr lang="ja-JP" altLang="en-US" sz="2200"/>
              <a:t>　</a:t>
            </a:r>
            <a:r>
              <a:rPr lang="ja-JP" altLang="en-US" sz="2200">
                <a:latin typeface="ＭＳ ゴシック" panose="020B0609070205080204" pitchFamily="49" charset="-128"/>
              </a:rPr>
              <a:t>退所</a:t>
            </a:r>
            <a:r>
              <a:rPr lang="ja-JP" altLang="en-US" sz="2200" dirty="0">
                <a:latin typeface="ＭＳ ゴシック" panose="020B0609070205080204" pitchFamily="49" charset="-128"/>
              </a:rPr>
              <a:t>加算</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（当該退院等施設のみとの連携の場合）</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29</a:t>
            </a:fld>
            <a:endParaRPr kumimoji="1" lang="ja-JP" altLang="en-US" sz="2200"/>
          </a:p>
        </p:txBody>
      </p:sp>
    </p:spTree>
    <p:extLst>
      <p:ext uri="{BB962C8B-B14F-4D97-AF65-F5344CB8AC3E}">
        <p14:creationId xmlns:p14="http://schemas.microsoft.com/office/powerpoint/2010/main" val="1061973056"/>
      </p:ext>
    </p:extLst>
  </p:cSld>
  <p:clrMapOvr>
    <a:masterClrMapping/>
  </p:clrMapOvr>
  <mc:AlternateContent xmlns:mc="http://schemas.openxmlformats.org/markup-compatibility/2006" xmlns:p14="http://schemas.microsoft.com/office/powerpoint/2010/main">
    <mc:Choice Requires="p14">
      <p:transition spd="slow" p14:dur="2000" advTm="21975"/>
    </mc:Choice>
    <mc:Fallback xmlns="">
      <p:transition spd="slow" advTm="2197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57500"/>
            <a:ext cx="8229600" cy="1143000"/>
          </a:xfrm>
        </p:spPr>
        <p:txBody>
          <a:bodyPr>
            <a:normAutofit/>
          </a:bodyPr>
          <a:lstStyle/>
          <a:p>
            <a:r>
              <a:rPr lang="ja-JP" altLang="en-US" sz="4800" spc="300" dirty="0"/>
              <a:t>１．計画相談支援とは</a:t>
            </a:r>
            <a:endParaRPr kumimoji="1" lang="ja-JP" altLang="en-US" sz="4800" dirty="0"/>
          </a:p>
        </p:txBody>
      </p:sp>
      <p:sp>
        <p:nvSpPr>
          <p:cNvPr id="4" name="スライド番号プレースホルダー 3"/>
          <p:cNvSpPr>
            <a:spLocks noGrp="1"/>
          </p:cNvSpPr>
          <p:nvPr>
            <p:ph type="sldNum" sz="quarter" idx="12"/>
          </p:nvPr>
        </p:nvSpPr>
        <p:spPr>
          <a:xfrm>
            <a:off x="6553200" y="6356350"/>
            <a:ext cx="2133600" cy="365125"/>
          </a:xfrm>
        </p:spPr>
        <p:txBody>
          <a:bodyPr/>
          <a:lstStyle/>
          <a:p>
            <a:fld id="{96299AA7-4FF5-49B5-9446-EC43C516DFD6}" type="slidenum">
              <a:rPr kumimoji="1" lang="ja-JP" altLang="en-US" smtClean="0"/>
              <a:t>3</a:t>
            </a:fld>
            <a:endParaRPr kumimoji="1" lang="ja-JP" altLang="en-US" dirty="0"/>
          </a:p>
        </p:txBody>
      </p:sp>
    </p:spTree>
    <p:extLst>
      <p:ext uri="{BB962C8B-B14F-4D97-AF65-F5344CB8AC3E}">
        <p14:creationId xmlns:p14="http://schemas.microsoft.com/office/powerpoint/2010/main" val="351819294"/>
      </p:ext>
    </p:extLst>
  </p:cSld>
  <p:clrMapOvr>
    <a:masterClrMapping/>
  </p:clrMapOvr>
  <mc:AlternateContent xmlns:mc="http://schemas.openxmlformats.org/markup-compatibility/2006" xmlns:p14="http://schemas.microsoft.com/office/powerpoint/2010/main">
    <mc:Choice Requires="p14">
      <p:transition spd="slow" p14:dur="2000" advTm="5876"/>
    </mc:Choice>
    <mc:Fallback xmlns="">
      <p:transition spd="slow" advTm="587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418000"/>
          </a:xfrm>
        </p:spPr>
        <p:txBody>
          <a:bodyPr>
            <a:normAutofit/>
          </a:bodyPr>
          <a:lstStyle/>
          <a:p>
            <a:pPr marL="0" indent="0">
              <a:buNone/>
            </a:pPr>
            <a:r>
              <a:rPr lang="ja-JP" altLang="en-US" sz="2200" b="0" dirty="0">
                <a:latin typeface="ＭＳ ゴシック" panose="020B0609070205080204" pitchFamily="49" charset="-128"/>
              </a:rPr>
              <a:t>〇市町村が指定する特定相談支援事業者が実施するもの</a:t>
            </a:r>
            <a:endParaRPr lang="en-US" altLang="ja-JP" sz="2200" b="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〇</a:t>
            </a:r>
            <a:r>
              <a:rPr lang="ja-JP" altLang="en-US" sz="2200" b="0" dirty="0">
                <a:latin typeface="ＭＳ ゴシック" panose="020B0609070205080204" pitchFamily="49" charset="-128"/>
              </a:rPr>
              <a:t>「</a:t>
            </a:r>
            <a:r>
              <a:rPr lang="ja-JP" altLang="en-US" sz="2200" u="sng" dirty="0">
                <a:solidFill>
                  <a:srgbClr val="C00000"/>
                </a:solidFill>
                <a:latin typeface="ＭＳ ゴシック" panose="020B0609070205080204" pitchFamily="49" charset="-128"/>
              </a:rPr>
              <a:t>サービス利用支援</a:t>
            </a:r>
            <a:r>
              <a:rPr lang="ja-JP" altLang="en-US" sz="2200" b="0" dirty="0">
                <a:latin typeface="ＭＳ ゴシック" panose="020B0609070205080204" pitchFamily="49" charset="-128"/>
              </a:rPr>
              <a:t>」と「</a:t>
            </a:r>
            <a:r>
              <a:rPr lang="ja-JP" altLang="en-US" sz="2200" u="sng" dirty="0">
                <a:solidFill>
                  <a:srgbClr val="0070C0"/>
                </a:solidFill>
                <a:latin typeface="ＭＳ ゴシック" panose="020B0609070205080204" pitchFamily="49" charset="-128"/>
              </a:rPr>
              <a:t>継続サービス利用支援</a:t>
            </a:r>
            <a:r>
              <a:rPr lang="ja-JP" altLang="en-US" sz="2200" b="0" dirty="0">
                <a:latin typeface="ＭＳ ゴシック" panose="020B0609070205080204" pitchFamily="49" charset="-128"/>
              </a:rPr>
              <a:t>」からなる</a:t>
            </a:r>
            <a:endParaRPr lang="en-US" altLang="ja-JP" sz="2200" b="0" dirty="0">
              <a:latin typeface="ＭＳ ゴシック" panose="020B0609070205080204" pitchFamily="49" charset="-128"/>
            </a:endParaRPr>
          </a:p>
          <a:p>
            <a:pPr marL="0" indent="0">
              <a:buNone/>
            </a:pPr>
            <a:endParaRPr lang="en-US" altLang="ja-JP" sz="2200" dirty="0">
              <a:solidFill>
                <a:srgbClr val="0070C0"/>
              </a:solidFill>
              <a:latin typeface="ＭＳ ゴシック" panose="020B0609070205080204" pitchFamily="49" charset="-128"/>
            </a:endParaRPr>
          </a:p>
          <a:p>
            <a:pPr marL="0" indent="0">
              <a:buNone/>
            </a:pPr>
            <a:r>
              <a:rPr lang="ja-JP" altLang="en-US" sz="2200" dirty="0">
                <a:latin typeface="ＭＳ ゴシック" panose="020B0609070205080204" pitchFamily="49" charset="-128"/>
              </a:rPr>
              <a:t>　「自ら</a:t>
            </a:r>
            <a:r>
              <a:rPr lang="ja-JP" altLang="en-US" sz="2200" b="0" dirty="0">
                <a:latin typeface="ＭＳ ゴシック" panose="020B0609070205080204" pitchFamily="49" charset="-128"/>
              </a:rPr>
              <a:t>サービス等の利用調整が</a:t>
            </a:r>
            <a:r>
              <a:rPr lang="ja-JP" altLang="en-US" sz="2200" dirty="0">
                <a:latin typeface="ＭＳ ゴシック" panose="020B0609070205080204" pitchFamily="49" charset="-128"/>
              </a:rPr>
              <a:t>困難な</a:t>
            </a:r>
            <a:r>
              <a:rPr lang="ja-JP" altLang="en-US" sz="2200" b="0" dirty="0">
                <a:latin typeface="ＭＳ ゴシック" panose="020B0609070205080204" pitchFamily="49" charset="-128"/>
              </a:rPr>
              <a:t>障害者に対し、</a:t>
            </a:r>
            <a:endParaRPr lang="en-US" altLang="ja-JP" sz="2200" b="0" dirty="0">
              <a:latin typeface="ＭＳ ゴシック" panose="020B0609070205080204" pitchFamily="49" charset="-128"/>
            </a:endParaRPr>
          </a:p>
          <a:p>
            <a:pPr marL="0" indent="0">
              <a:buNone/>
            </a:pPr>
            <a:r>
              <a:rPr lang="ja-JP" altLang="en-US" sz="2200" b="0" dirty="0">
                <a:latin typeface="ＭＳ ゴシック" panose="020B0609070205080204" pitchFamily="49" charset="-128"/>
              </a:rPr>
              <a:t>　　</a:t>
            </a:r>
            <a:r>
              <a:rPr lang="ja-JP" altLang="en-US" sz="2200" b="0" u="sng" dirty="0">
                <a:solidFill>
                  <a:srgbClr val="C00000"/>
                </a:solidFill>
                <a:latin typeface="ＭＳ ゴシック" panose="020B0609070205080204" pitchFamily="49" charset="-128"/>
              </a:rPr>
              <a:t>ケアマネジメントのプロセスに沿った計画を作成</a:t>
            </a:r>
            <a:r>
              <a:rPr lang="ja-JP" altLang="en-US" sz="2200" b="0" dirty="0">
                <a:solidFill>
                  <a:schemeClr val="accent1">
                    <a:lumMod val="75000"/>
                  </a:schemeClr>
                </a:solidFill>
                <a:latin typeface="ＭＳ ゴシック" panose="020B0609070205080204" pitchFamily="49" charset="-128"/>
              </a:rPr>
              <a:t>」</a:t>
            </a:r>
            <a:endParaRPr lang="en-US" altLang="ja-JP" sz="2200" b="0" dirty="0">
              <a:solidFill>
                <a:schemeClr val="accent1">
                  <a:lumMod val="75000"/>
                </a:schemeClr>
              </a:solidFill>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endParaRPr lang="en-US" altLang="ja-JP" sz="2200" b="0" dirty="0">
              <a:latin typeface="ＭＳ ゴシック" panose="020B0609070205080204" pitchFamily="49" charset="-128"/>
            </a:endParaRPr>
          </a:p>
          <a:p>
            <a:pPr marL="0" indent="0">
              <a:buNone/>
            </a:pPr>
            <a:r>
              <a:rPr lang="ja-JP" altLang="en-US" sz="2200" b="0" dirty="0">
                <a:latin typeface="ＭＳ ゴシック" panose="020B0609070205080204" pitchFamily="49" charset="-128"/>
              </a:rPr>
              <a:t>　「その計画に沿った支援を実施」</a:t>
            </a:r>
            <a:endParaRPr lang="en-US" altLang="ja-JP" sz="2200" b="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ja-JP" altLang="en-US" sz="2200" b="0" dirty="0">
                <a:latin typeface="ＭＳ ゴシック" panose="020B0609070205080204" pitchFamily="49" charset="-128"/>
              </a:rPr>
              <a:t>定期的なモニタリングの実施」「計画の見直し」</a:t>
            </a:r>
            <a:endParaRPr lang="en-US" altLang="ja-JP" sz="2200" b="0" dirty="0">
              <a:latin typeface="ＭＳ ゴシック" panose="020B0609070205080204" pitchFamily="49" charset="-128"/>
            </a:endParaRPr>
          </a:p>
          <a:p>
            <a:pPr marL="0" indent="0">
              <a:buNone/>
            </a:pPr>
            <a:r>
              <a:rPr lang="ja-JP" altLang="en-US" sz="2200" b="0" dirty="0">
                <a:latin typeface="ＭＳ ゴシック" panose="020B0609070205080204" pitchFamily="49" charset="-128"/>
              </a:rPr>
              <a:t>　　　　　　　等を行いながら</a:t>
            </a:r>
            <a:r>
              <a:rPr lang="ja-JP" altLang="en-US" sz="2200" b="0" u="sng" dirty="0">
                <a:solidFill>
                  <a:srgbClr val="0070C0"/>
                </a:solidFill>
                <a:latin typeface="ＭＳ ゴシック" panose="020B0609070205080204" pitchFamily="49" charset="-128"/>
              </a:rPr>
              <a:t>継続的に支援</a:t>
            </a:r>
            <a:endParaRPr lang="en-US" altLang="ja-JP" sz="2200" b="0" u="sng" dirty="0">
              <a:solidFill>
                <a:srgbClr val="0070C0"/>
              </a:solidFill>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4</a:t>
            </a:fld>
            <a:endParaRPr kumimoji="1" lang="ja-JP" altLang="en-US" sz="2200"/>
          </a:p>
        </p:txBody>
      </p:sp>
      <p:sp>
        <p:nvSpPr>
          <p:cNvPr id="6" name="タイトル 1"/>
          <p:cNvSpPr txBox="1">
            <a:spLocks/>
          </p:cNvSpPr>
          <p:nvPr/>
        </p:nvSpPr>
        <p:spPr>
          <a:xfrm>
            <a:off x="612000" y="288000"/>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計画相談支援</a:t>
            </a:r>
            <a:endParaRPr lang="en-US" altLang="ja-JP" sz="4000" dirty="0">
              <a:solidFill>
                <a:schemeClr val="bg1"/>
              </a:solidFill>
              <a:latin typeface="ＭＳ ゴシック" panose="020B0609070205080204" pitchFamily="49" charset="-128"/>
              <a:ea typeface="ＭＳ ゴシック" panose="020B0609070205080204" pitchFamily="49" charset="-128"/>
            </a:endParaRPr>
          </a:p>
        </p:txBody>
      </p:sp>
      <p:sp>
        <p:nvSpPr>
          <p:cNvPr id="7" name="右中かっこ 6"/>
          <p:cNvSpPr/>
          <p:nvPr/>
        </p:nvSpPr>
        <p:spPr>
          <a:xfrm>
            <a:off x="7196350" y="2444819"/>
            <a:ext cx="552400" cy="3408362"/>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7916447" y="2708920"/>
            <a:ext cx="615553" cy="2667384"/>
          </a:xfrm>
          <a:prstGeom prst="rect">
            <a:avLst/>
          </a:prstGeom>
          <a:noFill/>
        </p:spPr>
        <p:txBody>
          <a:bodyPr vert="eaVert" wrap="square" rtlCol="0">
            <a:spAutoFit/>
          </a:bodyPr>
          <a:lstStyle/>
          <a:p>
            <a:pPr algn="ctr"/>
            <a:r>
              <a:rPr kumimoji="1" lang="ja-JP" altLang="en-US" sz="2800" b="1" dirty="0">
                <a:latin typeface="ＭＳ ゴシック" panose="020B0609070205080204" pitchFamily="49" charset="-128"/>
                <a:ea typeface="ＭＳ ゴシック" panose="020B0609070205080204" pitchFamily="49" charset="-128"/>
              </a:rPr>
              <a:t>この一連の業務</a:t>
            </a:r>
          </a:p>
        </p:txBody>
      </p:sp>
    </p:spTree>
    <p:extLst>
      <p:ext uri="{BB962C8B-B14F-4D97-AF65-F5344CB8AC3E}">
        <p14:creationId xmlns:p14="http://schemas.microsoft.com/office/powerpoint/2010/main" val="1741989591"/>
      </p:ext>
    </p:extLst>
  </p:cSld>
  <p:clrMapOvr>
    <a:masterClrMapping/>
  </p:clrMapOvr>
  <mc:AlternateContent xmlns:mc="http://schemas.openxmlformats.org/markup-compatibility/2006" xmlns:p14="http://schemas.microsoft.com/office/powerpoint/2010/main">
    <mc:Choice Requires="p14">
      <p:transition spd="slow" p14:dur="2000" advTm="34665"/>
    </mc:Choice>
    <mc:Fallback xmlns="">
      <p:transition spd="slow" advTm="3466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36912"/>
            <a:ext cx="9144000" cy="1152128"/>
          </a:xfrm>
        </p:spPr>
        <p:txBody>
          <a:bodyPr>
            <a:noAutofit/>
          </a:bodyPr>
          <a:lstStyle/>
          <a:p>
            <a:r>
              <a:rPr lang="ja-JP" altLang="en-US" spc="300" dirty="0"/>
              <a:t>２．障害福祉サービス利用手順</a:t>
            </a:r>
            <a:endParaRPr kumimoji="1" lang="ja-JP" altLang="en-US" dirty="0"/>
          </a:p>
        </p:txBody>
      </p:sp>
      <p:sp>
        <p:nvSpPr>
          <p:cNvPr id="4" name="スライド番号プレースホルダー 3"/>
          <p:cNvSpPr>
            <a:spLocks noGrp="1"/>
          </p:cNvSpPr>
          <p:nvPr>
            <p:ph type="sldNum" sz="quarter" idx="12"/>
          </p:nvPr>
        </p:nvSpPr>
        <p:spPr>
          <a:xfrm>
            <a:off x="6553200" y="6356350"/>
            <a:ext cx="2133600" cy="365125"/>
          </a:xfrm>
        </p:spPr>
        <p:txBody>
          <a:bodyPr/>
          <a:lstStyle/>
          <a:p>
            <a:fld id="{96299AA7-4FF5-49B5-9446-EC43C516DFD6}" type="slidenum">
              <a:rPr kumimoji="1" lang="ja-JP" altLang="en-US" smtClean="0"/>
              <a:t>5</a:t>
            </a:fld>
            <a:endParaRPr kumimoji="1" lang="ja-JP" altLang="en-US" dirty="0"/>
          </a:p>
        </p:txBody>
      </p:sp>
    </p:spTree>
    <p:extLst>
      <p:ext uri="{BB962C8B-B14F-4D97-AF65-F5344CB8AC3E}">
        <p14:creationId xmlns:p14="http://schemas.microsoft.com/office/powerpoint/2010/main" val="3474860876"/>
      </p:ext>
    </p:extLst>
  </p:cSld>
  <p:clrMapOvr>
    <a:masterClrMapping/>
  </p:clrMapOvr>
  <mc:AlternateContent xmlns:mc="http://schemas.openxmlformats.org/markup-compatibility/2006" xmlns:p14="http://schemas.microsoft.com/office/powerpoint/2010/main">
    <mc:Choice Requires="p14">
      <p:transition spd="slow" p14:dur="2000" advTm="5074"/>
    </mc:Choice>
    <mc:Fallback xmlns="">
      <p:transition spd="slow" advTm="507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6</a:t>
            </a:fld>
            <a:endParaRPr kumimoji="1" lang="ja-JP" altLang="en-US" sz="2200" dirty="0"/>
          </a:p>
        </p:txBody>
      </p:sp>
      <p:sp>
        <p:nvSpPr>
          <p:cNvPr id="5" name="タイトル 1"/>
          <p:cNvSpPr txBox="1">
            <a:spLocks/>
          </p:cNvSpPr>
          <p:nvPr/>
        </p:nvSpPr>
        <p:spPr>
          <a:xfrm>
            <a:off x="612000" y="288000"/>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サービス利用手順</a:t>
            </a:r>
          </a:p>
        </p:txBody>
      </p:sp>
      <p:sp>
        <p:nvSpPr>
          <p:cNvPr id="6" name="コンテンツ プレースホルダー 5"/>
          <p:cNvSpPr>
            <a:spLocks noGrp="1"/>
          </p:cNvSpPr>
          <p:nvPr>
            <p:ph idx="1"/>
          </p:nvPr>
        </p:nvSpPr>
        <p:spPr>
          <a:xfrm>
            <a:off x="417600" y="1259992"/>
            <a:ext cx="8308800" cy="5580000"/>
          </a:xfrm>
        </p:spPr>
        <p:txBody>
          <a:bodyPr>
            <a:noAutofit/>
          </a:bodyPr>
          <a:lstStyle/>
          <a:p>
            <a:pPr marL="0" lvl="0" indent="0">
              <a:buNone/>
            </a:pPr>
            <a:r>
              <a:rPr lang="ja-JP" altLang="en-US" sz="2200" dirty="0">
                <a:latin typeface="ＭＳ ゴシック" panose="020B0609070205080204" pitchFamily="49" charset="-128"/>
              </a:rPr>
              <a:t>１．相談・申請</a:t>
            </a: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市役所、相談支援事業所にて利用希望者からの相談受付</a:t>
            </a:r>
            <a:endParaRPr lang="en-US" altLang="ja-JP" sz="2200" dirty="0">
              <a:latin typeface="ＭＳ ゴシック" panose="020B0609070205080204" pitchFamily="49" charset="-128"/>
            </a:endParaRPr>
          </a:p>
          <a:p>
            <a:pPr marL="0" lvl="0" indent="0">
              <a:buNone/>
            </a:pPr>
            <a:endParaRPr lang="en-US" altLang="ja-JP" sz="2200" dirty="0">
              <a:latin typeface="ＭＳ ゴシック" panose="020B0609070205080204" pitchFamily="49" charset="-128"/>
            </a:endParaRPr>
          </a:p>
          <a:p>
            <a:pPr marL="0" lvl="0" indent="0">
              <a:buNone/>
            </a:pPr>
            <a:endParaRPr lang="en-US" altLang="ja-JP" sz="2200" dirty="0">
              <a:latin typeface="ＭＳ ゴシック" panose="020B0609070205080204" pitchFamily="49" charset="-128"/>
            </a:endParaRPr>
          </a:p>
          <a:p>
            <a:pPr marL="0" lvl="0" indent="0">
              <a:buNone/>
            </a:pPr>
            <a:endParaRPr lang="en-US" altLang="ja-JP" sz="2200" dirty="0">
              <a:latin typeface="ＭＳ ゴシック" panose="020B0609070205080204" pitchFamily="49" charset="-128"/>
            </a:endParaRPr>
          </a:p>
          <a:p>
            <a:pPr marL="0" lvl="0" indent="0">
              <a:buNone/>
            </a:pP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２．調査</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市の認定調査員が、利用希望者と面談を実施（認定調査）</a:t>
            </a:r>
            <a:endParaRPr lang="en-US" altLang="ja-JP" sz="2200" dirty="0">
              <a:latin typeface="ＭＳ ゴシック" panose="020B0609070205080204" pitchFamily="49" charset="-128"/>
            </a:endParaRPr>
          </a:p>
          <a:p>
            <a:pPr marL="0" indent="0">
              <a:buNone/>
            </a:pPr>
            <a:endParaRPr kumimoji="1"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３．審査・判定</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調査の結果および医師の診断結果をもとに、</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市の認定審査会で障害支援区分を決定</a:t>
            </a:r>
            <a:endParaRPr kumimoji="1" lang="ja-JP" altLang="en-US" sz="2200" dirty="0">
              <a:latin typeface="ＭＳ ゴシック" panose="020B0609070205080204" pitchFamily="49" charset="-128"/>
            </a:endParaRPr>
          </a:p>
        </p:txBody>
      </p:sp>
      <p:sp>
        <p:nvSpPr>
          <p:cNvPr id="9" name="テキスト ボックス 8"/>
          <p:cNvSpPr txBox="1"/>
          <p:nvPr/>
        </p:nvSpPr>
        <p:spPr>
          <a:xfrm>
            <a:off x="2688596" y="2420888"/>
            <a:ext cx="6037804" cy="1446550"/>
          </a:xfrm>
          <a:prstGeom prst="rect">
            <a:avLst/>
          </a:prstGeom>
          <a:noFill/>
        </p:spPr>
        <p:txBody>
          <a:bodyPr wrap="square" rtlCol="0">
            <a:spAutoFit/>
          </a:bodyPr>
          <a:lstStyle/>
          <a:p>
            <a:pPr lvl="0"/>
            <a:r>
              <a:rPr lang="ja-JP" altLang="en-US" sz="2200" dirty="0">
                <a:latin typeface="ＭＳ ゴシック" panose="020B0609070205080204" pitchFamily="49" charset="-128"/>
                <a:ea typeface="ＭＳ ゴシック" panose="020B0609070205080204" pitchFamily="49" charset="-128"/>
              </a:rPr>
              <a:t>相談支援事業者の業務</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　・申請前の相談や、申請手続きの支援</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　・サービス等利用計画案の作成</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　・サービス事業所との連絡調整</a:t>
            </a:r>
            <a:endParaRPr lang="en-US" altLang="ja-JP" sz="2200" dirty="0">
              <a:latin typeface="ＭＳ ゴシック" panose="020B0609070205080204" pitchFamily="49" charset="-128"/>
              <a:ea typeface="ＭＳ ゴシック" panose="020B0609070205080204" pitchFamily="49" charset="-128"/>
            </a:endParaRPr>
          </a:p>
        </p:txBody>
      </p:sp>
      <p:sp>
        <p:nvSpPr>
          <p:cNvPr id="10" name="下矢印 9"/>
          <p:cNvSpPr/>
          <p:nvPr/>
        </p:nvSpPr>
        <p:spPr>
          <a:xfrm>
            <a:off x="1002006" y="2098554"/>
            <a:ext cx="792088"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1" name="下矢印 10"/>
          <p:cNvSpPr/>
          <p:nvPr/>
        </p:nvSpPr>
        <p:spPr>
          <a:xfrm>
            <a:off x="1002006" y="4597181"/>
            <a:ext cx="79208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5" name="右矢印 14"/>
          <p:cNvSpPr/>
          <p:nvPr/>
        </p:nvSpPr>
        <p:spPr>
          <a:xfrm rot="10800000">
            <a:off x="1691680" y="2852936"/>
            <a:ext cx="996916" cy="29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43663495"/>
      </p:ext>
    </p:extLst>
  </p:cSld>
  <p:clrMapOvr>
    <a:masterClrMapping/>
  </p:clrMapOvr>
  <mc:AlternateContent xmlns:mc="http://schemas.openxmlformats.org/markup-compatibility/2006" xmlns:p14="http://schemas.microsoft.com/office/powerpoint/2010/main">
    <mc:Choice Requires="p14">
      <p:transition spd="slow" p14:dur="2000" advTm="35888"/>
    </mc:Choice>
    <mc:Fallback xmlns="">
      <p:transition spd="slow" advTm="3588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7</a:t>
            </a:fld>
            <a:endParaRPr kumimoji="1" lang="ja-JP" altLang="en-US" sz="2200" dirty="0"/>
          </a:p>
        </p:txBody>
      </p:sp>
      <p:sp>
        <p:nvSpPr>
          <p:cNvPr id="6" name="コンテンツ プレースホルダー 5"/>
          <p:cNvSpPr>
            <a:spLocks noGrp="1"/>
          </p:cNvSpPr>
          <p:nvPr>
            <p:ph idx="1"/>
          </p:nvPr>
        </p:nvSpPr>
        <p:spPr>
          <a:xfrm>
            <a:off x="417600" y="0"/>
            <a:ext cx="8308800" cy="6839992"/>
          </a:xfrm>
        </p:spPr>
        <p:txBody>
          <a:bodyPr>
            <a:noAutofit/>
          </a:bodyPr>
          <a:lstStyle/>
          <a:p>
            <a:pPr marL="0" lvl="0" indent="0">
              <a:buNone/>
            </a:pP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４．決定（認定）・通知</a:t>
            </a: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・利用者へ障害支援区分の通知</a:t>
            </a:r>
            <a:endParaRPr lang="en-US" altLang="ja-JP" sz="2200" dirty="0">
              <a:latin typeface="ＭＳ ゴシック" panose="020B0609070205080204" pitchFamily="49" charset="-128"/>
            </a:endParaRPr>
          </a:p>
          <a:p>
            <a:pPr marL="0" lvl="0" indent="0">
              <a:buNone/>
            </a:pP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・サービス等利用計画案をもとに</a:t>
            </a: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　支給決定、受給者証発行</a:t>
            </a:r>
            <a:endParaRPr lang="en-US" altLang="ja-JP" sz="2200" dirty="0">
              <a:latin typeface="ＭＳ ゴシック" panose="020B0609070205080204" pitchFamily="49" charset="-128"/>
            </a:endParaRPr>
          </a:p>
          <a:p>
            <a:pPr marL="0" lvl="0" indent="0">
              <a:buNone/>
            </a:pPr>
            <a:endParaRPr lang="en-US" altLang="ja-JP" sz="2200" dirty="0"/>
          </a:p>
          <a:p>
            <a:pPr marL="0" lvl="0" indent="0">
              <a:buNone/>
            </a:pPr>
            <a:endParaRPr lang="en-US" altLang="ja-JP" sz="2200" dirty="0">
              <a:latin typeface="ＭＳ ゴシック" panose="020B0609070205080204" pitchFamily="49" charset="-128"/>
            </a:endParaRPr>
          </a:p>
          <a:p>
            <a:pPr marL="0" lvl="0" indent="0">
              <a:buNone/>
            </a:pPr>
            <a:r>
              <a:rPr lang="ja-JP" altLang="en-US" sz="2200" dirty="0">
                <a:latin typeface="ＭＳ ゴシック" panose="020B0609070205080204" pitchFamily="49" charset="-128"/>
              </a:rPr>
              <a:t>５．事業所と契約</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サービスを利用する事業所の決定、利用契約</a:t>
            </a:r>
            <a:endParaRPr lang="en-US" altLang="ja-JP" sz="2200" dirty="0">
              <a:latin typeface="ＭＳ ゴシック" panose="020B0609070205080204" pitchFamily="49" charset="-128"/>
            </a:endParaRPr>
          </a:p>
          <a:p>
            <a:pPr marL="0" indent="0">
              <a:buNone/>
            </a:pPr>
            <a:endParaRPr kumimoji="1" lang="en-US" altLang="ja-JP" sz="2200" dirty="0">
              <a:latin typeface="ＭＳ ゴシック" panose="020B0609070205080204" pitchFamily="49" charset="-128"/>
            </a:endParaRPr>
          </a:p>
          <a:p>
            <a:pPr marL="0" indent="0">
              <a:buNone/>
            </a:pPr>
            <a:endParaRPr kumimoji="1"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６．サービスの利用開始</a:t>
            </a:r>
            <a:endParaRPr lang="en-US" altLang="ja-JP" sz="2200" dirty="0">
              <a:latin typeface="ＭＳ ゴシック" panose="020B0609070205080204" pitchFamily="49" charset="-128"/>
            </a:endParaRPr>
          </a:p>
          <a:p>
            <a:pPr marL="0" indent="0">
              <a:buNone/>
            </a:pPr>
            <a:r>
              <a:rPr kumimoji="1" lang="ja-JP" altLang="en-US" sz="2200" dirty="0">
                <a:latin typeface="ＭＳ ゴシック" panose="020B0609070205080204" pitchFamily="49" charset="-128"/>
              </a:rPr>
              <a:t>サービスの利用を開始</a:t>
            </a:r>
            <a:endParaRPr kumimoji="1" lang="en-US" altLang="ja-JP" sz="2200" dirty="0">
              <a:latin typeface="ＭＳ ゴシック" panose="020B0609070205080204" pitchFamily="49" charset="-128"/>
            </a:endParaRPr>
          </a:p>
          <a:p>
            <a:pPr marL="0" indent="0">
              <a:buNone/>
            </a:pPr>
            <a:endParaRPr lang="en-US" altLang="ja-JP" sz="2200" dirty="0">
              <a:latin typeface="ＭＳ ゴシック" panose="020B0609070205080204" pitchFamily="49" charset="-128"/>
            </a:endParaRPr>
          </a:p>
        </p:txBody>
      </p:sp>
      <p:sp>
        <p:nvSpPr>
          <p:cNvPr id="12" name="下矢印 11"/>
          <p:cNvSpPr/>
          <p:nvPr/>
        </p:nvSpPr>
        <p:spPr>
          <a:xfrm>
            <a:off x="965841" y="1234389"/>
            <a:ext cx="792088" cy="4486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3" name="下矢印 12"/>
          <p:cNvSpPr/>
          <p:nvPr/>
        </p:nvSpPr>
        <p:spPr>
          <a:xfrm>
            <a:off x="965694" y="4005769"/>
            <a:ext cx="792088" cy="8633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4" name="下矢印 13"/>
          <p:cNvSpPr/>
          <p:nvPr/>
        </p:nvSpPr>
        <p:spPr>
          <a:xfrm>
            <a:off x="965694" y="2408445"/>
            <a:ext cx="792088" cy="804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4795248" y="1073992"/>
            <a:ext cx="4464496" cy="769441"/>
          </a:xfrm>
          <a:prstGeom prst="rect">
            <a:avLst/>
          </a:prstGeom>
          <a:noFill/>
        </p:spPr>
        <p:txBody>
          <a:bodyPr wrap="square" rtlCol="0">
            <a:spAutoFit/>
          </a:bodyPr>
          <a:lstStyle/>
          <a:p>
            <a:pPr lvl="0"/>
            <a:r>
              <a:rPr lang="ja-JP" altLang="en-US" sz="2200" dirty="0">
                <a:latin typeface="ＭＳ ゴシック" panose="020B0609070205080204" pitchFamily="49" charset="-128"/>
                <a:ea typeface="ＭＳ ゴシック" panose="020B0609070205080204" pitchFamily="49" charset="-128"/>
              </a:rPr>
              <a:t>相談支援事業者の業務</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・サービス等利用計画案の交付</a:t>
            </a:r>
            <a:endParaRPr lang="en-US" altLang="ja-JP" sz="2200" dirty="0">
              <a:latin typeface="ＭＳ ゴシック" panose="020B0609070205080204" pitchFamily="49" charset="-128"/>
              <a:ea typeface="ＭＳ ゴシック" panose="020B0609070205080204" pitchFamily="49" charset="-128"/>
            </a:endParaRPr>
          </a:p>
        </p:txBody>
      </p:sp>
      <p:sp>
        <p:nvSpPr>
          <p:cNvPr id="2" name="右矢印 1"/>
          <p:cNvSpPr/>
          <p:nvPr/>
        </p:nvSpPr>
        <p:spPr>
          <a:xfrm rot="10800000">
            <a:off x="1979712" y="1312802"/>
            <a:ext cx="2815536" cy="264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4795248" y="3956992"/>
            <a:ext cx="4348752" cy="1446550"/>
          </a:xfrm>
          <a:prstGeom prst="rect">
            <a:avLst/>
          </a:prstGeom>
          <a:noFill/>
        </p:spPr>
        <p:txBody>
          <a:bodyPr wrap="square" rtlCol="0">
            <a:spAutoFit/>
          </a:bodyPr>
          <a:lstStyle/>
          <a:p>
            <a:pPr lvl="0"/>
            <a:r>
              <a:rPr lang="ja-JP" altLang="en-US" sz="2200" dirty="0">
                <a:latin typeface="ＭＳ ゴシック" panose="020B0609070205080204" pitchFamily="49" charset="-128"/>
                <a:ea typeface="ＭＳ ゴシック" panose="020B0609070205080204" pitchFamily="49" charset="-128"/>
              </a:rPr>
              <a:t>相談支援事業者の業務</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・担当者会議の実施</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・本計画の作成</a:t>
            </a:r>
            <a:endParaRPr lang="en-US" altLang="ja-JP" sz="2200" dirty="0">
              <a:latin typeface="ＭＳ ゴシック" panose="020B0609070205080204" pitchFamily="49" charset="-128"/>
              <a:ea typeface="ＭＳ ゴシック" panose="020B0609070205080204" pitchFamily="49" charset="-128"/>
            </a:endParaRPr>
          </a:p>
          <a:p>
            <a:pPr lvl="0"/>
            <a:r>
              <a:rPr lang="ja-JP" altLang="en-US" sz="2200" dirty="0">
                <a:latin typeface="ＭＳ ゴシック" panose="020B0609070205080204" pitchFamily="49" charset="-128"/>
                <a:ea typeface="ＭＳ ゴシック" panose="020B0609070205080204" pitchFamily="49" charset="-128"/>
              </a:rPr>
              <a:t>・定期的なモニタリングの実施</a:t>
            </a:r>
            <a:endParaRPr lang="en-US" altLang="ja-JP" sz="2200" dirty="0">
              <a:latin typeface="ＭＳ ゴシック" panose="020B0609070205080204" pitchFamily="49" charset="-128"/>
              <a:ea typeface="ＭＳ ゴシック" panose="020B0609070205080204" pitchFamily="49" charset="-128"/>
            </a:endParaRPr>
          </a:p>
        </p:txBody>
      </p:sp>
      <p:sp>
        <p:nvSpPr>
          <p:cNvPr id="18" name="右矢印 17"/>
          <p:cNvSpPr/>
          <p:nvPr/>
        </p:nvSpPr>
        <p:spPr>
          <a:xfrm rot="10800000">
            <a:off x="3897964" y="4286186"/>
            <a:ext cx="897284" cy="296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74683048"/>
      </p:ext>
    </p:extLst>
  </p:cSld>
  <p:clrMapOvr>
    <a:masterClrMapping/>
  </p:clrMapOvr>
  <mc:AlternateContent xmlns:mc="http://schemas.openxmlformats.org/markup-compatibility/2006" xmlns:p14="http://schemas.microsoft.com/office/powerpoint/2010/main">
    <mc:Choice Requires="p14">
      <p:transition spd="slow" p14:dur="2000" advTm="22306"/>
    </mc:Choice>
    <mc:Fallback xmlns="">
      <p:transition spd="slow" advTm="2230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57500"/>
            <a:ext cx="8229600" cy="1143000"/>
          </a:xfrm>
        </p:spPr>
        <p:txBody>
          <a:bodyPr>
            <a:noAutofit/>
          </a:bodyPr>
          <a:lstStyle/>
          <a:p>
            <a:pPr>
              <a:lnSpc>
                <a:spcPct val="150000"/>
              </a:lnSpc>
            </a:pPr>
            <a:r>
              <a:rPr lang="ja-JP" altLang="en-US" spc="300" dirty="0"/>
              <a:t>３．各種提出書類</a:t>
            </a:r>
            <a:endParaRPr lang="en-US" altLang="ja-JP" spc="300" dirty="0"/>
          </a:p>
        </p:txBody>
      </p:sp>
      <p:sp>
        <p:nvSpPr>
          <p:cNvPr id="3" name="スライド番号プレースホルダー 3"/>
          <p:cNvSpPr>
            <a:spLocks noGrp="1"/>
          </p:cNvSpPr>
          <p:nvPr>
            <p:ph type="sldNum" sz="quarter" idx="12"/>
          </p:nvPr>
        </p:nvSpPr>
        <p:spPr>
          <a:xfrm>
            <a:off x="6553200" y="6357600"/>
            <a:ext cx="2133600" cy="365125"/>
          </a:xfrm>
        </p:spPr>
        <p:txBody>
          <a:bodyPr/>
          <a:lstStyle/>
          <a:p>
            <a:fld id="{96299AA7-4FF5-49B5-9446-EC43C516DFD6}" type="slidenum">
              <a:rPr kumimoji="1" lang="ja-JP" altLang="en-US" smtClean="0"/>
              <a:t>8</a:t>
            </a:fld>
            <a:endParaRPr kumimoji="1" lang="ja-JP" altLang="en-US" dirty="0"/>
          </a:p>
        </p:txBody>
      </p:sp>
    </p:spTree>
    <p:extLst>
      <p:ext uri="{BB962C8B-B14F-4D97-AF65-F5344CB8AC3E}">
        <p14:creationId xmlns:p14="http://schemas.microsoft.com/office/powerpoint/2010/main" val="515967860"/>
      </p:ext>
    </p:extLst>
  </p:cSld>
  <p:clrMapOvr>
    <a:masterClrMapping/>
  </p:clrMapOvr>
  <mc:AlternateContent xmlns:mc="http://schemas.openxmlformats.org/markup-compatibility/2006" xmlns:p14="http://schemas.microsoft.com/office/powerpoint/2010/main">
    <mc:Choice Requires="p14">
      <p:transition spd="slow" p14:dur="2000" advTm="4379"/>
    </mc:Choice>
    <mc:Fallback xmlns="">
      <p:transition spd="slow" advTm="437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440000"/>
            <a:ext cx="8568000" cy="5418000"/>
          </a:xfrm>
          <a:ln>
            <a:noFill/>
          </a:ln>
        </p:spPr>
        <p:txBody>
          <a:bodyPr>
            <a:normAutofit/>
          </a:bodyPr>
          <a:lstStyle/>
          <a:p>
            <a:pPr marL="0" indent="0">
              <a:buNone/>
            </a:pPr>
            <a:r>
              <a:rPr kumimoji="1" lang="ja-JP" altLang="en-US" sz="2200" dirty="0">
                <a:latin typeface="ＭＳ ゴシック" panose="020B0609070205080204" pitchFamily="49" charset="-128"/>
              </a:rPr>
              <a:t>〇計画案、モニタリング報告</a:t>
            </a:r>
            <a:r>
              <a:rPr lang="ja-JP" altLang="en-US" sz="2200" dirty="0">
                <a:latin typeface="ＭＳ ゴシック" panose="020B0609070205080204" pitchFamily="49" charset="-128"/>
              </a:rPr>
              <a:t>については</a:t>
            </a:r>
            <a:r>
              <a:rPr kumimoji="1" lang="ja-JP" altLang="en-US" sz="2200" dirty="0">
                <a:latin typeface="ＭＳ ゴシック" panose="020B0609070205080204" pitchFamily="49" charset="-128"/>
              </a:rPr>
              <a:t>障害者等と</a:t>
            </a:r>
            <a:r>
              <a:rPr kumimoji="1" lang="ja-JP" altLang="en-US" sz="2200" u="sng" dirty="0">
                <a:solidFill>
                  <a:srgbClr val="C00000"/>
                </a:solidFill>
                <a:latin typeface="ＭＳ ゴシック" panose="020B0609070205080204" pitchFamily="49" charset="-128"/>
              </a:rPr>
              <a:t>面談</a:t>
            </a:r>
            <a:r>
              <a:rPr lang="ja-JP" altLang="en-US" sz="2200" dirty="0">
                <a:latin typeface="ＭＳ ゴシック" panose="020B0609070205080204" pitchFamily="49" charset="-128"/>
              </a:rPr>
              <a:t>の上</a:t>
            </a:r>
            <a:r>
              <a:rPr kumimoji="1" lang="ja-JP" altLang="en-US" sz="2200" dirty="0">
                <a:latin typeface="ＭＳ ゴシック" panose="020B0609070205080204" pitchFamily="49" charset="-128"/>
              </a:rPr>
              <a:t>作成</a:t>
            </a:r>
            <a:endParaRPr kumimoji="1" lang="en-US" altLang="ja-JP" sz="2200" dirty="0">
              <a:latin typeface="ＭＳ ゴシック" panose="020B0609070205080204" pitchFamily="49" charset="-128"/>
            </a:endParaRPr>
          </a:p>
          <a:p>
            <a:pPr marL="0" indent="0">
              <a:buNone/>
            </a:pPr>
            <a:r>
              <a:rPr lang="ja-JP" altLang="en-US" sz="2200" dirty="0">
                <a:solidFill>
                  <a:srgbClr val="C00000"/>
                </a:solidFill>
                <a:latin typeface="ＭＳ ゴシック" panose="020B0609070205080204" pitchFamily="49" charset="-128"/>
              </a:rPr>
              <a:t>　</a:t>
            </a:r>
            <a:r>
              <a:rPr lang="en-US" altLang="ja-JP" sz="2200" dirty="0">
                <a:latin typeface="ＭＳ ゴシック" panose="020B0609070205080204" pitchFamily="49" charset="-128"/>
              </a:rPr>
              <a:t>※</a:t>
            </a:r>
            <a:r>
              <a:rPr lang="ja-JP" altLang="en-US" sz="2200" dirty="0">
                <a:solidFill>
                  <a:srgbClr val="C00000"/>
                </a:solidFill>
                <a:latin typeface="ＭＳ ゴシック" panose="020B0609070205080204" pitchFamily="49" charset="-128"/>
              </a:rPr>
              <a:t>受給者証番号</a:t>
            </a:r>
            <a:r>
              <a:rPr lang="ja-JP" altLang="en-US" sz="2200" dirty="0">
                <a:latin typeface="ＭＳ ゴシック" panose="020B0609070205080204" pitchFamily="49" charset="-128"/>
              </a:rPr>
              <a:t>、計画案作成日、同意日等の記載漏れ多</a:t>
            </a:r>
            <a:endParaRPr kumimoji="1"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〇サービスの支給決定は、サービス等利用計画案を基に決定</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→本人に必要な受給量の慎重な見極めが必要</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ja-JP" altLang="en-US" sz="2200" dirty="0">
                <a:solidFill>
                  <a:srgbClr val="C00000"/>
                </a:solidFill>
                <a:latin typeface="ＭＳ ゴシック" panose="020B0609070205080204" pitchFamily="49" charset="-128"/>
              </a:rPr>
              <a:t>基本単位数以上の受給等、個別の取り扱いを希望する場合は</a:t>
            </a:r>
            <a:endParaRPr lang="en-US" altLang="ja-JP" sz="2200" dirty="0">
              <a:solidFill>
                <a:srgbClr val="C00000"/>
              </a:solidFill>
              <a:latin typeface="ＭＳ ゴシック" panose="020B0609070205080204" pitchFamily="49" charset="-128"/>
            </a:endParaRPr>
          </a:p>
          <a:p>
            <a:pPr marL="0" indent="0">
              <a:buNone/>
            </a:pPr>
            <a:r>
              <a:rPr lang="ja-JP" altLang="en-US" sz="2200" dirty="0">
                <a:solidFill>
                  <a:srgbClr val="C00000"/>
                </a:solidFill>
                <a:latin typeface="ＭＳ ゴシック" panose="020B0609070205080204" pitchFamily="49" charset="-128"/>
              </a:rPr>
              <a:t>　　申立書等の作成要</a:t>
            </a:r>
            <a:endParaRPr lang="en-US" altLang="ja-JP" sz="2200" dirty="0">
              <a:solidFill>
                <a:srgbClr val="C00000"/>
              </a:solidFill>
              <a:latin typeface="ＭＳ ゴシック" panose="020B0609070205080204" pitchFamily="49" charset="-128"/>
            </a:endParaRPr>
          </a:p>
          <a:p>
            <a:pPr marL="0" indent="0">
              <a:buNone/>
            </a:pPr>
            <a:r>
              <a:rPr lang="ja-JP" altLang="en-US" sz="2200" dirty="0">
                <a:latin typeface="ＭＳ ゴシック" panose="020B0609070205080204" pitchFamily="49" charset="-128"/>
              </a:rPr>
              <a:t>〇日中活動系サービスでは、各月の日数から８日を控除した日数が</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原則上限</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a:t>
            </a:r>
            <a:r>
              <a:rPr lang="en-US" altLang="ja-JP" sz="2200" dirty="0">
                <a:latin typeface="ＭＳ ゴシック" panose="020B0609070205080204" pitchFamily="49" charset="-128"/>
              </a:rPr>
              <a:t>※</a:t>
            </a:r>
            <a:r>
              <a:rPr lang="ja-JP" altLang="en-US" sz="2200" dirty="0">
                <a:latin typeface="ＭＳ ゴシック" panose="020B0609070205080204" pitchFamily="49" charset="-128"/>
              </a:rPr>
              <a:t>利用者の状態等に鑑み、</a:t>
            </a:r>
            <a:endParaRPr lang="en-US" altLang="ja-JP" sz="2200" dirty="0">
              <a:latin typeface="ＭＳ ゴシック" panose="020B0609070205080204" pitchFamily="49" charset="-128"/>
            </a:endParaRPr>
          </a:p>
          <a:p>
            <a:pPr marL="0" indent="0">
              <a:buNone/>
            </a:pPr>
            <a:r>
              <a:rPr lang="ja-JP" altLang="en-US" sz="2200" dirty="0"/>
              <a:t>　　</a:t>
            </a:r>
            <a:r>
              <a:rPr lang="ja-JP" altLang="en-US" sz="2200" dirty="0">
                <a:latin typeface="ＭＳ ゴシック" panose="020B0609070205080204" pitchFamily="49" charset="-128"/>
              </a:rPr>
              <a:t>原則の日数を超えて利用する必要がある場合</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　　→申立書へ理由、その背景等明確に記載</a:t>
            </a:r>
            <a:endParaRPr lang="en-US" altLang="ja-JP" sz="2200" dirty="0">
              <a:latin typeface="ＭＳ ゴシック" panose="020B0609070205080204" pitchFamily="49" charset="-128"/>
            </a:endParaRPr>
          </a:p>
          <a:p>
            <a:pPr marL="0" indent="0">
              <a:buNone/>
            </a:pPr>
            <a:r>
              <a:rPr lang="ja-JP" altLang="en-US" sz="2200" dirty="0">
                <a:latin typeface="ＭＳ ゴシック" panose="020B0609070205080204" pitchFamily="49" charset="-128"/>
              </a:rPr>
              <a:t>〇支給決定管轄の記載（ｅｘ．各支所、保健所等）</a:t>
            </a:r>
            <a:endParaRPr lang="en-US" altLang="ja-JP" sz="22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299AA7-4FF5-49B5-9446-EC43C516DFD6}" type="slidenum">
              <a:rPr kumimoji="1" lang="ja-JP" altLang="en-US" sz="2200" smtClean="0"/>
              <a:t>9</a:t>
            </a:fld>
            <a:endParaRPr kumimoji="1" lang="ja-JP" altLang="en-US" sz="2200" dirty="0"/>
          </a:p>
        </p:txBody>
      </p:sp>
      <p:sp>
        <p:nvSpPr>
          <p:cNvPr id="5" name="タイトル 1"/>
          <p:cNvSpPr txBox="1">
            <a:spLocks/>
          </p:cNvSpPr>
          <p:nvPr/>
        </p:nvSpPr>
        <p:spPr>
          <a:xfrm>
            <a:off x="612000" y="288000"/>
            <a:ext cx="7920000" cy="900000"/>
          </a:xfrm>
          <a:prstGeom prst="rect">
            <a:avLst/>
          </a:prstGeom>
          <a:solidFill>
            <a:schemeClr val="bg1">
              <a:lumMod val="5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schemeClr val="bg1"/>
                </a:solidFill>
                <a:latin typeface="ＭＳ ゴシック" panose="020B0609070205080204" pitchFamily="49" charset="-128"/>
                <a:ea typeface="ＭＳ ゴシック" panose="020B0609070205080204" pitchFamily="49" charset="-128"/>
              </a:rPr>
              <a:t>サービス等利用計画案</a:t>
            </a:r>
          </a:p>
        </p:txBody>
      </p:sp>
    </p:spTree>
    <p:extLst>
      <p:ext uri="{BB962C8B-B14F-4D97-AF65-F5344CB8AC3E}">
        <p14:creationId xmlns:p14="http://schemas.microsoft.com/office/powerpoint/2010/main" val="2227707824"/>
      </p:ext>
    </p:extLst>
  </p:cSld>
  <p:clrMapOvr>
    <a:masterClrMapping/>
  </p:clrMapOvr>
  <mc:AlternateContent xmlns:mc="http://schemas.openxmlformats.org/markup-compatibility/2006" xmlns:p14="http://schemas.microsoft.com/office/powerpoint/2010/main">
    <mc:Choice Requires="p14">
      <p:transition spd="slow" p14:dur="2000" advTm="98410"/>
    </mc:Choice>
    <mc:Fallback xmlns="">
      <p:transition spd="slow" advTm="98410"/>
    </mc:Fallback>
  </mc:AlternateContent>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6959</TotalTime>
  <Words>2686</Words>
  <Application>Microsoft Office PowerPoint</Application>
  <PresentationFormat>画面に合わせる (4:3)</PresentationFormat>
  <Paragraphs>316</Paragraphs>
  <Slides>29</Slides>
  <Notes>29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vt:i4>
      </vt:variant>
    </vt:vector>
  </HeadingPairs>
  <TitlesOfParts>
    <vt:vector size="35" baseType="lpstr">
      <vt:lpstr>ＭＳ Ｐゴシック</vt:lpstr>
      <vt:lpstr>ＭＳ ゴシック</vt:lpstr>
      <vt:lpstr>ＭＳ 明朝</vt:lpstr>
      <vt:lpstr>Arial</vt:lpstr>
      <vt:lpstr>Calibri</vt:lpstr>
      <vt:lpstr>1_Office ​​テーマ</vt:lpstr>
      <vt:lpstr>事業所集団指導 ～相談支援事業所～</vt:lpstr>
      <vt:lpstr>PowerPoint プレゼンテーション</vt:lpstr>
      <vt:lpstr>１．計画相談支援とは</vt:lpstr>
      <vt:lpstr>PowerPoint プレゼンテーション</vt:lpstr>
      <vt:lpstr>２．障害福祉サービス利用手順</vt:lpstr>
      <vt:lpstr>PowerPoint プレゼンテーション</vt:lpstr>
      <vt:lpstr>PowerPoint プレゼンテーション</vt:lpstr>
      <vt:lpstr>３．各種提出書類</vt:lpstr>
      <vt:lpstr>PowerPoint プレゼンテーション</vt:lpstr>
      <vt:lpstr>PowerPoint プレゼンテーション</vt:lpstr>
      <vt:lpstr>PowerPoint プレゼンテーション</vt:lpstr>
      <vt:lpstr>PowerPoint プレゼンテーション</vt:lpstr>
      <vt:lpstr>４．注意点等</vt:lpstr>
      <vt:lpstr>PowerPoint プレゼンテーション</vt:lpstr>
      <vt:lpstr>PowerPoint プレゼンテーション</vt:lpstr>
      <vt:lpstr>介護保険との優先関係</vt:lpstr>
      <vt:lpstr>障害福祉サービス固有のサービス</vt:lpstr>
      <vt:lpstr> </vt:lpstr>
      <vt:lpstr>５．請求関連</vt:lpstr>
      <vt:lpstr>PowerPoint プレゼンテーション</vt:lpstr>
      <vt:lpstr>PowerPoint プレゼンテーション</vt:lpstr>
      <vt:lpstr> </vt:lpstr>
      <vt:lpstr> </vt:lpstr>
      <vt:lpstr>相談支援専門員１人当たりの標準担当件数の設定</vt:lpstr>
      <vt:lpstr>入院時情報連携加算</vt:lpstr>
      <vt:lpstr>医療・保育・教育機関等連携加算</vt:lpstr>
      <vt:lpstr>サービス担当者会議実施加算</vt:lpstr>
      <vt:lpstr>サービス提供時モニタリング加算</vt:lpstr>
      <vt:lpstr>複数の加算要件に該当する際の取扱い</vt:lpstr>
    </vt:vector>
  </TitlesOfParts>
  <Company>鹿児島市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事業所集団指導 ～相談支援系～</dc:title>
  <dc:creator>鹿児島市</dc:creator>
  <cp:lastModifiedBy>内園　歩</cp:lastModifiedBy>
  <cp:revision>304</cp:revision>
  <cp:lastPrinted>2022-06-01T02:25:15Z</cp:lastPrinted>
  <dcterms:created xsi:type="dcterms:W3CDTF">2016-06-14T09:26:09Z</dcterms:created>
  <dcterms:modified xsi:type="dcterms:W3CDTF">2024-08-14T02:42:27Z</dcterms:modified>
</cp:coreProperties>
</file>