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5004" r:id="rId1"/>
  </p:sldMasterIdLst>
  <p:notesMasterIdLst>
    <p:notesMasterId r:id="rId36"/>
  </p:notesMasterIdLst>
  <p:handoutMasterIdLst>
    <p:handoutMasterId r:id="rId37"/>
  </p:handoutMasterIdLst>
  <p:sldIdLst>
    <p:sldId id="395" r:id="rId2"/>
    <p:sldId id="530" r:id="rId3"/>
    <p:sldId id="407" r:id="rId4"/>
    <p:sldId id="405" r:id="rId5"/>
    <p:sldId id="495" r:id="rId6"/>
    <p:sldId id="513" r:id="rId7"/>
    <p:sldId id="514" r:id="rId8"/>
    <p:sldId id="555" r:id="rId9"/>
    <p:sldId id="413" r:id="rId10"/>
    <p:sldId id="497" r:id="rId11"/>
    <p:sldId id="417" r:id="rId12"/>
    <p:sldId id="500" r:id="rId13"/>
    <p:sldId id="421" r:id="rId14"/>
    <p:sldId id="418" r:id="rId15"/>
    <p:sldId id="502" r:id="rId16"/>
    <p:sldId id="516" r:id="rId17"/>
    <p:sldId id="503" r:id="rId18"/>
    <p:sldId id="424" r:id="rId19"/>
    <p:sldId id="511" r:id="rId20"/>
    <p:sldId id="512" r:id="rId21"/>
    <p:sldId id="543" r:id="rId22"/>
    <p:sldId id="545" r:id="rId23"/>
    <p:sldId id="315" r:id="rId24"/>
    <p:sldId id="546" r:id="rId25"/>
    <p:sldId id="547" r:id="rId26"/>
    <p:sldId id="548" r:id="rId27"/>
    <p:sldId id="549" r:id="rId28"/>
    <p:sldId id="550" r:id="rId29"/>
    <p:sldId id="325" r:id="rId30"/>
    <p:sldId id="551" r:id="rId31"/>
    <p:sldId id="556" r:id="rId32"/>
    <p:sldId id="552" r:id="rId33"/>
    <p:sldId id="553" r:id="rId34"/>
    <p:sldId id="554" r:id="rId35"/>
  </p:sldIdLst>
  <p:sldSz cx="9144000" cy="6858000" type="screen4x3"/>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50" autoAdjust="0"/>
    <p:restoredTop sz="58135" autoAdjust="0"/>
  </p:normalViewPr>
  <p:slideViewPr>
    <p:cSldViewPr>
      <p:cViewPr varScale="1">
        <p:scale>
          <a:sx n="88" d="100"/>
          <a:sy n="88" d="100"/>
        </p:scale>
        <p:origin x="70"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824"/>
    </p:cViewPr>
  </p:sorterViewPr>
  <p:notesViewPr>
    <p:cSldViewPr showGuides="1">
      <p:cViewPr varScale="1">
        <p:scale>
          <a:sx n="51" d="100"/>
          <a:sy n="51" d="100"/>
        </p:scale>
        <p:origin x="2118" y="96"/>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956C70-AEA9-4DDD-A50C-14AD6ACEF154}"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kumimoji="1" lang="ja-JP" altLang="en-US"/>
        </a:p>
      </dgm:t>
    </dgm:pt>
    <dgm:pt modelId="{5F1B1B5D-48AB-4257-9352-AD4225C3530E}">
      <dgm:prSet custT="1"/>
      <dgm:spPr/>
      <dgm:t>
        <a:bodyPr vert="wordArtVertRtl"/>
        <a:lstStyle/>
        <a:p>
          <a:pPr rtl="0"/>
          <a:r>
            <a:rPr kumimoji="1" lang="ja-JP" altLang="en-US" sz="1600" dirty="0"/>
            <a:t>利用者等</a:t>
          </a:r>
          <a:endParaRPr lang="ja-JP" altLang="en-US" sz="1600" dirty="0"/>
        </a:p>
      </dgm:t>
    </dgm:pt>
    <dgm:pt modelId="{A768C0BF-36A3-46E4-AB8E-C5BCC446ADF3}" type="parTrans" cxnId="{828A13CF-93CE-4DE0-8E95-F5736DF55EA8}">
      <dgm:prSet/>
      <dgm:spPr/>
      <dgm:t>
        <a:bodyPr/>
        <a:lstStyle/>
        <a:p>
          <a:endParaRPr kumimoji="1" lang="ja-JP" altLang="en-US" sz="1600"/>
        </a:p>
      </dgm:t>
    </dgm:pt>
    <dgm:pt modelId="{35D2C66A-2B0E-4F26-93CF-768799980875}" type="sibTrans" cxnId="{828A13CF-93CE-4DE0-8E95-F5736DF55EA8}">
      <dgm:prSet custT="1"/>
      <dgm:spPr>
        <a:solidFill>
          <a:schemeClr val="accent1">
            <a:lumMod val="60000"/>
            <a:lumOff val="40000"/>
          </a:schemeClr>
        </a:solidFill>
      </dgm:spPr>
      <dgm:t>
        <a:bodyPr/>
        <a:lstStyle/>
        <a:p>
          <a:r>
            <a:rPr kumimoji="1" lang="ja-JP" altLang="en-US" sz="1200" dirty="0">
              <a:solidFill>
                <a:schemeClr val="tx1"/>
              </a:solidFill>
            </a:rPr>
            <a:t>苦情</a:t>
          </a:r>
        </a:p>
      </dgm:t>
    </dgm:pt>
    <dgm:pt modelId="{8D501420-37E9-4064-A6BF-DC679E7349C6}">
      <dgm:prSet custT="1"/>
      <dgm:spPr/>
      <dgm:t>
        <a:bodyPr vert="wordArtVertRtl"/>
        <a:lstStyle/>
        <a:p>
          <a:pPr rtl="0"/>
          <a:r>
            <a:rPr kumimoji="1" lang="ja-JP" altLang="en-US" sz="1600" dirty="0"/>
            <a:t>苦情受付担当者</a:t>
          </a:r>
          <a:endParaRPr lang="ja-JP" altLang="en-US" sz="1600" dirty="0"/>
        </a:p>
      </dgm:t>
    </dgm:pt>
    <dgm:pt modelId="{B26FAB2C-4207-4F22-99F5-2A26ADE6462F}" type="parTrans" cxnId="{8C57F463-2B0D-414E-87BD-43323A36CD21}">
      <dgm:prSet/>
      <dgm:spPr/>
      <dgm:t>
        <a:bodyPr/>
        <a:lstStyle/>
        <a:p>
          <a:endParaRPr kumimoji="1" lang="ja-JP" altLang="en-US" sz="1600"/>
        </a:p>
      </dgm:t>
    </dgm:pt>
    <dgm:pt modelId="{34EDD31D-1776-47FC-BF79-983193B0F3D6}" type="sibTrans" cxnId="{8C57F463-2B0D-414E-87BD-43323A36CD21}">
      <dgm:prSet custT="1"/>
      <dgm:spPr>
        <a:solidFill>
          <a:schemeClr val="accent1">
            <a:lumMod val="60000"/>
            <a:lumOff val="40000"/>
          </a:schemeClr>
        </a:solidFill>
      </dgm:spPr>
      <dgm:t>
        <a:bodyPr/>
        <a:lstStyle/>
        <a:p>
          <a:r>
            <a:rPr kumimoji="1" lang="ja-JP" altLang="en-US" sz="1200" dirty="0">
              <a:solidFill>
                <a:schemeClr val="tx1"/>
              </a:solidFill>
            </a:rPr>
            <a:t>報告</a:t>
          </a:r>
        </a:p>
      </dgm:t>
    </dgm:pt>
    <dgm:pt modelId="{A9930511-636A-4207-A49B-417A541291C0}">
      <dgm:prSet custT="1"/>
      <dgm:spPr/>
      <dgm:t>
        <a:bodyPr vert="wordArtVertRtl"/>
        <a:lstStyle/>
        <a:p>
          <a:pPr rtl="0"/>
          <a:r>
            <a:rPr kumimoji="1" lang="ja-JP" altLang="en-US" sz="1600" dirty="0"/>
            <a:t>苦情解決責任者</a:t>
          </a:r>
          <a:endParaRPr lang="ja-JP" altLang="en-US" sz="1600" dirty="0"/>
        </a:p>
      </dgm:t>
    </dgm:pt>
    <dgm:pt modelId="{3C9C1A1A-441D-4F34-BC86-A654F6BBCC0C}" type="parTrans" cxnId="{C04C1DD5-8B40-48DD-A18D-2786C10F3C84}">
      <dgm:prSet/>
      <dgm:spPr/>
      <dgm:t>
        <a:bodyPr/>
        <a:lstStyle/>
        <a:p>
          <a:endParaRPr kumimoji="1" lang="ja-JP" altLang="en-US" sz="1600"/>
        </a:p>
      </dgm:t>
    </dgm:pt>
    <dgm:pt modelId="{C07F9BA0-DEAA-4343-AADB-0A7F4182FAB7}" type="sibTrans" cxnId="{C04C1DD5-8B40-48DD-A18D-2786C10F3C84}">
      <dgm:prSet custT="1"/>
      <dgm:spPr>
        <a:solidFill>
          <a:schemeClr val="accent1">
            <a:lumMod val="60000"/>
            <a:lumOff val="40000"/>
          </a:schemeClr>
        </a:solidFill>
      </dgm:spPr>
      <dgm:t>
        <a:bodyPr/>
        <a:lstStyle/>
        <a:p>
          <a:r>
            <a:rPr kumimoji="1" lang="ja-JP" altLang="en-US" sz="1000" dirty="0">
              <a:solidFill>
                <a:schemeClr val="tx1"/>
              </a:solidFill>
            </a:rPr>
            <a:t>立ち合い助言等</a:t>
          </a:r>
        </a:p>
      </dgm:t>
    </dgm:pt>
    <dgm:pt modelId="{AAFC6F22-D0AD-461C-8F0D-6C34752C0764}">
      <dgm:prSet custT="1"/>
      <dgm:spPr/>
      <dgm:t>
        <a:bodyPr vert="wordArtVertRtl"/>
        <a:lstStyle/>
        <a:p>
          <a:pPr rtl="0"/>
          <a:r>
            <a:rPr kumimoji="1" lang="ja-JP" altLang="en-US" sz="1600" dirty="0"/>
            <a:t>第三者委員会</a:t>
          </a:r>
          <a:endParaRPr lang="ja-JP" altLang="en-US" sz="1600" dirty="0"/>
        </a:p>
      </dgm:t>
    </dgm:pt>
    <dgm:pt modelId="{1EAA30CA-A1FA-455B-A448-4A452A340A28}" type="parTrans" cxnId="{AE51B9FC-F59D-4E71-B3A4-36F69CED4F0D}">
      <dgm:prSet/>
      <dgm:spPr/>
      <dgm:t>
        <a:bodyPr/>
        <a:lstStyle/>
        <a:p>
          <a:endParaRPr kumimoji="1" lang="ja-JP" altLang="en-US" sz="1600"/>
        </a:p>
      </dgm:t>
    </dgm:pt>
    <dgm:pt modelId="{27427F34-65EF-4A6D-A070-49178DB3A763}" type="sibTrans" cxnId="{AE51B9FC-F59D-4E71-B3A4-36F69CED4F0D}">
      <dgm:prSet/>
      <dgm:spPr>
        <a:noFill/>
      </dgm:spPr>
      <dgm:t>
        <a:bodyPr/>
        <a:lstStyle/>
        <a:p>
          <a:endParaRPr lang="ja-JP" altLang="en-US" dirty="0"/>
        </a:p>
      </dgm:t>
    </dgm:pt>
    <dgm:pt modelId="{ED47E56C-C655-445E-B386-5EAF3CF2B073}">
      <dgm:prSet custT="1"/>
      <dgm:spPr/>
      <dgm:t>
        <a:bodyPr vert="wordArtVertRtl"/>
        <a:lstStyle/>
        <a:p>
          <a:pPr rtl="0"/>
          <a:r>
            <a:rPr kumimoji="1" lang="ja-JP" sz="1600" dirty="0"/>
            <a:t>福祉サービス運営適正化委員会</a:t>
          </a:r>
          <a:endParaRPr kumimoji="1" lang="en-US" altLang="ja-JP" sz="1600" dirty="0"/>
        </a:p>
        <a:p>
          <a:pPr rtl="0"/>
          <a:r>
            <a:rPr kumimoji="1" lang="ja-JP" sz="1600" dirty="0"/>
            <a:t>（鹿児島県社会福祉協議会）</a:t>
          </a:r>
          <a:endParaRPr lang="ja-JP" sz="1600" dirty="0"/>
        </a:p>
      </dgm:t>
    </dgm:pt>
    <dgm:pt modelId="{80FE29B9-6E90-4372-BFCA-F7D4A6BC9F0B}" type="parTrans" cxnId="{8CDBD027-A258-4ED7-8E62-537B470EA5BF}">
      <dgm:prSet/>
      <dgm:spPr/>
      <dgm:t>
        <a:bodyPr/>
        <a:lstStyle/>
        <a:p>
          <a:endParaRPr kumimoji="1" lang="ja-JP" altLang="en-US" sz="1600"/>
        </a:p>
      </dgm:t>
    </dgm:pt>
    <dgm:pt modelId="{E793F469-C60B-44B8-803C-6EBE2790134E}" type="sibTrans" cxnId="{8CDBD027-A258-4ED7-8E62-537B470EA5BF}">
      <dgm:prSet/>
      <dgm:spPr/>
      <dgm:t>
        <a:bodyPr/>
        <a:lstStyle/>
        <a:p>
          <a:endParaRPr kumimoji="1" lang="ja-JP" altLang="en-US" sz="1600"/>
        </a:p>
      </dgm:t>
    </dgm:pt>
    <dgm:pt modelId="{FBC3AA22-2D1F-4336-8746-D4B0FC50860A}" type="pres">
      <dgm:prSet presAssocID="{36956C70-AEA9-4DDD-A50C-14AD6ACEF154}" presName="Name0" presStyleCnt="0">
        <dgm:presLayoutVars>
          <dgm:dir/>
          <dgm:resizeHandles val="exact"/>
        </dgm:presLayoutVars>
      </dgm:prSet>
      <dgm:spPr/>
    </dgm:pt>
    <dgm:pt modelId="{DA605E33-F7AE-4497-954D-459666C6F661}" type="pres">
      <dgm:prSet presAssocID="{5F1B1B5D-48AB-4257-9352-AD4225C3530E}" presName="node" presStyleLbl="node1" presStyleIdx="0" presStyleCnt="5" custScaleX="21735" custScaleY="123378" custLinFactNeighborX="12966" custLinFactNeighborY="429">
        <dgm:presLayoutVars>
          <dgm:bulletEnabled val="1"/>
        </dgm:presLayoutVars>
      </dgm:prSet>
      <dgm:spPr/>
    </dgm:pt>
    <dgm:pt modelId="{4085C117-A98D-4F3C-8505-FFC515EEE6A4}" type="pres">
      <dgm:prSet presAssocID="{35D2C66A-2B0E-4F26-93CF-768799980875}" presName="sibTrans" presStyleLbl="sibTrans2D1" presStyleIdx="0" presStyleCnt="4" custAng="912702" custScaleX="117395" custScaleY="45575" custLinFactNeighborX="4941" custLinFactNeighborY="-57036"/>
      <dgm:spPr>
        <a:prstGeom prst="rightArrow">
          <a:avLst/>
        </a:prstGeom>
      </dgm:spPr>
    </dgm:pt>
    <dgm:pt modelId="{8459D03B-04FB-4D2E-B25B-5F8E380CB8CC}" type="pres">
      <dgm:prSet presAssocID="{35D2C66A-2B0E-4F26-93CF-768799980875}" presName="connectorText" presStyleLbl="sibTrans2D1" presStyleIdx="0" presStyleCnt="4"/>
      <dgm:spPr/>
    </dgm:pt>
    <dgm:pt modelId="{7D453672-A688-48F8-8B97-7F4B717C3E6F}" type="pres">
      <dgm:prSet presAssocID="{8D501420-37E9-4064-A6BF-DC679E7349C6}" presName="node" presStyleLbl="node1" presStyleIdx="1" presStyleCnt="5" custScaleX="21735" custScaleY="86721" custLinFactNeighborX="-1801" custLinFactNeighborY="-16533">
        <dgm:presLayoutVars>
          <dgm:bulletEnabled val="1"/>
        </dgm:presLayoutVars>
      </dgm:prSet>
      <dgm:spPr/>
    </dgm:pt>
    <dgm:pt modelId="{8E0B7E51-7D8B-487D-B082-2E9F1A4DC905}" type="pres">
      <dgm:prSet presAssocID="{34EDD31D-1776-47FC-BF79-983193B0F3D6}" presName="sibTrans" presStyleLbl="sibTrans2D1" presStyleIdx="1" presStyleCnt="4" custAng="361750" custScaleX="106083" custScaleY="45575" custLinFactNeighborX="-2689" custLinFactNeighborY="-13690"/>
      <dgm:spPr>
        <a:prstGeom prst="rightArrow">
          <a:avLst/>
        </a:prstGeom>
      </dgm:spPr>
    </dgm:pt>
    <dgm:pt modelId="{18D4C20D-1908-4845-9EAD-9797109935B0}" type="pres">
      <dgm:prSet presAssocID="{34EDD31D-1776-47FC-BF79-983193B0F3D6}" presName="connectorText" presStyleLbl="sibTrans2D1" presStyleIdx="1" presStyleCnt="4"/>
      <dgm:spPr/>
    </dgm:pt>
    <dgm:pt modelId="{4B77D8F8-AB51-48A5-88C3-15E87111825B}" type="pres">
      <dgm:prSet presAssocID="{A9930511-636A-4207-A49B-417A541291C0}" presName="node" presStyleLbl="node1" presStyleIdx="2" presStyleCnt="5" custScaleX="21735" custScaleY="72189" custLinFactNeighborX="-2356" custLinFactNeighborY="-23851">
        <dgm:presLayoutVars>
          <dgm:bulletEnabled val="1"/>
        </dgm:presLayoutVars>
      </dgm:prSet>
      <dgm:spPr/>
    </dgm:pt>
    <dgm:pt modelId="{3BD951C2-477F-4433-BFC4-16CF10A6EF43}" type="pres">
      <dgm:prSet presAssocID="{C07F9BA0-DEAA-4343-AADB-0A7F4182FAB7}" presName="sibTrans" presStyleLbl="sibTrans2D1" presStyleIdx="2" presStyleCnt="4" custAng="20881112" custScaleX="100253" custScaleY="71723" custLinFactNeighborX="8780" custLinFactNeighborY="-28219"/>
      <dgm:spPr>
        <a:prstGeom prst="leftArrow">
          <a:avLst/>
        </a:prstGeom>
      </dgm:spPr>
    </dgm:pt>
    <dgm:pt modelId="{EB10820A-21F9-4E7A-8934-BA2CC932629C}" type="pres">
      <dgm:prSet presAssocID="{C07F9BA0-DEAA-4343-AADB-0A7F4182FAB7}" presName="connectorText" presStyleLbl="sibTrans2D1" presStyleIdx="2" presStyleCnt="4"/>
      <dgm:spPr>
        <a:prstGeom prst="leftArrow">
          <a:avLst/>
        </a:prstGeom>
      </dgm:spPr>
    </dgm:pt>
    <dgm:pt modelId="{CFF59ECC-BB14-404E-9779-EBEF0DA08D69}" type="pres">
      <dgm:prSet presAssocID="{AAFC6F22-D0AD-461C-8F0D-6C34752C0764}" presName="node" presStyleLbl="node1" presStyleIdx="3" presStyleCnt="5" custScaleX="21735" custScaleY="102329" custLinFactNeighborX="-6291" custLinFactNeighborY="-8829">
        <dgm:presLayoutVars>
          <dgm:bulletEnabled val="1"/>
        </dgm:presLayoutVars>
      </dgm:prSet>
      <dgm:spPr/>
    </dgm:pt>
    <dgm:pt modelId="{302A09B6-3A66-4EEF-BB48-9C0C6A334268}" type="pres">
      <dgm:prSet presAssocID="{27427F34-65EF-4A6D-A070-49178DB3A763}" presName="sibTrans" presStyleLbl="sibTrans2D1" presStyleIdx="3" presStyleCnt="4" custAng="19684762" custFlipVert="1" custScaleY="53755" custLinFactY="-100000" custLinFactNeighborX="22192" custLinFactNeighborY="-116868"/>
      <dgm:spPr/>
    </dgm:pt>
    <dgm:pt modelId="{94085358-39AB-41FB-AF89-5302E8EC47F7}" type="pres">
      <dgm:prSet presAssocID="{27427F34-65EF-4A6D-A070-49178DB3A763}" presName="connectorText" presStyleLbl="sibTrans2D1" presStyleIdx="3" presStyleCnt="4"/>
      <dgm:spPr/>
    </dgm:pt>
    <dgm:pt modelId="{642770AF-FD5F-47A0-A953-070EBB78A276}" type="pres">
      <dgm:prSet presAssocID="{ED47E56C-C655-445E-B386-5EAF3CF2B073}" presName="node" presStyleLbl="node1" presStyleIdx="4" presStyleCnt="5" custScaleX="21735" custScaleY="166052" custLinFactNeighborX="-5222">
        <dgm:presLayoutVars>
          <dgm:bulletEnabled val="1"/>
        </dgm:presLayoutVars>
      </dgm:prSet>
      <dgm:spPr/>
    </dgm:pt>
  </dgm:ptLst>
  <dgm:cxnLst>
    <dgm:cxn modelId="{99E9DE24-5D64-4D82-B7FF-ECB52F3F5170}" type="presOf" srcId="{36956C70-AEA9-4DDD-A50C-14AD6ACEF154}" destId="{FBC3AA22-2D1F-4336-8746-D4B0FC50860A}" srcOrd="0" destOrd="0" presId="urn:microsoft.com/office/officeart/2005/8/layout/process1"/>
    <dgm:cxn modelId="{7F070725-AB22-47C6-B5FA-9E8333EFFB63}" type="presOf" srcId="{8D501420-37E9-4064-A6BF-DC679E7349C6}" destId="{7D453672-A688-48F8-8B97-7F4B717C3E6F}" srcOrd="0" destOrd="0" presId="urn:microsoft.com/office/officeart/2005/8/layout/process1"/>
    <dgm:cxn modelId="{8CDBD027-A258-4ED7-8E62-537B470EA5BF}" srcId="{36956C70-AEA9-4DDD-A50C-14AD6ACEF154}" destId="{ED47E56C-C655-445E-B386-5EAF3CF2B073}" srcOrd="4" destOrd="0" parTransId="{80FE29B9-6E90-4372-BFCA-F7D4A6BC9F0B}" sibTransId="{E793F469-C60B-44B8-803C-6EBE2790134E}"/>
    <dgm:cxn modelId="{29B1B12D-31BC-423F-AD16-C39083A499E2}" type="presOf" srcId="{5F1B1B5D-48AB-4257-9352-AD4225C3530E}" destId="{DA605E33-F7AE-4497-954D-459666C6F661}" srcOrd="0" destOrd="0" presId="urn:microsoft.com/office/officeart/2005/8/layout/process1"/>
    <dgm:cxn modelId="{479FB62F-B7E4-4B7A-8744-A1B75DB3EC74}" type="presOf" srcId="{34EDD31D-1776-47FC-BF79-983193B0F3D6}" destId="{8E0B7E51-7D8B-487D-B082-2E9F1A4DC905}" srcOrd="0" destOrd="0" presId="urn:microsoft.com/office/officeart/2005/8/layout/process1"/>
    <dgm:cxn modelId="{8C57F463-2B0D-414E-87BD-43323A36CD21}" srcId="{36956C70-AEA9-4DDD-A50C-14AD6ACEF154}" destId="{8D501420-37E9-4064-A6BF-DC679E7349C6}" srcOrd="1" destOrd="0" parTransId="{B26FAB2C-4207-4F22-99F5-2A26ADE6462F}" sibTransId="{34EDD31D-1776-47FC-BF79-983193B0F3D6}"/>
    <dgm:cxn modelId="{40B47B54-0B05-4985-B8A4-7405F8147346}" type="presOf" srcId="{35D2C66A-2B0E-4F26-93CF-768799980875}" destId="{8459D03B-04FB-4D2E-B25B-5F8E380CB8CC}" srcOrd="1" destOrd="0" presId="urn:microsoft.com/office/officeart/2005/8/layout/process1"/>
    <dgm:cxn modelId="{072CDB58-5128-4990-BFD8-F7540CB9E281}" type="presOf" srcId="{C07F9BA0-DEAA-4343-AADB-0A7F4182FAB7}" destId="{3BD951C2-477F-4433-BFC4-16CF10A6EF43}" srcOrd="0" destOrd="0" presId="urn:microsoft.com/office/officeart/2005/8/layout/process1"/>
    <dgm:cxn modelId="{F3E66B86-25DE-4464-BB56-9DD9FB460624}" type="presOf" srcId="{27427F34-65EF-4A6D-A070-49178DB3A763}" destId="{94085358-39AB-41FB-AF89-5302E8EC47F7}" srcOrd="1" destOrd="0" presId="urn:microsoft.com/office/officeart/2005/8/layout/process1"/>
    <dgm:cxn modelId="{DF511CB1-F3F5-4764-9F43-35D83CCBCAAC}" type="presOf" srcId="{35D2C66A-2B0E-4F26-93CF-768799980875}" destId="{4085C117-A98D-4F3C-8505-FFC515EEE6A4}" srcOrd="0" destOrd="0" presId="urn:microsoft.com/office/officeart/2005/8/layout/process1"/>
    <dgm:cxn modelId="{828A13CF-93CE-4DE0-8E95-F5736DF55EA8}" srcId="{36956C70-AEA9-4DDD-A50C-14AD6ACEF154}" destId="{5F1B1B5D-48AB-4257-9352-AD4225C3530E}" srcOrd="0" destOrd="0" parTransId="{A768C0BF-36A3-46E4-AB8E-C5BCC446ADF3}" sibTransId="{35D2C66A-2B0E-4F26-93CF-768799980875}"/>
    <dgm:cxn modelId="{16B8C5D2-BDDB-4BA7-BFF6-F6279E268824}" type="presOf" srcId="{34EDD31D-1776-47FC-BF79-983193B0F3D6}" destId="{18D4C20D-1908-4845-9EAD-9797109935B0}" srcOrd="1" destOrd="0" presId="urn:microsoft.com/office/officeart/2005/8/layout/process1"/>
    <dgm:cxn modelId="{C04C1DD5-8B40-48DD-A18D-2786C10F3C84}" srcId="{36956C70-AEA9-4DDD-A50C-14AD6ACEF154}" destId="{A9930511-636A-4207-A49B-417A541291C0}" srcOrd="2" destOrd="0" parTransId="{3C9C1A1A-441D-4F34-BC86-A654F6BBCC0C}" sibTransId="{C07F9BA0-DEAA-4343-AADB-0A7F4182FAB7}"/>
    <dgm:cxn modelId="{0468BCDE-21AF-40D8-9EB6-BA7E8E94F593}" type="presOf" srcId="{27427F34-65EF-4A6D-A070-49178DB3A763}" destId="{302A09B6-3A66-4EEF-BB48-9C0C6A334268}" srcOrd="0" destOrd="0" presId="urn:microsoft.com/office/officeart/2005/8/layout/process1"/>
    <dgm:cxn modelId="{56E4AAE0-085C-4C03-8AD7-946A83198696}" type="presOf" srcId="{A9930511-636A-4207-A49B-417A541291C0}" destId="{4B77D8F8-AB51-48A5-88C3-15E87111825B}" srcOrd="0" destOrd="0" presId="urn:microsoft.com/office/officeart/2005/8/layout/process1"/>
    <dgm:cxn modelId="{60AED0E4-FA38-46D7-8DA5-F8CDC87B3CFA}" type="presOf" srcId="{AAFC6F22-D0AD-461C-8F0D-6C34752C0764}" destId="{CFF59ECC-BB14-404E-9779-EBEF0DA08D69}" srcOrd="0" destOrd="0" presId="urn:microsoft.com/office/officeart/2005/8/layout/process1"/>
    <dgm:cxn modelId="{70697CEC-9132-406B-85DA-A6C8C428B33D}" type="presOf" srcId="{ED47E56C-C655-445E-B386-5EAF3CF2B073}" destId="{642770AF-FD5F-47A0-A953-070EBB78A276}" srcOrd="0" destOrd="0" presId="urn:microsoft.com/office/officeart/2005/8/layout/process1"/>
    <dgm:cxn modelId="{5B2CECEF-AD1E-4F41-84EE-39DF65EFE3A6}" type="presOf" srcId="{C07F9BA0-DEAA-4343-AADB-0A7F4182FAB7}" destId="{EB10820A-21F9-4E7A-8934-BA2CC932629C}" srcOrd="1" destOrd="0" presId="urn:microsoft.com/office/officeart/2005/8/layout/process1"/>
    <dgm:cxn modelId="{AE51B9FC-F59D-4E71-B3A4-36F69CED4F0D}" srcId="{36956C70-AEA9-4DDD-A50C-14AD6ACEF154}" destId="{AAFC6F22-D0AD-461C-8F0D-6C34752C0764}" srcOrd="3" destOrd="0" parTransId="{1EAA30CA-A1FA-455B-A448-4A452A340A28}" sibTransId="{27427F34-65EF-4A6D-A070-49178DB3A763}"/>
    <dgm:cxn modelId="{B94075FF-68E5-417B-95EB-5503FACB232D}" type="presParOf" srcId="{FBC3AA22-2D1F-4336-8746-D4B0FC50860A}" destId="{DA605E33-F7AE-4497-954D-459666C6F661}" srcOrd="0" destOrd="0" presId="urn:microsoft.com/office/officeart/2005/8/layout/process1"/>
    <dgm:cxn modelId="{5B4A4585-3B12-412B-A1F4-09C0C4F8D965}" type="presParOf" srcId="{FBC3AA22-2D1F-4336-8746-D4B0FC50860A}" destId="{4085C117-A98D-4F3C-8505-FFC515EEE6A4}" srcOrd="1" destOrd="0" presId="urn:microsoft.com/office/officeart/2005/8/layout/process1"/>
    <dgm:cxn modelId="{E244A407-C6DC-433B-B99B-A68813885B53}" type="presParOf" srcId="{4085C117-A98D-4F3C-8505-FFC515EEE6A4}" destId="{8459D03B-04FB-4D2E-B25B-5F8E380CB8CC}" srcOrd="0" destOrd="0" presId="urn:microsoft.com/office/officeart/2005/8/layout/process1"/>
    <dgm:cxn modelId="{F2661B9B-71FA-4490-877D-617E00367C75}" type="presParOf" srcId="{FBC3AA22-2D1F-4336-8746-D4B0FC50860A}" destId="{7D453672-A688-48F8-8B97-7F4B717C3E6F}" srcOrd="2" destOrd="0" presId="urn:microsoft.com/office/officeart/2005/8/layout/process1"/>
    <dgm:cxn modelId="{74DDA274-F6DC-4E21-826F-922062FE4B80}" type="presParOf" srcId="{FBC3AA22-2D1F-4336-8746-D4B0FC50860A}" destId="{8E0B7E51-7D8B-487D-B082-2E9F1A4DC905}" srcOrd="3" destOrd="0" presId="urn:microsoft.com/office/officeart/2005/8/layout/process1"/>
    <dgm:cxn modelId="{CC46BBF7-2636-4120-946B-05D7C45900ED}" type="presParOf" srcId="{8E0B7E51-7D8B-487D-B082-2E9F1A4DC905}" destId="{18D4C20D-1908-4845-9EAD-9797109935B0}" srcOrd="0" destOrd="0" presId="urn:microsoft.com/office/officeart/2005/8/layout/process1"/>
    <dgm:cxn modelId="{23BB2D45-AC48-41E7-BB84-3578D844A0A7}" type="presParOf" srcId="{FBC3AA22-2D1F-4336-8746-D4B0FC50860A}" destId="{4B77D8F8-AB51-48A5-88C3-15E87111825B}" srcOrd="4" destOrd="0" presId="urn:microsoft.com/office/officeart/2005/8/layout/process1"/>
    <dgm:cxn modelId="{483E3799-97D1-4A6A-9C04-EE598CA2381D}" type="presParOf" srcId="{FBC3AA22-2D1F-4336-8746-D4B0FC50860A}" destId="{3BD951C2-477F-4433-BFC4-16CF10A6EF43}" srcOrd="5" destOrd="0" presId="urn:microsoft.com/office/officeart/2005/8/layout/process1"/>
    <dgm:cxn modelId="{7F2AF355-9A05-476C-A236-D91B66A0D820}" type="presParOf" srcId="{3BD951C2-477F-4433-BFC4-16CF10A6EF43}" destId="{EB10820A-21F9-4E7A-8934-BA2CC932629C}" srcOrd="0" destOrd="0" presId="urn:microsoft.com/office/officeart/2005/8/layout/process1"/>
    <dgm:cxn modelId="{87D31F4C-5B28-4F5D-AE2E-093F644AE448}" type="presParOf" srcId="{FBC3AA22-2D1F-4336-8746-D4B0FC50860A}" destId="{CFF59ECC-BB14-404E-9779-EBEF0DA08D69}" srcOrd="6" destOrd="0" presId="urn:microsoft.com/office/officeart/2005/8/layout/process1"/>
    <dgm:cxn modelId="{F641E9A5-88CE-4C55-8E56-949E3A3C35AB}" type="presParOf" srcId="{FBC3AA22-2D1F-4336-8746-D4B0FC50860A}" destId="{302A09B6-3A66-4EEF-BB48-9C0C6A334268}" srcOrd="7" destOrd="0" presId="urn:microsoft.com/office/officeart/2005/8/layout/process1"/>
    <dgm:cxn modelId="{F0E49FD1-509D-49FD-A2B5-900D9B6F81F8}" type="presParOf" srcId="{302A09B6-3A66-4EEF-BB48-9C0C6A334268}" destId="{94085358-39AB-41FB-AF89-5302E8EC47F7}" srcOrd="0" destOrd="0" presId="urn:microsoft.com/office/officeart/2005/8/layout/process1"/>
    <dgm:cxn modelId="{A98F8426-4271-4BBE-B015-010A6AD0A053}" type="presParOf" srcId="{FBC3AA22-2D1F-4336-8746-D4B0FC50860A}" destId="{642770AF-FD5F-47A0-A953-070EBB78A276}"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605E33-F7AE-4497-954D-459666C6F661}">
      <dsp:nvSpPr>
        <dsp:cNvPr id="0" name=""/>
        <dsp:cNvSpPr/>
      </dsp:nvSpPr>
      <dsp:spPr>
        <a:xfrm>
          <a:off x="146356" y="766999"/>
          <a:ext cx="692289" cy="3911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wordArtVertRtl"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kumimoji="1" lang="ja-JP" altLang="en-US" sz="1600" kern="1200" dirty="0"/>
            <a:t>利用者等</a:t>
          </a:r>
          <a:endParaRPr lang="ja-JP" altLang="en-US" sz="1600" kern="1200" dirty="0"/>
        </a:p>
      </dsp:txBody>
      <dsp:txXfrm>
        <a:off x="166632" y="787275"/>
        <a:ext cx="651737" cy="3870648"/>
      </dsp:txXfrm>
    </dsp:sp>
    <dsp:sp modelId="{4085C117-A98D-4F3C-8505-FFC515EEE6A4}">
      <dsp:nvSpPr>
        <dsp:cNvPr id="0" name=""/>
        <dsp:cNvSpPr/>
      </dsp:nvSpPr>
      <dsp:spPr>
        <a:xfrm rot="21516849">
          <a:off x="1080669" y="1818236"/>
          <a:ext cx="721770" cy="360003"/>
        </a:xfrm>
        <a:prstGeom prst="rightArrow">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chemeClr val="tx1"/>
              </a:solidFill>
            </a:rPr>
            <a:t>苦情</a:t>
          </a:r>
        </a:p>
      </dsp:txBody>
      <dsp:txXfrm>
        <a:off x="1080685" y="1891543"/>
        <a:ext cx="613769" cy="216001"/>
      </dsp:txXfrm>
    </dsp:sp>
    <dsp:sp modelId="{7D453672-A688-48F8-8B97-7F4B717C3E6F}">
      <dsp:nvSpPr>
        <dsp:cNvPr id="0" name=""/>
        <dsp:cNvSpPr/>
      </dsp:nvSpPr>
      <dsp:spPr>
        <a:xfrm>
          <a:off x="1950355" y="810319"/>
          <a:ext cx="692289" cy="27491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wordArtVertRtl"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kumimoji="1" lang="ja-JP" altLang="en-US" sz="1600" kern="1200" dirty="0"/>
            <a:t>苦情受付担当者</a:t>
          </a:r>
          <a:endParaRPr lang="ja-JP" altLang="en-US" sz="1600" kern="1200" dirty="0"/>
        </a:p>
      </dsp:txBody>
      <dsp:txXfrm>
        <a:off x="1970631" y="830595"/>
        <a:ext cx="651737" cy="2708586"/>
      </dsp:txXfrm>
    </dsp:sp>
    <dsp:sp modelId="{8E0B7E51-7D8B-487D-B082-2E9F1A4DC905}">
      <dsp:nvSpPr>
        <dsp:cNvPr id="0" name=""/>
        <dsp:cNvSpPr/>
      </dsp:nvSpPr>
      <dsp:spPr>
        <a:xfrm rot="21556336">
          <a:off x="2918023" y="1778503"/>
          <a:ext cx="716629" cy="360003"/>
        </a:xfrm>
        <a:prstGeom prst="rightArrow">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chemeClr val="tx1"/>
              </a:solidFill>
            </a:rPr>
            <a:t>報告</a:t>
          </a:r>
        </a:p>
      </dsp:txBody>
      <dsp:txXfrm>
        <a:off x="2918027" y="1851190"/>
        <a:ext cx="608628" cy="216001"/>
      </dsp:txXfrm>
    </dsp:sp>
    <dsp:sp modelId="{4B77D8F8-AB51-48A5-88C3-15E87111825B}">
      <dsp:nvSpPr>
        <dsp:cNvPr id="0" name=""/>
        <dsp:cNvSpPr/>
      </dsp:nvSpPr>
      <dsp:spPr>
        <a:xfrm>
          <a:off x="3908390" y="808670"/>
          <a:ext cx="692289" cy="22884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wordArtVertRtl"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kumimoji="1" lang="ja-JP" altLang="en-US" sz="1600" kern="1200" dirty="0"/>
            <a:t>苦情解決責任者</a:t>
          </a:r>
          <a:endParaRPr lang="ja-JP" altLang="en-US" sz="1600" kern="1200" dirty="0"/>
        </a:p>
      </dsp:txBody>
      <dsp:txXfrm>
        <a:off x="3928666" y="828946"/>
        <a:ext cx="651737" cy="2247908"/>
      </dsp:txXfrm>
    </dsp:sp>
    <dsp:sp modelId="{3BD951C2-477F-4433-BFC4-16CF10A6EF43}">
      <dsp:nvSpPr>
        <dsp:cNvPr id="0" name=""/>
        <dsp:cNvSpPr/>
      </dsp:nvSpPr>
      <dsp:spPr>
        <a:xfrm rot="118519">
          <a:off x="4954612" y="1689387"/>
          <a:ext cx="670060" cy="566550"/>
        </a:xfrm>
        <a:prstGeom prst="leftArrow">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dirty="0">
              <a:solidFill>
                <a:schemeClr val="tx1"/>
              </a:solidFill>
            </a:rPr>
            <a:t>立ち合い助言等</a:t>
          </a:r>
        </a:p>
      </dsp:txBody>
      <dsp:txXfrm>
        <a:off x="5096208" y="1833466"/>
        <a:ext cx="528422" cy="283275"/>
      </dsp:txXfrm>
    </dsp:sp>
    <dsp:sp modelId="{CFF59ECC-BB14-404E-9779-EBEF0DA08D69}">
      <dsp:nvSpPr>
        <dsp:cNvPr id="0" name=""/>
        <dsp:cNvSpPr/>
      </dsp:nvSpPr>
      <dsp:spPr>
        <a:xfrm>
          <a:off x="5824525" y="807148"/>
          <a:ext cx="692289" cy="32439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wordArtVertRtl"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kumimoji="1" lang="ja-JP" altLang="en-US" sz="1600" kern="1200" dirty="0"/>
            <a:t>第三者委員会</a:t>
          </a:r>
          <a:endParaRPr lang="ja-JP" altLang="en-US" sz="1600" kern="1200" dirty="0"/>
        </a:p>
      </dsp:txBody>
      <dsp:txXfrm>
        <a:off x="5844801" y="827424"/>
        <a:ext cx="651737" cy="3203374"/>
      </dsp:txXfrm>
    </dsp:sp>
    <dsp:sp modelId="{302A09B6-3A66-4EEF-BB48-9C0C6A334268}">
      <dsp:nvSpPr>
        <dsp:cNvPr id="0" name=""/>
        <dsp:cNvSpPr/>
      </dsp:nvSpPr>
      <dsp:spPr>
        <a:xfrm rot="1432477" flipV="1">
          <a:off x="6988301" y="646405"/>
          <a:ext cx="689252" cy="4246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ja-JP" altLang="en-US" sz="1800" kern="1200" dirty="0"/>
        </a:p>
      </dsp:txBody>
      <dsp:txXfrm rot="10800000">
        <a:off x="6993751" y="705550"/>
        <a:ext cx="561867" cy="254770"/>
      </dsp:txXfrm>
    </dsp:sp>
    <dsp:sp modelId="{642770AF-FD5F-47A0-A953-070EBB78A276}">
      <dsp:nvSpPr>
        <dsp:cNvPr id="0" name=""/>
        <dsp:cNvSpPr/>
      </dsp:nvSpPr>
      <dsp:spPr>
        <a:xfrm>
          <a:off x="7804491" y="76996"/>
          <a:ext cx="692289" cy="52640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wordArtVertRtl"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kumimoji="1" lang="ja-JP" sz="1600" kern="1200" dirty="0"/>
            <a:t>福祉サービス運営適正化委員会</a:t>
          </a:r>
          <a:endParaRPr kumimoji="1" lang="en-US" altLang="ja-JP" sz="1600" kern="1200" dirty="0"/>
        </a:p>
        <a:p>
          <a:pPr marL="0" lvl="0" indent="0" algn="ctr" defTabSz="711200" rtl="0">
            <a:lnSpc>
              <a:spcPct val="90000"/>
            </a:lnSpc>
            <a:spcBef>
              <a:spcPct val="0"/>
            </a:spcBef>
            <a:spcAft>
              <a:spcPct val="35000"/>
            </a:spcAft>
            <a:buNone/>
          </a:pPr>
          <a:r>
            <a:rPr kumimoji="1" lang="ja-JP" sz="1600" kern="1200" dirty="0"/>
            <a:t>（鹿児島県社会福祉協議会）</a:t>
          </a:r>
          <a:endParaRPr lang="ja-JP" sz="1600" kern="1200" dirty="0"/>
        </a:p>
      </dsp:txBody>
      <dsp:txXfrm>
        <a:off x="7824767" y="97272"/>
        <a:ext cx="651737" cy="522345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B7679E00-3C1F-4D79-AD90-864A31686091}" type="datetimeFigureOut">
              <a:rPr kumimoji="1" lang="ja-JP" altLang="en-US" smtClean="0"/>
              <a:t>2024/8/14</a:t>
            </a:fld>
            <a:endParaRPr kumimoji="1" lang="ja-JP" altLang="en-US"/>
          </a:p>
        </p:txBody>
      </p:sp>
      <p:sp>
        <p:nvSpPr>
          <p:cNvPr id="4" name="フッター プレースホルダー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0DC4E921-C558-47E1-A51D-0DF674F07B3F}" type="slidenum">
              <a:rPr kumimoji="1" lang="ja-JP" altLang="en-US" smtClean="0"/>
              <a:t>‹#›</a:t>
            </a:fld>
            <a:endParaRPr kumimoji="1" lang="ja-JP" altLang="en-US"/>
          </a:p>
        </p:txBody>
      </p:sp>
    </p:spTree>
    <p:extLst>
      <p:ext uri="{BB962C8B-B14F-4D97-AF65-F5344CB8AC3E}">
        <p14:creationId xmlns:p14="http://schemas.microsoft.com/office/powerpoint/2010/main" val="2069095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A68A3BAD-21E9-4AAC-A146-BBB956CECF79}" type="datetimeFigureOut">
              <a:rPr kumimoji="1" lang="ja-JP" altLang="en-US" smtClean="0"/>
              <a:t>2024/8/14</a:t>
            </a:fld>
            <a:endParaRPr kumimoji="1" lang="ja-JP" altLang="en-US"/>
          </a:p>
        </p:txBody>
      </p:sp>
      <p:sp>
        <p:nvSpPr>
          <p:cNvPr id="4" name="スライド イメージ プレースホルダー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E0865F56-9E28-40F7-BB34-D52E9ACC7998}" type="slidenum">
              <a:rPr kumimoji="1" lang="ja-JP" altLang="en-US" smtClean="0"/>
              <a:t>‹#›</a:t>
            </a:fld>
            <a:endParaRPr kumimoji="1" lang="ja-JP" altLang="en-US"/>
          </a:p>
        </p:txBody>
      </p:sp>
    </p:spTree>
    <p:extLst>
      <p:ext uri="{BB962C8B-B14F-4D97-AF65-F5344CB8AC3E}">
        <p14:creationId xmlns:p14="http://schemas.microsoft.com/office/powerpoint/2010/main" val="4378839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a:t>
            </a:fld>
            <a:endParaRPr kumimoji="1" lang="ja-JP" altLang="en-US"/>
          </a:p>
        </p:txBody>
      </p:sp>
    </p:spTree>
    <p:extLst>
      <p:ext uri="{BB962C8B-B14F-4D97-AF65-F5344CB8AC3E}">
        <p14:creationId xmlns:p14="http://schemas.microsoft.com/office/powerpoint/2010/main" val="2857600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10</a:t>
            </a:fld>
            <a:endParaRPr kumimoji="1" lang="ja-JP" altLang="en-US"/>
          </a:p>
        </p:txBody>
      </p:sp>
    </p:spTree>
    <p:extLst>
      <p:ext uri="{BB962C8B-B14F-4D97-AF65-F5344CB8AC3E}">
        <p14:creationId xmlns:p14="http://schemas.microsoft.com/office/powerpoint/2010/main" val="1168387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11</a:t>
            </a:fld>
            <a:endParaRPr kumimoji="1" lang="ja-JP" altLang="en-US"/>
          </a:p>
        </p:txBody>
      </p:sp>
    </p:spTree>
    <p:extLst>
      <p:ext uri="{BB962C8B-B14F-4D97-AF65-F5344CB8AC3E}">
        <p14:creationId xmlns:p14="http://schemas.microsoft.com/office/powerpoint/2010/main" val="1815000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12</a:t>
            </a:fld>
            <a:endParaRPr kumimoji="1" lang="ja-JP" altLang="en-US"/>
          </a:p>
        </p:txBody>
      </p:sp>
    </p:spTree>
    <p:extLst>
      <p:ext uri="{BB962C8B-B14F-4D97-AF65-F5344CB8AC3E}">
        <p14:creationId xmlns:p14="http://schemas.microsoft.com/office/powerpoint/2010/main" val="2563873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13</a:t>
            </a:fld>
            <a:endParaRPr kumimoji="1" lang="ja-JP" altLang="en-US"/>
          </a:p>
        </p:txBody>
      </p:sp>
    </p:spTree>
    <p:extLst>
      <p:ext uri="{BB962C8B-B14F-4D97-AF65-F5344CB8AC3E}">
        <p14:creationId xmlns:p14="http://schemas.microsoft.com/office/powerpoint/2010/main" val="2969677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endParaRPr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14</a:t>
            </a:fld>
            <a:endParaRPr kumimoji="1" lang="ja-JP" altLang="en-US"/>
          </a:p>
        </p:txBody>
      </p:sp>
    </p:spTree>
    <p:extLst>
      <p:ext uri="{BB962C8B-B14F-4D97-AF65-F5344CB8AC3E}">
        <p14:creationId xmlns:p14="http://schemas.microsoft.com/office/powerpoint/2010/main" val="856973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15</a:t>
            </a:fld>
            <a:endParaRPr kumimoji="1" lang="ja-JP" altLang="en-US"/>
          </a:p>
        </p:txBody>
      </p:sp>
    </p:spTree>
    <p:extLst>
      <p:ext uri="{BB962C8B-B14F-4D97-AF65-F5344CB8AC3E}">
        <p14:creationId xmlns:p14="http://schemas.microsoft.com/office/powerpoint/2010/main" val="22913639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16</a:t>
            </a:fld>
            <a:endParaRPr kumimoji="1" lang="ja-JP" altLang="en-US"/>
          </a:p>
        </p:txBody>
      </p:sp>
    </p:spTree>
    <p:extLst>
      <p:ext uri="{BB962C8B-B14F-4D97-AF65-F5344CB8AC3E}">
        <p14:creationId xmlns:p14="http://schemas.microsoft.com/office/powerpoint/2010/main" val="3323570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17</a:t>
            </a:fld>
            <a:endParaRPr kumimoji="1" lang="ja-JP" altLang="en-US"/>
          </a:p>
        </p:txBody>
      </p:sp>
    </p:spTree>
    <p:extLst>
      <p:ext uri="{BB962C8B-B14F-4D97-AF65-F5344CB8AC3E}">
        <p14:creationId xmlns:p14="http://schemas.microsoft.com/office/powerpoint/2010/main" val="6105685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18</a:t>
            </a:fld>
            <a:endParaRPr kumimoji="1" lang="ja-JP" altLang="en-US"/>
          </a:p>
        </p:txBody>
      </p:sp>
    </p:spTree>
    <p:extLst>
      <p:ext uri="{BB962C8B-B14F-4D97-AF65-F5344CB8AC3E}">
        <p14:creationId xmlns:p14="http://schemas.microsoft.com/office/powerpoint/2010/main" val="24504693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19</a:t>
            </a:fld>
            <a:endParaRPr kumimoji="1" lang="ja-JP" altLang="en-US"/>
          </a:p>
        </p:txBody>
      </p:sp>
    </p:spTree>
    <p:extLst>
      <p:ext uri="{BB962C8B-B14F-4D97-AF65-F5344CB8AC3E}">
        <p14:creationId xmlns:p14="http://schemas.microsoft.com/office/powerpoint/2010/main" val="2099090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2</a:t>
            </a:fld>
            <a:endParaRPr kumimoji="1" lang="ja-JP" altLang="en-US"/>
          </a:p>
        </p:txBody>
      </p:sp>
    </p:spTree>
    <p:extLst>
      <p:ext uri="{BB962C8B-B14F-4D97-AF65-F5344CB8AC3E}">
        <p14:creationId xmlns:p14="http://schemas.microsoft.com/office/powerpoint/2010/main" val="20439101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20</a:t>
            </a:fld>
            <a:endParaRPr kumimoji="1" lang="ja-JP" altLang="en-US"/>
          </a:p>
        </p:txBody>
      </p:sp>
    </p:spTree>
    <p:extLst>
      <p:ext uri="{BB962C8B-B14F-4D97-AF65-F5344CB8AC3E}">
        <p14:creationId xmlns:p14="http://schemas.microsoft.com/office/powerpoint/2010/main" val="41383920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21</a:t>
            </a:fld>
            <a:endParaRPr kumimoji="1" lang="ja-JP" altLang="en-US"/>
          </a:p>
        </p:txBody>
      </p:sp>
    </p:spTree>
    <p:extLst>
      <p:ext uri="{BB962C8B-B14F-4D97-AF65-F5344CB8AC3E}">
        <p14:creationId xmlns:p14="http://schemas.microsoft.com/office/powerpoint/2010/main" val="7754520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22</a:t>
            </a:fld>
            <a:endParaRPr kumimoji="1" lang="ja-JP" altLang="en-US"/>
          </a:p>
        </p:txBody>
      </p:sp>
    </p:spTree>
    <p:extLst>
      <p:ext uri="{BB962C8B-B14F-4D97-AF65-F5344CB8AC3E}">
        <p14:creationId xmlns:p14="http://schemas.microsoft.com/office/powerpoint/2010/main" val="3466172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R5</a:t>
            </a:r>
            <a:r>
              <a:rPr kumimoji="1" lang="ja-JP" altLang="en-US" dirty="0"/>
              <a:t>から変更なし</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23</a:t>
            </a:fld>
            <a:endParaRPr kumimoji="1" lang="ja-JP" altLang="en-US"/>
          </a:p>
        </p:txBody>
      </p:sp>
    </p:spTree>
    <p:extLst>
      <p:ext uri="{BB962C8B-B14F-4D97-AF65-F5344CB8AC3E}">
        <p14:creationId xmlns:p14="http://schemas.microsoft.com/office/powerpoint/2010/main" val="33155784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20F05353-E06C-4F3C-ABEC-1CEC3FEE2C73}" type="slidenum">
              <a:rPr kumimoji="1" lang="ja-JP" altLang="en-US" smtClean="0"/>
              <a:t>24</a:t>
            </a:fld>
            <a:endParaRPr kumimoji="1" lang="ja-JP" altLang="en-US"/>
          </a:p>
        </p:txBody>
      </p:sp>
    </p:spTree>
    <p:extLst>
      <p:ext uri="{BB962C8B-B14F-4D97-AF65-F5344CB8AC3E}">
        <p14:creationId xmlns:p14="http://schemas.microsoft.com/office/powerpoint/2010/main" val="23237610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25</a:t>
            </a:fld>
            <a:endParaRPr kumimoji="1" lang="ja-JP" altLang="en-US"/>
          </a:p>
        </p:txBody>
      </p:sp>
    </p:spTree>
    <p:extLst>
      <p:ext uri="{BB962C8B-B14F-4D97-AF65-F5344CB8AC3E}">
        <p14:creationId xmlns:p14="http://schemas.microsoft.com/office/powerpoint/2010/main" val="36115612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26</a:t>
            </a:fld>
            <a:endParaRPr kumimoji="1" lang="ja-JP" altLang="en-US"/>
          </a:p>
        </p:txBody>
      </p:sp>
    </p:spTree>
    <p:extLst>
      <p:ext uri="{BB962C8B-B14F-4D97-AF65-F5344CB8AC3E}">
        <p14:creationId xmlns:p14="http://schemas.microsoft.com/office/powerpoint/2010/main" val="41898735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27</a:t>
            </a:fld>
            <a:endParaRPr kumimoji="1" lang="ja-JP" altLang="en-US"/>
          </a:p>
        </p:txBody>
      </p:sp>
    </p:spTree>
    <p:extLst>
      <p:ext uri="{BB962C8B-B14F-4D97-AF65-F5344CB8AC3E}">
        <p14:creationId xmlns:p14="http://schemas.microsoft.com/office/powerpoint/2010/main" val="34940734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6E1779-2D82-4F47-865E-1365CC0F7A6D}" type="slidenum">
              <a:rPr lang="ja-JP" altLang="en-US" smtClean="0"/>
              <a:pPr/>
              <a:t>28</a:t>
            </a:fld>
            <a:endParaRPr lang="ja-JP" altLang="en-US" dirty="0"/>
          </a:p>
        </p:txBody>
      </p:sp>
    </p:spTree>
    <p:extLst>
      <p:ext uri="{BB962C8B-B14F-4D97-AF65-F5344CB8AC3E}">
        <p14:creationId xmlns:p14="http://schemas.microsoft.com/office/powerpoint/2010/main" val="31017318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一部変更</a:t>
            </a:r>
            <a:r>
              <a:rPr kumimoji="1" lang="en-US" altLang="ja-JP" dirty="0"/>
              <a:t>】</a:t>
            </a:r>
          </a:p>
          <a:p>
            <a:r>
              <a:rPr kumimoji="1" lang="ja-JP" altLang="en-US" dirty="0"/>
              <a:t>・報酬改定に関する文言を追加</a:t>
            </a:r>
            <a:endParaRPr kumimoji="1" lang="en-US" altLang="ja-JP" dirty="0"/>
          </a:p>
          <a:p>
            <a:r>
              <a:rPr kumimoji="1" lang="ja-JP" altLang="en-US" dirty="0"/>
              <a:t>・問い合わせに関して、留意事項通知等の事前確認を依頼</a:t>
            </a:r>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29</a:t>
            </a:fld>
            <a:endParaRPr kumimoji="1" lang="ja-JP" altLang="en-US"/>
          </a:p>
        </p:txBody>
      </p:sp>
    </p:spTree>
    <p:extLst>
      <p:ext uri="{BB962C8B-B14F-4D97-AF65-F5344CB8AC3E}">
        <p14:creationId xmlns:p14="http://schemas.microsoft.com/office/powerpoint/2010/main" val="2076746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3</a:t>
            </a:fld>
            <a:endParaRPr kumimoji="1" lang="ja-JP" altLang="en-US"/>
          </a:p>
        </p:txBody>
      </p:sp>
    </p:spTree>
    <p:extLst>
      <p:ext uri="{BB962C8B-B14F-4D97-AF65-F5344CB8AC3E}">
        <p14:creationId xmlns:p14="http://schemas.microsoft.com/office/powerpoint/2010/main" val="13222025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endParaRPr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865F56-9E28-40F7-BB34-D52E9ACC7998}" type="slidenum">
              <a:rPr kumimoji="1" lang="ja-JP" altLang="en-US" sz="1200" b="0" i="0" u="none" strike="noStrike" kern="1200" cap="none" spc="0" normalizeH="0" baseline="0" noProof="0" smtClean="0">
                <a:ln>
                  <a:noFill/>
                </a:ln>
                <a:solidFill>
                  <a:prstClr val="black"/>
                </a:solidFill>
                <a:effectLst/>
                <a:uLnTx/>
                <a:uFillTx/>
                <a:latin typeface="Calibri"/>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1" lang="ja-JP" altLang="en-US" sz="1200" b="0" i="0" u="none" strike="noStrike" kern="1200" cap="none" spc="0" normalizeH="0" baseline="0" noProof="0" dirty="0">
              <a:ln>
                <a:noFill/>
              </a:ln>
              <a:solidFill>
                <a:prstClr val="black"/>
              </a:solidFill>
              <a:effectLst/>
              <a:uLnTx/>
              <a:uFillTx/>
              <a:latin typeface="Calibri"/>
              <a:cs typeface="+mn-cs"/>
            </a:endParaRPr>
          </a:p>
        </p:txBody>
      </p:sp>
    </p:spTree>
    <p:extLst>
      <p:ext uri="{BB962C8B-B14F-4D97-AF65-F5344CB8AC3E}">
        <p14:creationId xmlns:p14="http://schemas.microsoft.com/office/powerpoint/2010/main" val="5403465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endParaRPr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865F56-9E28-40F7-BB34-D52E9ACC7998}" type="slidenum">
              <a:rPr kumimoji="1" lang="ja-JP" altLang="en-US" sz="1200" b="0" i="0" u="none" strike="noStrike" kern="1200" cap="none" spc="0" normalizeH="0" baseline="0" noProof="0" smtClean="0">
                <a:ln>
                  <a:noFill/>
                </a:ln>
                <a:solidFill>
                  <a:prstClr val="black"/>
                </a:solidFill>
                <a:effectLst/>
                <a:uLnTx/>
                <a:uFillTx/>
                <a:latin typeface="Calibri"/>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1" lang="ja-JP" altLang="en-US" sz="1200" b="0" i="0" u="none" strike="noStrike" kern="1200" cap="none" spc="0" normalizeH="0" baseline="0" noProof="0" dirty="0">
              <a:ln>
                <a:noFill/>
              </a:ln>
              <a:solidFill>
                <a:prstClr val="black"/>
              </a:solidFill>
              <a:effectLst/>
              <a:uLnTx/>
              <a:uFillTx/>
              <a:latin typeface="Calibri"/>
              <a:cs typeface="+mn-cs"/>
            </a:endParaRPr>
          </a:p>
        </p:txBody>
      </p:sp>
    </p:spTree>
    <p:extLst>
      <p:ext uri="{BB962C8B-B14F-4D97-AF65-F5344CB8AC3E}">
        <p14:creationId xmlns:p14="http://schemas.microsoft.com/office/powerpoint/2010/main" val="37462937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32</a:t>
            </a:fld>
            <a:endParaRPr kumimoji="1" lang="ja-JP" altLang="en-US"/>
          </a:p>
        </p:txBody>
      </p:sp>
    </p:spTree>
    <p:extLst>
      <p:ext uri="{BB962C8B-B14F-4D97-AF65-F5344CB8AC3E}">
        <p14:creationId xmlns:p14="http://schemas.microsoft.com/office/powerpoint/2010/main" val="26914147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33</a:t>
            </a:fld>
            <a:endParaRPr kumimoji="1" lang="ja-JP" altLang="en-US"/>
          </a:p>
        </p:txBody>
      </p:sp>
    </p:spTree>
    <p:extLst>
      <p:ext uri="{BB962C8B-B14F-4D97-AF65-F5344CB8AC3E}">
        <p14:creationId xmlns:p14="http://schemas.microsoft.com/office/powerpoint/2010/main" val="2770665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6E1779-2D82-4F47-865E-1365CC0F7A6D}" type="slidenum">
              <a:rPr kumimoji="1" lang="ja-JP" altLang="en-US" smtClean="0"/>
              <a:t>34</a:t>
            </a:fld>
            <a:endParaRPr kumimoji="1" lang="ja-JP" altLang="en-US"/>
          </a:p>
        </p:txBody>
      </p:sp>
    </p:spTree>
    <p:extLst>
      <p:ext uri="{BB962C8B-B14F-4D97-AF65-F5344CB8AC3E}">
        <p14:creationId xmlns:p14="http://schemas.microsoft.com/office/powerpoint/2010/main" val="1832777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endParaRPr lang="en-US" altLang="ja-JP"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4</a:t>
            </a:fld>
            <a:endParaRPr kumimoji="1" lang="ja-JP" altLang="en-US"/>
          </a:p>
        </p:txBody>
      </p:sp>
    </p:spTree>
    <p:extLst>
      <p:ext uri="{BB962C8B-B14F-4D97-AF65-F5344CB8AC3E}">
        <p14:creationId xmlns:p14="http://schemas.microsoft.com/office/powerpoint/2010/main" val="856973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5</a:t>
            </a:fld>
            <a:endParaRPr kumimoji="1" lang="ja-JP" altLang="en-US"/>
          </a:p>
        </p:txBody>
      </p:sp>
    </p:spTree>
    <p:extLst>
      <p:ext uri="{BB962C8B-B14F-4D97-AF65-F5344CB8AC3E}">
        <p14:creationId xmlns:p14="http://schemas.microsoft.com/office/powerpoint/2010/main" val="2548216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6</a:t>
            </a:fld>
            <a:endParaRPr kumimoji="1" lang="ja-JP" altLang="en-US"/>
          </a:p>
        </p:txBody>
      </p:sp>
    </p:spTree>
    <p:extLst>
      <p:ext uri="{BB962C8B-B14F-4D97-AF65-F5344CB8AC3E}">
        <p14:creationId xmlns:p14="http://schemas.microsoft.com/office/powerpoint/2010/main" val="674474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7</a:t>
            </a:fld>
            <a:endParaRPr kumimoji="1" lang="ja-JP" altLang="en-US"/>
          </a:p>
        </p:txBody>
      </p:sp>
    </p:spTree>
    <p:extLst>
      <p:ext uri="{BB962C8B-B14F-4D97-AF65-F5344CB8AC3E}">
        <p14:creationId xmlns:p14="http://schemas.microsoft.com/office/powerpoint/2010/main" val="1854826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8</a:t>
            </a:fld>
            <a:endParaRPr kumimoji="1" lang="ja-JP" altLang="en-US"/>
          </a:p>
        </p:txBody>
      </p:sp>
    </p:spTree>
    <p:extLst>
      <p:ext uri="{BB962C8B-B14F-4D97-AF65-F5344CB8AC3E}">
        <p14:creationId xmlns:p14="http://schemas.microsoft.com/office/powerpoint/2010/main" val="803887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0865F56-9E28-40F7-BB34-D52E9ACC7998}" type="slidenum">
              <a:rPr kumimoji="1" lang="ja-JP" altLang="en-US" smtClean="0"/>
              <a:t>9</a:t>
            </a:fld>
            <a:endParaRPr kumimoji="1" lang="ja-JP" altLang="en-US"/>
          </a:p>
        </p:txBody>
      </p:sp>
    </p:spTree>
    <p:extLst>
      <p:ext uri="{BB962C8B-B14F-4D97-AF65-F5344CB8AC3E}">
        <p14:creationId xmlns:p14="http://schemas.microsoft.com/office/powerpoint/2010/main" val="4078156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D91EEA-3E6E-482D-9968-AE65E225526A}" type="datetime1">
              <a:rPr lang="ja-JP" altLang="en-US" smtClean="0">
                <a:solidFill>
                  <a:prstClr val="black">
                    <a:tint val="75000"/>
                  </a:prstClr>
                </a:solidFill>
              </a:r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57267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74D14DB-E20D-43D3-8A5A-CDAB00F5014D}" type="datetime1">
              <a:rPr lang="ja-JP" altLang="en-US" smtClean="0">
                <a:solidFill>
                  <a:prstClr val="black">
                    <a:tint val="75000"/>
                  </a:prstClr>
                </a:solidFill>
              </a:r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70493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16DC97-67EE-47D7-A70D-A50724795941}" type="datetime1">
              <a:rPr lang="ja-JP" altLang="en-US" smtClean="0">
                <a:solidFill>
                  <a:prstClr val="black">
                    <a:tint val="75000"/>
                  </a:prstClr>
                </a:solidFill>
              </a:r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94195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E5F589C-A8EC-41A2-AA9B-117B827A0DDE}" type="datetime1">
              <a:rPr lang="ja-JP" altLang="en-US" smtClean="0">
                <a:solidFill>
                  <a:prstClr val="black">
                    <a:tint val="75000"/>
                  </a:prstClr>
                </a:solidFill>
              </a:r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25468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B5C6A11-CEAC-4273-B2BC-75AC8753F37A}" type="datetime1">
              <a:rPr lang="ja-JP" altLang="en-US" smtClean="0">
                <a:solidFill>
                  <a:prstClr val="black">
                    <a:tint val="75000"/>
                  </a:prstClr>
                </a:solidFill>
              </a:rPr>
              <a:t>2024/8/14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65611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50AA-C37F-421D-ACB1-43796B92A97E}" type="datetime1">
              <a:rPr lang="ja-JP" altLang="en-US" smtClean="0">
                <a:solidFill>
                  <a:prstClr val="black">
                    <a:tint val="75000"/>
                  </a:prstClr>
                </a:solidFill>
              </a:rPr>
              <a:t>2024/8/14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66099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A0F7890-DB13-4057-880E-8DC242AF19B3}" type="datetime1">
              <a:rPr lang="ja-JP" altLang="en-US" smtClean="0">
                <a:solidFill>
                  <a:prstClr val="black">
                    <a:tint val="75000"/>
                  </a:prstClr>
                </a:solidFill>
              </a:rPr>
              <a:t>2024/8/14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7605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33D3C64-0AC5-409B-858B-DFFA5D971E3B}" type="datetime1">
              <a:rPr lang="ja-JP" altLang="en-US" smtClean="0">
                <a:solidFill>
                  <a:prstClr val="black">
                    <a:tint val="75000"/>
                  </a:prstClr>
                </a:solidFill>
              </a:rPr>
              <a:t>2024/8/14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05715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450FE71-069B-4A4F-A1F3-2EADB13C253F}" type="datetime1">
              <a:rPr lang="ja-JP" altLang="en-US" smtClean="0">
                <a:solidFill>
                  <a:prstClr val="black">
                    <a:tint val="75000"/>
                  </a:prstClr>
                </a:solidFill>
              </a:rPr>
              <a:t>2024/8/14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3530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5FCF685-CC99-4D33-9879-34CA5EAD80E7}" type="datetime1">
              <a:rPr lang="ja-JP" altLang="en-US" smtClean="0">
                <a:solidFill>
                  <a:prstClr val="black">
                    <a:tint val="75000"/>
                  </a:prstClr>
                </a:solidFill>
              </a:rPr>
              <a:t>2024/8/14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1157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855CA49-B0A8-41D1-A3B0-E9EC3F4E3193}" type="datetime1">
              <a:rPr lang="ja-JP" altLang="en-US" smtClean="0">
                <a:solidFill>
                  <a:prstClr val="black">
                    <a:tint val="75000"/>
                  </a:prstClr>
                </a:solidFill>
              </a:rPr>
              <a:t>2024/8/14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55359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6D0B1-ED2A-4E4D-A526-2CF06929CC6D}" type="datetime1">
              <a:rPr lang="ja-JP" altLang="en-US" smtClean="0">
                <a:solidFill>
                  <a:prstClr val="black">
                    <a:tint val="75000"/>
                  </a:prstClr>
                </a:solidFill>
              </a:rPr>
              <a:t>2024/8/14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9AEFB-1011-400A-85FB-53268D737CF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71755183"/>
      </p:ext>
    </p:extLst>
  </p:cSld>
  <p:clrMap bg1="lt1" tx1="dk1" bg2="lt2" tx2="dk2" accent1="accent1" accent2="accent2" accent3="accent3" accent4="accent4" accent5="accent5" accent6="accent6" hlink="hlink" folHlink="folHlink"/>
  <p:sldLayoutIdLst>
    <p:sldLayoutId id="2147485005" r:id="rId1"/>
    <p:sldLayoutId id="2147485006" r:id="rId2"/>
    <p:sldLayoutId id="2147485007" r:id="rId3"/>
    <p:sldLayoutId id="2147485008" r:id="rId4"/>
    <p:sldLayoutId id="2147485009" r:id="rId5"/>
    <p:sldLayoutId id="2147485010" r:id="rId6"/>
    <p:sldLayoutId id="2147485011" r:id="rId7"/>
    <p:sldLayoutId id="2147485012" r:id="rId8"/>
    <p:sldLayoutId id="2147485013" r:id="rId9"/>
    <p:sldLayoutId id="2147485014" r:id="rId10"/>
    <p:sldLayoutId id="214748501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02000" y="2130424"/>
            <a:ext cx="7740000" cy="1548000"/>
          </a:xfrm>
          <a:ln w="19050">
            <a:solidFill>
              <a:schemeClr val="accent1"/>
            </a:solidFill>
          </a:ln>
        </p:spPr>
        <p:txBody>
          <a:bodyPr>
            <a:normAutofit fontScale="90000"/>
          </a:bodyPr>
          <a:lstStyle/>
          <a:p>
            <a:r>
              <a:rPr kumimoji="1" lang="ja-JP" altLang="en-US" sz="6000" dirty="0">
                <a:latin typeface="+mj-ea"/>
              </a:rPr>
              <a:t>事業所集団指導</a:t>
            </a:r>
            <a:br>
              <a:rPr kumimoji="1" lang="en-US" altLang="ja-JP" sz="4200" dirty="0">
                <a:latin typeface="+mj-ea"/>
              </a:rPr>
            </a:br>
            <a:r>
              <a:rPr kumimoji="1" lang="ja-JP" altLang="en-US" sz="4200" dirty="0">
                <a:latin typeface="+mj-ea"/>
              </a:rPr>
              <a:t>～</a:t>
            </a:r>
            <a:r>
              <a:rPr lang="ja-JP" altLang="en-US" dirty="0">
                <a:latin typeface="+mj-ea"/>
              </a:rPr>
              <a:t>入所</a:t>
            </a:r>
            <a:r>
              <a:rPr lang="ja-JP" altLang="en-US" sz="4200" dirty="0">
                <a:latin typeface="+mj-ea"/>
              </a:rPr>
              <a:t>系サービス～</a:t>
            </a:r>
            <a:endParaRPr kumimoji="1" lang="ja-JP" altLang="en-US" sz="4200" dirty="0">
              <a:latin typeface="+mj-ea"/>
            </a:endParaRPr>
          </a:p>
        </p:txBody>
      </p:sp>
      <p:sp>
        <p:nvSpPr>
          <p:cNvPr id="3" name="サブタイトル 2"/>
          <p:cNvSpPr>
            <a:spLocks noGrp="1"/>
          </p:cNvSpPr>
          <p:nvPr>
            <p:ph type="subTitle" idx="1"/>
          </p:nvPr>
        </p:nvSpPr>
        <p:spPr>
          <a:xfrm>
            <a:off x="702000" y="4653136"/>
            <a:ext cx="7740000" cy="1040285"/>
          </a:xfrm>
        </p:spPr>
        <p:txBody>
          <a:bodyPr>
            <a:spAutoFit/>
          </a:bodyPr>
          <a:lstStyle/>
          <a:p>
            <a:r>
              <a:rPr lang="ja-JP" altLang="en-US" sz="2800" dirty="0">
                <a:latin typeface="+mn-ea"/>
              </a:rPr>
              <a:t>令和６年９月</a:t>
            </a:r>
            <a:endParaRPr lang="en-US" altLang="ja-JP" sz="2800" dirty="0">
              <a:latin typeface="+mn-ea"/>
            </a:endParaRPr>
          </a:p>
          <a:p>
            <a:r>
              <a:rPr lang="ja-JP" altLang="en-US" sz="2800" dirty="0">
                <a:latin typeface="+mn-ea"/>
              </a:rPr>
              <a:t>障害福祉課</a:t>
            </a: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a:t>
            </a:fld>
            <a:endParaRPr lang="ja-JP" altLang="en-US">
              <a:solidFill>
                <a:prstClr val="black">
                  <a:tint val="75000"/>
                </a:prstClr>
              </a:solidFill>
            </a:endParaRPr>
          </a:p>
        </p:txBody>
      </p:sp>
    </p:spTree>
    <p:extLst>
      <p:ext uri="{BB962C8B-B14F-4D97-AF65-F5344CB8AC3E}">
        <p14:creationId xmlns:p14="http://schemas.microsoft.com/office/powerpoint/2010/main" val="3596176259"/>
      </p:ext>
    </p:extLst>
  </p:cSld>
  <p:clrMapOvr>
    <a:masterClrMapping/>
  </p:clrMapOvr>
  <mc:AlternateContent xmlns:mc="http://schemas.openxmlformats.org/markup-compatibility/2006" xmlns:p14="http://schemas.microsoft.com/office/powerpoint/2010/main">
    <mc:Choice Requires="p14">
      <p:transition spd="slow" p14:dur="2000" advTm="3100"/>
    </mc:Choice>
    <mc:Fallback xmlns="">
      <p:transition spd="slow" advTm="31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000"/>
            <a:ext cx="7920000" cy="900000"/>
          </a:xfrm>
          <a:solidFill>
            <a:schemeClr val="bg1">
              <a:lumMod val="50000"/>
            </a:schemeClr>
          </a:solidFill>
          <a:ln>
            <a:noFill/>
          </a:ln>
        </p:spPr>
        <p:txBody>
          <a:bodyPr>
            <a:normAutofit/>
          </a:bodyPr>
          <a:lstStyle/>
          <a:p>
            <a:r>
              <a:rPr kumimoji="1" lang="ja-JP" altLang="en-US" sz="3800" dirty="0">
                <a:solidFill>
                  <a:schemeClr val="bg1"/>
                </a:solidFill>
              </a:rPr>
              <a:t>重度障害者支援加算の対象者の拡充</a:t>
            </a:r>
          </a:p>
        </p:txBody>
      </p:sp>
      <p:sp>
        <p:nvSpPr>
          <p:cNvPr id="5" name="スライド番号プレースホルダー 4"/>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10</a:t>
            </a:fld>
            <a:endParaRPr lang="ja-JP" altLang="en-US">
              <a:solidFill>
                <a:prstClr val="black">
                  <a:tint val="75000"/>
                </a:prstClr>
              </a:solidFill>
            </a:endParaRPr>
          </a:p>
        </p:txBody>
      </p:sp>
      <p:sp>
        <p:nvSpPr>
          <p:cNvPr id="6" name="タイトル 1"/>
          <p:cNvSpPr txBox="1">
            <a:spLocks/>
          </p:cNvSpPr>
          <p:nvPr/>
        </p:nvSpPr>
        <p:spPr>
          <a:xfrm>
            <a:off x="557784" y="1477460"/>
            <a:ext cx="8028432" cy="5386090"/>
          </a:xfrm>
          <a:prstGeom prst="rect">
            <a:avLst/>
          </a:prstGeom>
        </p:spPr>
        <p:txBody>
          <a:bodyPr vert="horz" wrap="square" lIns="91440" tIns="45720" rIns="91440" bIns="45720" rtlCol="0" anchor="t">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a:latin typeface="ＭＳ ゴシック" panose="020B0609070205080204" pitchFamily="49" charset="-128"/>
                <a:ea typeface="ＭＳ ゴシック" panose="020B0609070205080204" pitchFamily="49" charset="-128"/>
              </a:rPr>
              <a:t>○重度障害者支援加算</a:t>
            </a:r>
            <a:r>
              <a:rPr lang="en-US" altLang="ja-JP" sz="2000" dirty="0">
                <a:latin typeface="ＭＳ ゴシック" panose="020B0609070205080204" pitchFamily="49" charset="-128"/>
                <a:ea typeface="ＭＳ ゴシック" panose="020B0609070205080204" pitchFamily="49" charset="-128"/>
              </a:rPr>
              <a:t>(Ⅰ)</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a:t>
            </a:r>
            <a:r>
              <a:rPr lang="ja-JP" altLang="en-US" sz="2000" u="sng" dirty="0">
                <a:solidFill>
                  <a:srgbClr val="C00000"/>
                </a:solidFill>
                <a:latin typeface="ＭＳ ゴシック" panose="020B0609070205080204" pitchFamily="49" charset="-128"/>
                <a:ea typeface="ＭＳ ゴシック" panose="020B0609070205080204" pitchFamily="49" charset="-128"/>
              </a:rPr>
              <a:t>要件</a:t>
            </a:r>
            <a:r>
              <a:rPr lang="en-US" altLang="ja-JP" sz="2000" u="sng" dirty="0">
                <a:solidFill>
                  <a:srgbClr val="C00000"/>
                </a:solidFill>
                <a:latin typeface="ＭＳ ゴシック" panose="020B0609070205080204" pitchFamily="49" charset="-128"/>
                <a:ea typeface="ＭＳ ゴシック" panose="020B0609070205080204" pitchFamily="49" charset="-128"/>
              </a:rPr>
              <a:t>(</a:t>
            </a:r>
            <a:r>
              <a:rPr lang="ja-JP" altLang="en-US" sz="2000" u="sng" dirty="0">
                <a:solidFill>
                  <a:srgbClr val="C00000"/>
                </a:solidFill>
                <a:latin typeface="ＭＳ ゴシック" panose="020B0609070205080204" pitchFamily="49" charset="-128"/>
                <a:ea typeface="ＭＳ ゴシック" panose="020B0609070205080204" pitchFamily="49" charset="-128"/>
              </a:rPr>
              <a:t>職員の配置等</a:t>
            </a:r>
            <a:r>
              <a:rPr lang="en-US" altLang="ja-JP" sz="2000" u="sng" dirty="0">
                <a:solidFill>
                  <a:srgbClr val="C00000"/>
                </a:solidFill>
                <a:latin typeface="ＭＳ ゴシック" panose="020B0609070205080204" pitchFamily="49" charset="-128"/>
                <a:ea typeface="ＭＳ ゴシック" panose="020B0609070205080204" pitchFamily="49" charset="-128"/>
              </a:rPr>
              <a:t>)</a:t>
            </a:r>
            <a:r>
              <a:rPr lang="ja-JP" altLang="en-US" sz="2000" u="sng" dirty="0">
                <a:solidFill>
                  <a:srgbClr val="C00000"/>
                </a:solidFill>
                <a:latin typeface="ＭＳ ゴシック" panose="020B0609070205080204" pitchFamily="49" charset="-128"/>
                <a:ea typeface="ＭＳ ゴシック" panose="020B0609070205080204" pitchFamily="49" charset="-128"/>
              </a:rPr>
              <a:t>を満たす事業所</a:t>
            </a:r>
            <a:r>
              <a:rPr lang="ja-JP" altLang="en-US" sz="2000" dirty="0">
                <a:latin typeface="ＭＳ ゴシック" panose="020B0609070205080204" pitchFamily="49" charset="-128"/>
                <a:ea typeface="ＭＳ ゴシック" panose="020B0609070205080204" pitchFamily="49" charset="-128"/>
              </a:rPr>
              <a:t>が、</a:t>
            </a:r>
            <a:r>
              <a:rPr lang="ja-JP" altLang="en-US" sz="2000" u="sng" dirty="0">
                <a:solidFill>
                  <a:srgbClr val="C00000"/>
                </a:solidFill>
                <a:latin typeface="ＭＳ ゴシック" panose="020B0609070205080204" pitchFamily="49" charset="-128"/>
                <a:ea typeface="ＭＳ ゴシック" panose="020B0609070205080204" pitchFamily="49" charset="-128"/>
              </a:rPr>
              <a:t>重度障害者等包</a:t>
            </a:r>
            <a:br>
              <a:rPr lang="en-US" altLang="ja-JP" sz="2000" u="sng" dirty="0">
                <a:solidFill>
                  <a:srgbClr val="C00000"/>
                </a:solidFill>
                <a:latin typeface="ＭＳ ゴシック" panose="020B0609070205080204" pitchFamily="49" charset="-128"/>
                <a:ea typeface="ＭＳ ゴシック" panose="020B0609070205080204" pitchFamily="49" charset="-128"/>
              </a:rPr>
            </a:br>
            <a:r>
              <a:rPr lang="ja-JP" altLang="en-US" sz="2000" dirty="0">
                <a:solidFill>
                  <a:srgbClr val="C00000"/>
                </a:solidFill>
                <a:latin typeface="ＭＳ ゴシック" panose="020B0609070205080204" pitchFamily="49" charset="-128"/>
                <a:ea typeface="ＭＳ ゴシック" panose="020B0609070205080204" pitchFamily="49" charset="-128"/>
              </a:rPr>
              <a:t>　</a:t>
            </a:r>
            <a:r>
              <a:rPr lang="ja-JP" altLang="en-US" sz="2000" u="sng" dirty="0">
                <a:solidFill>
                  <a:srgbClr val="C00000"/>
                </a:solidFill>
                <a:latin typeface="ＭＳ ゴシック" panose="020B0609070205080204" pitchFamily="49" charset="-128"/>
                <a:ea typeface="ＭＳ ゴシック" panose="020B0609070205080204" pitchFamily="49" charset="-128"/>
              </a:rPr>
              <a:t>括支援の対象となる入居者</a:t>
            </a:r>
            <a:r>
              <a:rPr lang="ja-JP" altLang="en-US" sz="2000" dirty="0">
                <a:latin typeface="ＭＳ ゴシック" panose="020B0609070205080204" pitchFamily="49" charset="-128"/>
                <a:ea typeface="ＭＳ ゴシック" panose="020B0609070205080204" pitchFamily="49" charset="-128"/>
              </a:rPr>
              <a:t>に対して支援を行った場合に　　</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算定</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対象者の受給者証には、「</a:t>
            </a:r>
            <a:r>
              <a:rPr lang="ja-JP" altLang="en-US" sz="2000" u="sng" dirty="0">
                <a:solidFill>
                  <a:srgbClr val="0070C0"/>
                </a:solidFill>
                <a:latin typeface="ＭＳ ゴシック" panose="020B0609070205080204" pitchFamily="49" charset="-128"/>
                <a:ea typeface="ＭＳ ゴシック" panose="020B0609070205080204" pitchFamily="49" charset="-128"/>
              </a:rPr>
              <a:t>共同生活援助加算重度</a:t>
            </a:r>
            <a:r>
              <a:rPr lang="ja-JP" altLang="en-US" sz="2000" dirty="0">
                <a:latin typeface="ＭＳ ゴシック" panose="020B0609070205080204" pitchFamily="49" charset="-128"/>
                <a:ea typeface="ＭＳ ゴシック" panose="020B0609070205080204" pitchFamily="49" charset="-128"/>
              </a:rPr>
              <a:t>」の記載</a:t>
            </a:r>
            <a:br>
              <a:rPr lang="en-US" altLang="ja-JP" sz="2000" dirty="0">
                <a:latin typeface="ＭＳ ゴシック" panose="020B0609070205080204" pitchFamily="49" charset="-128"/>
                <a:ea typeface="ＭＳ ゴシック" panose="020B0609070205080204" pitchFamily="49" charset="-128"/>
              </a:rPr>
            </a:b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○重度障害者支援加算</a:t>
            </a:r>
            <a:r>
              <a:rPr lang="en-US" altLang="ja-JP" sz="2000" dirty="0">
                <a:latin typeface="ＭＳ ゴシック" panose="020B0609070205080204" pitchFamily="49" charset="-128"/>
                <a:ea typeface="ＭＳ ゴシック" panose="020B0609070205080204" pitchFamily="49" charset="-128"/>
              </a:rPr>
              <a:t>(Ⅱ)</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a:t>
            </a:r>
            <a:r>
              <a:rPr lang="ja-JP" altLang="en-US" sz="2000" u="sng" dirty="0">
                <a:solidFill>
                  <a:srgbClr val="C00000"/>
                </a:solidFill>
                <a:latin typeface="ＭＳ ゴシック" panose="020B0609070205080204" pitchFamily="49" charset="-128"/>
                <a:ea typeface="ＭＳ ゴシック" panose="020B0609070205080204" pitchFamily="49" charset="-128"/>
              </a:rPr>
              <a:t>要件</a:t>
            </a:r>
            <a:r>
              <a:rPr lang="en-US" altLang="ja-JP" sz="2000" u="sng" dirty="0">
                <a:solidFill>
                  <a:srgbClr val="C00000"/>
                </a:solidFill>
                <a:latin typeface="ＭＳ ゴシック" panose="020B0609070205080204" pitchFamily="49" charset="-128"/>
                <a:ea typeface="ＭＳ ゴシック" panose="020B0609070205080204" pitchFamily="49" charset="-128"/>
              </a:rPr>
              <a:t>(</a:t>
            </a:r>
            <a:r>
              <a:rPr lang="ja-JP" altLang="en-US" sz="2000" u="sng" dirty="0">
                <a:solidFill>
                  <a:srgbClr val="C00000"/>
                </a:solidFill>
                <a:latin typeface="ＭＳ ゴシック" panose="020B0609070205080204" pitchFamily="49" charset="-128"/>
                <a:ea typeface="ＭＳ ゴシック" panose="020B0609070205080204" pitchFamily="49" charset="-128"/>
              </a:rPr>
              <a:t>職員の配置等</a:t>
            </a:r>
            <a:r>
              <a:rPr lang="en-US" altLang="ja-JP" sz="2000" u="sng" dirty="0">
                <a:solidFill>
                  <a:srgbClr val="C00000"/>
                </a:solidFill>
                <a:latin typeface="ＭＳ ゴシック" panose="020B0609070205080204" pitchFamily="49" charset="-128"/>
                <a:ea typeface="ＭＳ ゴシック" panose="020B0609070205080204" pitchFamily="49" charset="-128"/>
              </a:rPr>
              <a:t>)</a:t>
            </a:r>
            <a:r>
              <a:rPr lang="ja-JP" altLang="en-US" sz="2000" u="sng" dirty="0">
                <a:solidFill>
                  <a:srgbClr val="C00000"/>
                </a:solidFill>
                <a:latin typeface="ＭＳ ゴシック" panose="020B0609070205080204" pitchFamily="49" charset="-128"/>
                <a:ea typeface="ＭＳ ゴシック" panose="020B0609070205080204" pitchFamily="49" charset="-128"/>
              </a:rPr>
              <a:t>を満たす事業所</a:t>
            </a:r>
            <a:r>
              <a:rPr lang="ja-JP" altLang="en-US" sz="2000" dirty="0">
                <a:latin typeface="ＭＳ ゴシック" panose="020B0609070205080204" pitchFamily="49" charset="-128"/>
                <a:ea typeface="ＭＳ ゴシック" panose="020B0609070205080204" pitchFamily="49" charset="-128"/>
              </a:rPr>
              <a:t>が、</a:t>
            </a:r>
            <a:r>
              <a:rPr lang="ja-JP" altLang="en-US" sz="2000" u="sng" dirty="0">
                <a:solidFill>
                  <a:srgbClr val="C00000"/>
                </a:solidFill>
                <a:latin typeface="ＭＳ ゴシック" panose="020B0609070205080204" pitchFamily="49" charset="-128"/>
                <a:ea typeface="ＭＳ ゴシック" panose="020B0609070205080204" pitchFamily="49" charset="-128"/>
              </a:rPr>
              <a:t>障害支援区分４</a:t>
            </a:r>
            <a:br>
              <a:rPr lang="en-US" altLang="ja-JP" sz="2000" u="sng" dirty="0">
                <a:solidFill>
                  <a:srgbClr val="C00000"/>
                </a:solidFill>
                <a:latin typeface="ＭＳ ゴシック" panose="020B0609070205080204" pitchFamily="49" charset="-128"/>
                <a:ea typeface="ＭＳ ゴシック" panose="020B0609070205080204" pitchFamily="49" charset="-128"/>
              </a:rPr>
            </a:br>
            <a:r>
              <a:rPr lang="ja-JP" altLang="en-US" sz="2000" dirty="0">
                <a:solidFill>
                  <a:srgbClr val="C00000"/>
                </a:solidFill>
                <a:latin typeface="ＭＳ ゴシック" panose="020B0609070205080204" pitchFamily="49" charset="-128"/>
                <a:ea typeface="ＭＳ ゴシック" panose="020B0609070205080204" pitchFamily="49" charset="-128"/>
              </a:rPr>
              <a:t>　</a:t>
            </a:r>
            <a:r>
              <a:rPr lang="ja-JP" altLang="en-US" sz="2000" u="sng" dirty="0">
                <a:solidFill>
                  <a:srgbClr val="C00000"/>
                </a:solidFill>
                <a:latin typeface="ＭＳ ゴシック" panose="020B0609070205080204" pitchFamily="49" charset="-128"/>
                <a:ea typeface="ＭＳ ゴシック" panose="020B0609070205080204" pitchFamily="49" charset="-128"/>
              </a:rPr>
              <a:t>以上の強度行動障害を有する入居者</a:t>
            </a:r>
            <a:r>
              <a:rPr lang="ja-JP" altLang="en-US" sz="2000" dirty="0">
                <a:latin typeface="ＭＳ ゴシック" panose="020B0609070205080204" pitchFamily="49" charset="-128"/>
                <a:ea typeface="ＭＳ ゴシック" panose="020B0609070205080204" pitchFamily="49" charset="-128"/>
              </a:rPr>
              <a:t>に対して支援を行っ</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た場合に算定</a:t>
            </a:r>
            <a:br>
              <a:rPr lang="en-US" altLang="ja-JP" sz="2000" dirty="0">
                <a:latin typeface="ＭＳ ゴシック" panose="020B0609070205080204" pitchFamily="49" charset="-128"/>
                <a:ea typeface="ＭＳ ゴシック" panose="020B0609070205080204" pitchFamily="49" charset="-128"/>
              </a:rPr>
            </a:br>
            <a:r>
              <a:rPr lang="ja-JP" altLang="en-US" sz="2400" dirty="0">
                <a:latin typeface="ＭＳ ゴシック" panose="020B0609070205080204" pitchFamily="49" charset="-128"/>
                <a:ea typeface="ＭＳ ゴシック" panose="020B0609070205080204" pitchFamily="49" charset="-128"/>
              </a:rPr>
              <a:t>　</a:t>
            </a:r>
            <a:r>
              <a:rPr lang="ja-JP" altLang="en-US" sz="2000" spc="-150" dirty="0">
                <a:latin typeface="ＭＳ ゴシック" panose="020B0609070205080204" pitchFamily="49" charset="-128"/>
                <a:ea typeface="ＭＳ ゴシック" panose="020B0609070205080204" pitchFamily="49" charset="-128"/>
              </a:rPr>
              <a:t>対象者の受給者証には、「</a:t>
            </a:r>
            <a:r>
              <a:rPr lang="ja-JP" altLang="en-US" sz="2000" u="sng" spc="-150" dirty="0">
                <a:solidFill>
                  <a:srgbClr val="0070C0"/>
                </a:solidFill>
                <a:latin typeface="ＭＳ ゴシック" panose="020B0609070205080204" pitchFamily="49" charset="-128"/>
                <a:ea typeface="ＭＳ ゴシック" panose="020B0609070205080204" pitchFamily="49" charset="-128"/>
              </a:rPr>
              <a:t>共同生活援助加算強度重度</a:t>
            </a:r>
            <a:r>
              <a:rPr lang="ja-JP" altLang="en-US" sz="2000" spc="-150" dirty="0">
                <a:latin typeface="ＭＳ ゴシック" panose="020B0609070205080204" pitchFamily="49" charset="-128"/>
                <a:ea typeface="ＭＳ ゴシック" panose="020B0609070205080204" pitchFamily="49" charset="-128"/>
              </a:rPr>
              <a:t>」の記載</a:t>
            </a:r>
            <a:br>
              <a:rPr lang="en-US" altLang="ja-JP" sz="2000" dirty="0">
                <a:latin typeface="ＭＳ ゴシック" panose="020B0609070205080204" pitchFamily="49" charset="-128"/>
                <a:ea typeface="ＭＳ ゴシック" panose="020B0609070205080204" pitchFamily="49" charset="-128"/>
              </a:rPr>
            </a:br>
            <a:br>
              <a:rPr lang="en-US" altLang="ja-JP" sz="2000" dirty="0">
                <a:latin typeface="ＭＳ ゴシック" panose="020B0609070205080204" pitchFamily="49" charset="-128"/>
                <a:ea typeface="ＭＳ ゴシック" panose="020B0609070205080204" pitchFamily="49" charset="-128"/>
              </a:rPr>
            </a:b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重度障害者支援加算</a:t>
            </a:r>
            <a:r>
              <a:rPr lang="en-US" altLang="ja-JP" sz="2000" dirty="0">
                <a:latin typeface="ＭＳ ゴシック" panose="020B0609070205080204" pitchFamily="49" charset="-128"/>
                <a:ea typeface="ＭＳ ゴシック" panose="020B0609070205080204" pitchFamily="49" charset="-128"/>
              </a:rPr>
              <a:t>Ⅰ</a:t>
            </a:r>
            <a:r>
              <a:rPr lang="ja-JP" altLang="en-US" sz="2000" dirty="0">
                <a:latin typeface="ＭＳ ゴシック" panose="020B0609070205080204" pitchFamily="49" charset="-128"/>
                <a:ea typeface="ＭＳ ゴシック" panose="020B0609070205080204" pitchFamily="49" charset="-128"/>
              </a:rPr>
              <a:t>が算定される場合、重度障害者支援加算</a:t>
            </a:r>
            <a:r>
              <a:rPr lang="en-US" altLang="ja-JP" sz="2000" dirty="0">
                <a:latin typeface="ＭＳ ゴシック" panose="020B0609070205080204" pitchFamily="49" charset="-128"/>
                <a:ea typeface="ＭＳ ゴシック" panose="020B0609070205080204" pitchFamily="49" charset="-128"/>
              </a:rPr>
              <a:t>Ⅱ</a:t>
            </a:r>
          </a:p>
          <a:p>
            <a:pPr algn="l"/>
            <a:r>
              <a:rPr lang="ja-JP" altLang="en-US" sz="2000" dirty="0">
                <a:latin typeface="ＭＳ ゴシック" panose="020B0609070205080204" pitchFamily="49" charset="-128"/>
                <a:ea typeface="ＭＳ ゴシック" panose="020B0609070205080204" pitchFamily="49" charset="-128"/>
              </a:rPr>
              <a:t>　は算定されない</a:t>
            </a:r>
            <a:endParaRPr lang="en-US" altLang="ja-JP" sz="2000" dirty="0">
              <a:latin typeface="ＭＳ ゴシック" panose="020B0609070205080204" pitchFamily="49" charset="-128"/>
              <a:ea typeface="ＭＳ ゴシック" panose="020B0609070205080204" pitchFamily="49" charset="-128"/>
            </a:endParaRPr>
          </a:p>
          <a:p>
            <a:pPr algn="l"/>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外部サービス利用型、身体介護、重度訪問介護利用者は算定され</a:t>
            </a:r>
            <a:endParaRPr lang="en-US" altLang="ja-JP" sz="2000" dirty="0">
              <a:latin typeface="ＭＳ ゴシック" panose="020B0609070205080204" pitchFamily="49" charset="-128"/>
              <a:ea typeface="ＭＳ ゴシック" panose="020B0609070205080204" pitchFamily="49" charset="-128"/>
            </a:endParaRPr>
          </a:p>
          <a:p>
            <a:pPr algn="l"/>
            <a:r>
              <a:rPr lang="ja-JP" altLang="en-US" sz="2000" dirty="0">
                <a:latin typeface="ＭＳ ゴシック" panose="020B0609070205080204" pitchFamily="49" charset="-128"/>
                <a:ea typeface="ＭＳ ゴシック" panose="020B0609070205080204" pitchFamily="49" charset="-128"/>
              </a:rPr>
              <a:t>　ない</a:t>
            </a:r>
            <a:endParaRPr lang="en-US" altLang="ja-JP" sz="2000" dirty="0">
              <a:latin typeface="ＭＳ ゴシック" panose="020B0609070205080204" pitchFamily="49" charset="-128"/>
              <a:ea typeface="ＭＳ ゴシック" panose="020B0609070205080204" pitchFamily="49" charset="-128"/>
            </a:endParaRPr>
          </a:p>
          <a:p>
            <a:pPr algn="l"/>
            <a:endParaRPr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02728634"/>
      </p:ext>
    </p:extLst>
  </p:cSld>
  <p:clrMapOvr>
    <a:masterClrMapping/>
  </p:clrMapOvr>
  <mc:AlternateContent xmlns:mc="http://schemas.openxmlformats.org/markup-compatibility/2006" xmlns:p14="http://schemas.microsoft.com/office/powerpoint/2010/main">
    <mc:Choice Requires="p14">
      <p:transition spd="slow" p14:dur="2000" advTm="38949"/>
    </mc:Choice>
    <mc:Fallback xmlns="">
      <p:transition spd="slow" advTm="3894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9000"/>
            <a:ext cx="7920000" cy="1080000"/>
          </a:xfrm>
        </p:spPr>
        <p:txBody>
          <a:bodyPr>
            <a:normAutofit/>
          </a:bodyPr>
          <a:lstStyle/>
          <a:p>
            <a:r>
              <a:rPr lang="ja-JP" altLang="en-US" sz="5400" dirty="0">
                <a:latin typeface="+mj-ea"/>
              </a:rPr>
              <a:t>３．</a:t>
            </a:r>
            <a:r>
              <a:rPr kumimoji="1" lang="ja-JP" altLang="en-US" sz="5400" dirty="0">
                <a:latin typeface="+mj-ea"/>
              </a:rPr>
              <a:t>生活介護</a:t>
            </a:r>
          </a:p>
        </p:txBody>
      </p:sp>
      <p:sp>
        <p:nvSpPr>
          <p:cNvPr id="3" name="スライド番号プレースホルダー 2"/>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11</a:t>
            </a:fld>
            <a:endParaRPr lang="ja-JP" altLang="en-US">
              <a:solidFill>
                <a:prstClr val="black">
                  <a:tint val="75000"/>
                </a:prstClr>
              </a:solidFill>
            </a:endParaRPr>
          </a:p>
        </p:txBody>
      </p:sp>
    </p:spTree>
    <p:extLst>
      <p:ext uri="{BB962C8B-B14F-4D97-AF65-F5344CB8AC3E}">
        <p14:creationId xmlns:p14="http://schemas.microsoft.com/office/powerpoint/2010/main" val="1198775095"/>
      </p:ext>
    </p:extLst>
  </p:cSld>
  <p:clrMapOvr>
    <a:masterClrMapping/>
  </p:clrMapOvr>
  <mc:AlternateContent xmlns:mc="http://schemas.openxmlformats.org/markup-compatibility/2006" xmlns:p14="http://schemas.microsoft.com/office/powerpoint/2010/main">
    <mc:Choice Requires="p14">
      <p:transition spd="slow" p14:dur="2000" advTm="4332"/>
    </mc:Choice>
    <mc:Fallback xmlns="">
      <p:transition spd="slow" advTm="433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000"/>
            <a:ext cx="7920000" cy="900000"/>
          </a:xfrm>
          <a:solidFill>
            <a:schemeClr val="bg1">
              <a:lumMod val="50000"/>
            </a:schemeClr>
          </a:solidFill>
        </p:spPr>
        <p:txBody>
          <a:bodyPr>
            <a:normAutofit/>
          </a:bodyPr>
          <a:lstStyle/>
          <a:p>
            <a:r>
              <a:rPr kumimoji="1" lang="ja-JP" altLang="en-US" sz="4000" dirty="0">
                <a:solidFill>
                  <a:schemeClr val="bg1"/>
                </a:solidFill>
              </a:rPr>
              <a:t>重度障害者支援加算の見直し</a:t>
            </a:r>
          </a:p>
        </p:txBody>
      </p:sp>
      <p:sp>
        <p:nvSpPr>
          <p:cNvPr id="3" name="テキスト ボックス 2"/>
          <p:cNvSpPr txBox="1"/>
          <p:nvPr/>
        </p:nvSpPr>
        <p:spPr>
          <a:xfrm>
            <a:off x="5652000" y="1227167"/>
            <a:ext cx="2880000" cy="461665"/>
          </a:xfrm>
          <a:prstGeom prst="rect">
            <a:avLst/>
          </a:prstGeom>
          <a:solidFill>
            <a:schemeClr val="accent6">
              <a:lumMod val="20000"/>
              <a:lumOff val="80000"/>
            </a:schemeClr>
          </a:solidFill>
          <a:ln w="12700">
            <a:noFill/>
          </a:ln>
        </p:spPr>
        <p:txBody>
          <a:bodyPr wrap="square" rtlCol="0" anchor="ctr">
            <a:spAutoFit/>
          </a:bodyPr>
          <a:lstStyle/>
          <a:p>
            <a:pPr algn="ctr"/>
            <a:r>
              <a:rPr kumimoji="1" lang="ja-JP" altLang="en-US" sz="2400" dirty="0"/>
              <a:t>令和６年度報酬改定</a:t>
            </a: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12</a:t>
            </a:fld>
            <a:endParaRPr lang="ja-JP" altLang="en-US">
              <a:solidFill>
                <a:prstClr val="black">
                  <a:tint val="75000"/>
                </a:prstClr>
              </a:solidFill>
            </a:endParaRPr>
          </a:p>
        </p:txBody>
      </p:sp>
      <p:sp>
        <p:nvSpPr>
          <p:cNvPr id="6" name="タイトル 1"/>
          <p:cNvSpPr txBox="1">
            <a:spLocks/>
          </p:cNvSpPr>
          <p:nvPr/>
        </p:nvSpPr>
        <p:spPr>
          <a:xfrm>
            <a:off x="539552" y="1360324"/>
            <a:ext cx="8316000" cy="5324535"/>
          </a:xfrm>
          <a:prstGeom prst="rect">
            <a:avLst/>
          </a:prstGeom>
        </p:spPr>
        <p:txBody>
          <a:bodyPr vert="horz" lIns="91440" tIns="45720" rIns="91440" bIns="45720" rtlCol="0" anchor="t">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a:latin typeface="ＭＳ ゴシック" panose="020B0609070205080204" pitchFamily="49" charset="-128"/>
                <a:ea typeface="ＭＳ ゴシック" panose="020B0609070205080204" pitchFamily="49" charset="-128"/>
              </a:rPr>
              <a:t>○重度障害者支援加算</a:t>
            </a:r>
            <a:r>
              <a:rPr lang="en-US" altLang="ja-JP" sz="2000" dirty="0">
                <a:latin typeface="ＭＳ ゴシック" panose="020B0609070205080204" pitchFamily="49" charset="-128"/>
                <a:ea typeface="ＭＳ ゴシック" panose="020B0609070205080204" pitchFamily="49" charset="-128"/>
              </a:rPr>
              <a:t>Ⅰ</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人員配置体制加算</a:t>
            </a:r>
            <a:r>
              <a:rPr lang="en-US" altLang="ja-JP" sz="2000" dirty="0">
                <a:latin typeface="ＭＳ ゴシック" panose="020B0609070205080204" pitchFamily="49" charset="-128"/>
                <a:ea typeface="ＭＳ ゴシック" panose="020B0609070205080204" pitchFamily="49" charset="-128"/>
              </a:rPr>
              <a:t>(Ⅰ)</a:t>
            </a:r>
            <a:r>
              <a:rPr lang="ja-JP" altLang="en-US" sz="2000" dirty="0">
                <a:latin typeface="ＭＳ ゴシック" panose="020B0609070205080204" pitchFamily="49" charset="-128"/>
                <a:ea typeface="ＭＳ ゴシック" panose="020B0609070205080204" pitchFamily="49" charset="-128"/>
              </a:rPr>
              <a:t>、（</a:t>
            </a:r>
            <a:r>
              <a:rPr lang="en-US" altLang="ja-JP" sz="2000" dirty="0">
                <a:latin typeface="ＭＳ ゴシック" panose="020B0609070205080204" pitchFamily="49" charset="-128"/>
                <a:ea typeface="ＭＳ ゴシック" panose="020B0609070205080204" pitchFamily="49" charset="-128"/>
              </a:rPr>
              <a:t>Ⅱ</a:t>
            </a:r>
            <a:r>
              <a:rPr lang="ja-JP" altLang="en-US" sz="2000" dirty="0">
                <a:latin typeface="ＭＳ ゴシック" panose="020B0609070205080204" pitchFamily="49" charset="-128"/>
                <a:ea typeface="ＭＳ ゴシック" panose="020B0609070205080204" pitchFamily="49" charset="-128"/>
              </a:rPr>
              <a:t>）及び常勤看護職員等配置加算（常勤換</a:t>
            </a:r>
            <a:endParaRPr lang="en-US" altLang="ja-JP" sz="2000" dirty="0">
              <a:latin typeface="ＭＳ ゴシック" panose="020B0609070205080204" pitchFamily="49" charset="-128"/>
              <a:ea typeface="ＭＳ ゴシック" panose="020B0609070205080204" pitchFamily="49" charset="-128"/>
            </a:endParaRPr>
          </a:p>
          <a:p>
            <a:pPr algn="l"/>
            <a:r>
              <a:rPr lang="ja-JP" altLang="en-US" sz="2000" dirty="0">
                <a:latin typeface="ＭＳ ゴシック" panose="020B0609070205080204" pitchFamily="49" charset="-128"/>
                <a:ea typeface="ＭＳ ゴシック" panose="020B0609070205080204" pitchFamily="49" charset="-128"/>
              </a:rPr>
              <a:t>　算方法で３人以上看護職員を配置している場合に限る）を算定してい</a:t>
            </a:r>
            <a:endParaRPr lang="en-US" altLang="ja-JP" sz="2000" dirty="0">
              <a:latin typeface="ＭＳ ゴシック" panose="020B0609070205080204" pitchFamily="49" charset="-128"/>
              <a:ea typeface="ＭＳ ゴシック" panose="020B0609070205080204" pitchFamily="49" charset="-128"/>
            </a:endParaRPr>
          </a:p>
          <a:p>
            <a:pPr algn="l"/>
            <a:r>
              <a:rPr lang="ja-JP" altLang="en-US" sz="2000" dirty="0">
                <a:latin typeface="ＭＳ ゴシック" panose="020B0609070205080204" pitchFamily="49" charset="-128"/>
                <a:ea typeface="ＭＳ ゴシック" panose="020B0609070205080204" pitchFamily="49" charset="-128"/>
              </a:rPr>
              <a:t>　る事業所で、加算の要件となる人員配置を超えて生活支援員又は看護</a:t>
            </a:r>
            <a:endParaRPr lang="en-US" altLang="ja-JP" sz="2000" dirty="0">
              <a:latin typeface="ＭＳ ゴシック" panose="020B0609070205080204" pitchFamily="49" charset="-128"/>
              <a:ea typeface="ＭＳ ゴシック" panose="020B0609070205080204" pitchFamily="49" charset="-128"/>
            </a:endParaRPr>
          </a:p>
          <a:p>
            <a:pPr algn="l"/>
            <a:r>
              <a:rPr lang="ja-JP" altLang="en-US" sz="2000" dirty="0">
                <a:latin typeface="ＭＳ ゴシック" panose="020B0609070205080204" pitchFamily="49" charset="-128"/>
                <a:ea typeface="ＭＳ ゴシック" panose="020B0609070205080204" pitchFamily="49" charset="-128"/>
              </a:rPr>
              <a:t>　職員を配置した場合に全ての利用者について算定</a:t>
            </a:r>
            <a:endParaRPr lang="en-US" altLang="ja-JP" sz="2000" dirty="0">
              <a:latin typeface="ＭＳ ゴシック" panose="020B0609070205080204" pitchFamily="49" charset="-128"/>
              <a:ea typeface="ＭＳ ゴシック" panose="020B0609070205080204" pitchFamily="49" charset="-128"/>
            </a:endParaRPr>
          </a:p>
          <a:p>
            <a:pPr algn="l"/>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○重度障害者支援加算（</a:t>
            </a:r>
            <a:r>
              <a:rPr lang="en-US" altLang="ja-JP" sz="2000" dirty="0">
                <a:latin typeface="ＭＳ ゴシック" panose="020B0609070205080204" pitchFamily="49" charset="-128"/>
                <a:ea typeface="ＭＳ ゴシック" panose="020B0609070205080204" pitchFamily="49" charset="-128"/>
              </a:rPr>
              <a:t>Ⅱ</a:t>
            </a:r>
            <a:r>
              <a:rPr lang="ja-JP" altLang="en-US" sz="2000" dirty="0">
                <a:latin typeface="ＭＳ ゴシック" panose="020B0609070205080204" pitchFamily="49" charset="-128"/>
                <a:ea typeface="ＭＳ ゴシック" panose="020B0609070205080204" pitchFamily="49" charset="-128"/>
              </a:rPr>
              <a:t>）</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要件を満たした事業所が、区分６かつ強度行動障害を有する利用者に</a:t>
            </a:r>
            <a:endParaRPr lang="en-US" altLang="ja-JP" sz="2000" dirty="0">
              <a:latin typeface="ＭＳ ゴシック" panose="020B0609070205080204" pitchFamily="49" charset="-128"/>
              <a:ea typeface="ＭＳ ゴシック" panose="020B0609070205080204" pitchFamily="49" charset="-128"/>
            </a:endParaRPr>
          </a:p>
          <a:p>
            <a:pPr algn="l"/>
            <a:r>
              <a:rPr lang="ja-JP" altLang="en-US" sz="2000" dirty="0">
                <a:latin typeface="ＭＳ ゴシック" panose="020B0609070205080204" pitchFamily="49" charset="-128"/>
                <a:ea typeface="ＭＳ ゴシック" panose="020B0609070205080204" pitchFamily="49" charset="-128"/>
              </a:rPr>
              <a:t>　支援を行った場合に算定</a:t>
            </a:r>
            <a:endParaRPr lang="en-US" altLang="ja-JP" sz="2000" dirty="0">
              <a:latin typeface="ＭＳ ゴシック" panose="020B0609070205080204" pitchFamily="49" charset="-128"/>
              <a:ea typeface="ＭＳ ゴシック" panose="020B0609070205080204" pitchFamily="49" charset="-128"/>
            </a:endParaRPr>
          </a:p>
          <a:p>
            <a:pPr algn="l"/>
            <a:r>
              <a:rPr lang="ja-JP" altLang="en-US" sz="2000" dirty="0">
                <a:latin typeface="ＭＳ ゴシック" panose="020B0609070205080204" pitchFamily="49" charset="-128"/>
                <a:ea typeface="ＭＳ ゴシック" panose="020B0609070205080204" pitchFamily="49" charset="-128"/>
              </a:rPr>
              <a:t>　</a:t>
            </a:r>
            <a:r>
              <a:rPr lang="ja-JP" altLang="en-US" sz="2000" spc="-150" dirty="0">
                <a:latin typeface="ＭＳ ゴシック" panose="020B0609070205080204" pitchFamily="49" charset="-128"/>
                <a:ea typeface="ＭＳ ゴシック" panose="020B0609070205080204" pitchFamily="49" charset="-128"/>
              </a:rPr>
              <a:t>対象者の受給者証には、「</a:t>
            </a:r>
            <a:r>
              <a:rPr lang="ja-JP" altLang="en-US" sz="2000" u="sng" spc="-150" dirty="0">
                <a:solidFill>
                  <a:srgbClr val="0070C0"/>
                </a:solidFill>
                <a:latin typeface="ＭＳ ゴシック" panose="020B0609070205080204" pitchFamily="49" charset="-128"/>
                <a:ea typeface="ＭＳ ゴシック" panose="020B0609070205080204" pitchFamily="49" charset="-128"/>
              </a:rPr>
              <a:t>生活介護加算重度</a:t>
            </a:r>
            <a:r>
              <a:rPr lang="en-US" altLang="ja-JP" sz="2000" u="sng" spc="-150" dirty="0">
                <a:solidFill>
                  <a:srgbClr val="0070C0"/>
                </a:solidFill>
                <a:latin typeface="ＭＳ ゴシック" panose="020B0609070205080204" pitchFamily="49" charset="-128"/>
                <a:ea typeface="ＭＳ ゴシック" panose="020B0609070205080204" pitchFamily="49" charset="-128"/>
              </a:rPr>
              <a:t>Ⅱ</a:t>
            </a:r>
            <a:r>
              <a:rPr lang="ja-JP" altLang="en-US" sz="2000" spc="-150" dirty="0">
                <a:latin typeface="ＭＳ ゴシック" panose="020B0609070205080204" pitchFamily="49" charset="-128"/>
                <a:ea typeface="ＭＳ ゴシック" panose="020B0609070205080204" pitchFamily="49" charset="-128"/>
              </a:rPr>
              <a:t>」の記載</a:t>
            </a:r>
            <a:endParaRPr lang="en-US" altLang="ja-JP" sz="2000" spc="-150" dirty="0">
              <a:latin typeface="ＭＳ ゴシック" panose="020B0609070205080204" pitchFamily="49" charset="-128"/>
              <a:ea typeface="ＭＳ ゴシック" panose="020B0609070205080204" pitchFamily="49" charset="-128"/>
            </a:endParaRPr>
          </a:p>
          <a:p>
            <a:pPr algn="l"/>
            <a:endParaRPr lang="en-US" altLang="ja-JP" sz="2000" dirty="0">
              <a:latin typeface="ＭＳ ゴシック" panose="020B0609070205080204" pitchFamily="49" charset="-128"/>
              <a:ea typeface="ＭＳ ゴシック" panose="020B0609070205080204" pitchFamily="49" charset="-128"/>
            </a:endParaRPr>
          </a:p>
          <a:p>
            <a:pPr algn="l"/>
            <a:r>
              <a:rPr lang="ja-JP" altLang="en-US" sz="2000" dirty="0">
                <a:latin typeface="ＭＳ ゴシック" panose="020B0609070205080204" pitchFamily="49" charset="-128"/>
                <a:ea typeface="ＭＳ ゴシック" panose="020B0609070205080204" pitchFamily="49" charset="-128"/>
              </a:rPr>
              <a:t>〇重度障害者支援加算（</a:t>
            </a:r>
            <a:r>
              <a:rPr lang="en-US" altLang="ja-JP" sz="2000" dirty="0">
                <a:latin typeface="ＭＳ ゴシック" panose="020B0609070205080204" pitchFamily="49" charset="-128"/>
                <a:ea typeface="ＭＳ ゴシック" panose="020B0609070205080204" pitchFamily="49" charset="-128"/>
              </a:rPr>
              <a:t>Ⅲ</a:t>
            </a:r>
            <a:r>
              <a:rPr lang="ja-JP" altLang="en-US" sz="2000" dirty="0">
                <a:latin typeface="ＭＳ ゴシック" panose="020B0609070205080204" pitchFamily="49" charset="-128"/>
                <a:ea typeface="ＭＳ ゴシック" panose="020B0609070205080204" pitchFamily="49" charset="-128"/>
              </a:rPr>
              <a:t>）</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a:t>
            </a:r>
            <a:r>
              <a:rPr lang="ja-JP" altLang="en-US" sz="2000" u="sng" dirty="0">
                <a:solidFill>
                  <a:srgbClr val="C00000"/>
                </a:solidFill>
                <a:latin typeface="ＭＳ ゴシック" panose="020B0609070205080204" pitchFamily="49" charset="-128"/>
                <a:ea typeface="ＭＳ ゴシック" panose="020B0609070205080204" pitchFamily="49" charset="-128"/>
              </a:rPr>
              <a:t>要件を満たした事業所</a:t>
            </a:r>
            <a:r>
              <a:rPr lang="ja-JP" altLang="en-US" sz="2000" dirty="0">
                <a:latin typeface="ＭＳ ゴシック" panose="020B0609070205080204" pitchFamily="49" charset="-128"/>
                <a:ea typeface="ＭＳ ゴシック" panose="020B0609070205080204" pitchFamily="49" charset="-128"/>
              </a:rPr>
              <a:t>が、区分４以上かつ</a:t>
            </a:r>
            <a:r>
              <a:rPr lang="ja-JP" altLang="en-US" sz="2000" u="sng" dirty="0">
                <a:solidFill>
                  <a:srgbClr val="C00000"/>
                </a:solidFill>
                <a:latin typeface="ＭＳ ゴシック" panose="020B0609070205080204" pitchFamily="49" charset="-128"/>
                <a:ea typeface="ＭＳ ゴシック" panose="020B0609070205080204" pitchFamily="49" charset="-128"/>
              </a:rPr>
              <a:t>強度行動障害を有する利用</a:t>
            </a:r>
            <a:endParaRPr lang="en-US" altLang="ja-JP" sz="2000" u="sng" dirty="0">
              <a:solidFill>
                <a:srgbClr val="C00000"/>
              </a:solidFill>
              <a:latin typeface="ＭＳ ゴシック" panose="020B0609070205080204" pitchFamily="49" charset="-128"/>
              <a:ea typeface="ＭＳ ゴシック" panose="020B0609070205080204" pitchFamily="49" charset="-128"/>
            </a:endParaRPr>
          </a:p>
          <a:p>
            <a:pPr algn="l"/>
            <a:r>
              <a:rPr lang="ja-JP" altLang="en-US" sz="2000" dirty="0">
                <a:solidFill>
                  <a:srgbClr val="C00000"/>
                </a:solidFill>
                <a:latin typeface="ＭＳ ゴシック" panose="020B0609070205080204" pitchFamily="49" charset="-128"/>
                <a:ea typeface="ＭＳ ゴシック" panose="020B0609070205080204" pitchFamily="49" charset="-128"/>
              </a:rPr>
              <a:t>　</a:t>
            </a:r>
            <a:r>
              <a:rPr lang="ja-JP" altLang="en-US" sz="2000" u="sng" dirty="0">
                <a:solidFill>
                  <a:srgbClr val="C00000"/>
                </a:solidFill>
                <a:latin typeface="ＭＳ ゴシック" panose="020B0609070205080204" pitchFamily="49" charset="-128"/>
                <a:ea typeface="ＭＳ ゴシック" panose="020B0609070205080204" pitchFamily="49" charset="-128"/>
              </a:rPr>
              <a:t>者に支援を行った場合</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a:t>
            </a:r>
            <a:r>
              <a:rPr lang="ja-JP" altLang="en-US" sz="2000" spc="-150" dirty="0">
                <a:latin typeface="ＭＳ ゴシック" panose="020B0609070205080204" pitchFamily="49" charset="-128"/>
                <a:ea typeface="ＭＳ ゴシック" panose="020B0609070205080204" pitchFamily="49" charset="-128"/>
              </a:rPr>
              <a:t>対象者の受給者証には、「</a:t>
            </a:r>
            <a:r>
              <a:rPr lang="ja-JP" altLang="en-US" sz="2000" u="sng" spc="-150" dirty="0">
                <a:solidFill>
                  <a:srgbClr val="0070C0"/>
                </a:solidFill>
                <a:latin typeface="ＭＳ ゴシック" panose="020B0609070205080204" pitchFamily="49" charset="-128"/>
                <a:ea typeface="ＭＳ ゴシック" panose="020B0609070205080204" pitchFamily="49" charset="-128"/>
              </a:rPr>
              <a:t>生活介護加算重度</a:t>
            </a:r>
            <a:r>
              <a:rPr lang="en-US" altLang="ja-JP" sz="2000" u="sng" spc="-150" dirty="0">
                <a:solidFill>
                  <a:srgbClr val="0070C0"/>
                </a:solidFill>
                <a:latin typeface="ＭＳ ゴシック" panose="020B0609070205080204" pitchFamily="49" charset="-128"/>
                <a:ea typeface="ＭＳ ゴシック" panose="020B0609070205080204" pitchFamily="49" charset="-128"/>
              </a:rPr>
              <a:t>Ⅲ</a:t>
            </a:r>
            <a:r>
              <a:rPr lang="ja-JP" altLang="en-US" sz="2000" spc="-150" dirty="0">
                <a:latin typeface="ＭＳ ゴシック" panose="020B0609070205080204" pitchFamily="49" charset="-128"/>
                <a:ea typeface="ＭＳ ゴシック" panose="020B0609070205080204" pitchFamily="49" charset="-128"/>
              </a:rPr>
              <a:t>」の記載</a:t>
            </a:r>
            <a:endParaRPr lang="en-US" altLang="ja-JP" sz="2000" spc="-150" dirty="0">
              <a:latin typeface="ＭＳ ゴシック" panose="020B0609070205080204" pitchFamily="49" charset="-128"/>
              <a:ea typeface="ＭＳ ゴシック" panose="020B0609070205080204" pitchFamily="49" charset="-128"/>
            </a:endParaRPr>
          </a:p>
          <a:p>
            <a:pPr algn="l"/>
            <a:endParaRPr lang="en-US" altLang="ja-JP" sz="2000" spc="-150" dirty="0">
              <a:latin typeface="ＭＳ ゴシック" panose="020B0609070205080204" pitchFamily="49" charset="-128"/>
              <a:ea typeface="ＭＳ ゴシック" panose="020B0609070205080204" pitchFamily="49" charset="-128"/>
            </a:endParaRPr>
          </a:p>
          <a:p>
            <a:pPr algn="l"/>
            <a:r>
              <a:rPr lang="en-US" altLang="ja-JP" sz="2000" spc="-150" dirty="0">
                <a:latin typeface="ＭＳ ゴシック" panose="020B0609070205080204" pitchFamily="49" charset="-128"/>
                <a:ea typeface="ＭＳ ゴシック" panose="020B0609070205080204" pitchFamily="49" charset="-128"/>
              </a:rPr>
              <a:t>※</a:t>
            </a:r>
            <a:r>
              <a:rPr lang="ja-JP" altLang="en-US" sz="2000" spc="-150" dirty="0">
                <a:latin typeface="ＭＳ ゴシック" panose="020B0609070205080204" pitchFamily="49" charset="-128"/>
                <a:ea typeface="ＭＳ ゴシック" panose="020B0609070205080204" pitchFamily="49" charset="-128"/>
              </a:rPr>
              <a:t>重度障害者支援加算（</a:t>
            </a:r>
            <a:r>
              <a:rPr lang="en-US" altLang="ja-JP" sz="2000" spc="-150" dirty="0">
                <a:latin typeface="ＭＳ ゴシック" panose="020B0609070205080204" pitchFamily="49" charset="-128"/>
                <a:ea typeface="ＭＳ ゴシック" panose="020B0609070205080204" pitchFamily="49" charset="-128"/>
              </a:rPr>
              <a:t>Ⅰ</a:t>
            </a:r>
            <a:r>
              <a:rPr lang="ja-JP" altLang="en-US" sz="2000" spc="-150" dirty="0">
                <a:latin typeface="ＭＳ ゴシック" panose="020B0609070205080204" pitchFamily="49" charset="-128"/>
                <a:ea typeface="ＭＳ ゴシック" panose="020B0609070205080204" pitchFamily="49" charset="-128"/>
              </a:rPr>
              <a:t>）、（</a:t>
            </a:r>
            <a:r>
              <a:rPr lang="en-US" altLang="ja-JP" sz="2000" spc="-150" dirty="0">
                <a:latin typeface="ＭＳ ゴシック" panose="020B0609070205080204" pitchFamily="49" charset="-128"/>
                <a:ea typeface="ＭＳ ゴシック" panose="020B0609070205080204" pitchFamily="49" charset="-128"/>
              </a:rPr>
              <a:t>Ⅱ</a:t>
            </a:r>
            <a:r>
              <a:rPr lang="ja-JP" altLang="en-US" sz="2000" spc="-150" dirty="0">
                <a:latin typeface="ＭＳ ゴシック" panose="020B0609070205080204" pitchFamily="49" charset="-128"/>
                <a:ea typeface="ＭＳ ゴシック" panose="020B0609070205080204" pitchFamily="49" charset="-128"/>
              </a:rPr>
              <a:t>）、（</a:t>
            </a:r>
            <a:r>
              <a:rPr lang="en-US" altLang="ja-JP" sz="2000" spc="-150" dirty="0">
                <a:latin typeface="ＭＳ ゴシック" panose="020B0609070205080204" pitchFamily="49" charset="-128"/>
                <a:ea typeface="ＭＳ ゴシック" panose="020B0609070205080204" pitchFamily="49" charset="-128"/>
              </a:rPr>
              <a:t>Ⅲ</a:t>
            </a:r>
            <a:r>
              <a:rPr lang="ja-JP" altLang="en-US" sz="2000" spc="-150" dirty="0">
                <a:latin typeface="ＭＳ ゴシック" panose="020B0609070205080204" pitchFamily="49" charset="-128"/>
                <a:ea typeface="ＭＳ ゴシック" panose="020B0609070205080204" pitchFamily="49" charset="-128"/>
              </a:rPr>
              <a:t>）は同時に算定されない</a:t>
            </a:r>
          </a:p>
        </p:txBody>
      </p:sp>
    </p:spTree>
    <p:extLst>
      <p:ext uri="{BB962C8B-B14F-4D97-AF65-F5344CB8AC3E}">
        <p14:creationId xmlns:p14="http://schemas.microsoft.com/office/powerpoint/2010/main" val="411867080"/>
      </p:ext>
    </p:extLst>
  </p:cSld>
  <p:clrMapOvr>
    <a:masterClrMapping/>
  </p:clrMapOvr>
  <mc:AlternateContent xmlns:mc="http://schemas.openxmlformats.org/markup-compatibility/2006" xmlns:p14="http://schemas.microsoft.com/office/powerpoint/2010/main">
    <mc:Choice Requires="p14">
      <p:transition spd="slow" p14:dur="2000" advTm="43752"/>
    </mc:Choice>
    <mc:Fallback xmlns="">
      <p:transition spd="slow" advTm="43752"/>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2000" y="2889000"/>
            <a:ext cx="7920000" cy="1080000"/>
          </a:xfrm>
        </p:spPr>
        <p:txBody>
          <a:bodyPr>
            <a:spAutoFit/>
          </a:bodyPr>
          <a:lstStyle/>
          <a:p>
            <a:pPr marL="0" indent="0" algn="ctr">
              <a:buNone/>
            </a:pPr>
            <a:r>
              <a:rPr lang="ja-JP" altLang="en-US" sz="5400" dirty="0">
                <a:latin typeface="+mj-ea"/>
                <a:ea typeface="+mj-ea"/>
              </a:rPr>
              <a:t>４．短期入所</a:t>
            </a:r>
            <a:endParaRPr lang="en-US" altLang="ja-JP" sz="5400" dirty="0">
              <a:latin typeface="+mj-ea"/>
              <a:ea typeface="+mj-ea"/>
            </a:endParaRPr>
          </a:p>
        </p:txBody>
      </p:sp>
      <p:sp>
        <p:nvSpPr>
          <p:cNvPr id="2" name="スライド番号プレースホルダー 1"/>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13</a:t>
            </a:fld>
            <a:endParaRPr lang="ja-JP" altLang="en-US">
              <a:solidFill>
                <a:prstClr val="black">
                  <a:tint val="75000"/>
                </a:prstClr>
              </a:solidFill>
            </a:endParaRPr>
          </a:p>
        </p:txBody>
      </p:sp>
    </p:spTree>
    <p:extLst>
      <p:ext uri="{BB962C8B-B14F-4D97-AF65-F5344CB8AC3E}">
        <p14:creationId xmlns:p14="http://schemas.microsoft.com/office/powerpoint/2010/main" val="1055980497"/>
      </p:ext>
    </p:extLst>
  </p:cSld>
  <p:clrMapOvr>
    <a:masterClrMapping/>
  </p:clrMapOvr>
  <mc:AlternateContent xmlns:mc="http://schemas.openxmlformats.org/markup-compatibility/2006" xmlns:p14="http://schemas.microsoft.com/office/powerpoint/2010/main">
    <mc:Choice Requires="p14">
      <p:transition spd="slow" p14:dur="2000" advTm="4046"/>
    </mc:Choice>
    <mc:Fallback xmlns="">
      <p:transition spd="slow" advTm="4046"/>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2000" y="1620000"/>
            <a:ext cx="8100000" cy="2973122"/>
          </a:xfrm>
        </p:spPr>
        <p:txBody>
          <a:bodyPr>
            <a:spAutoFit/>
          </a:bodyPr>
          <a:lstStyle/>
          <a:p>
            <a:pPr marL="0" indent="0">
              <a:buNone/>
            </a:pPr>
            <a:r>
              <a:rPr lang="ja-JP" altLang="en-US" sz="2400" dirty="0">
                <a:latin typeface="ＭＳ ゴシック" panose="020B0609070205080204" pitchFamily="49" charset="-128"/>
                <a:ea typeface="ＭＳ ゴシック" panose="020B0609070205080204" pitchFamily="49" charset="-128"/>
              </a:rPr>
              <a:t>○連続利用日数の上限　</a:t>
            </a:r>
            <a:r>
              <a:rPr lang="ja-JP" altLang="en-US" sz="2400" u="sng" dirty="0">
                <a:solidFill>
                  <a:srgbClr val="C00000"/>
                </a:solidFill>
                <a:latin typeface="ＭＳ ゴシック" panose="020B0609070205080204" pitchFamily="49" charset="-128"/>
                <a:ea typeface="ＭＳ ゴシック" panose="020B0609070205080204" pitchFamily="49" charset="-128"/>
              </a:rPr>
              <a:t>連続３０日を限度</a:t>
            </a:r>
            <a:endParaRPr lang="en-US" altLang="ja-JP" sz="2400" dirty="0">
              <a:latin typeface="ＭＳ ゴシック" panose="020B0609070205080204" pitchFamily="49" charset="-128"/>
              <a:ea typeface="ＭＳ ゴシック" panose="020B0609070205080204" pitchFamily="49" charset="-128"/>
            </a:endParaRPr>
          </a:p>
          <a:p>
            <a:pPr marL="0" indent="0">
              <a:buNone/>
            </a:pP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○年間利用日数の上限　</a:t>
            </a:r>
            <a:r>
              <a:rPr lang="ja-JP" altLang="en-US" sz="2400" u="sng" dirty="0">
                <a:solidFill>
                  <a:srgbClr val="C00000"/>
                </a:solidFill>
                <a:latin typeface="ＭＳ ゴシック" panose="020B0609070205080204" pitchFamily="49" charset="-128"/>
                <a:ea typeface="ＭＳ ゴシック" panose="020B0609070205080204" pitchFamily="49" charset="-128"/>
              </a:rPr>
              <a:t>年間１８０日を限度</a:t>
            </a:r>
            <a:endParaRPr lang="en-US" altLang="ja-JP" sz="2400" u="sng" dirty="0">
              <a:solidFill>
                <a:srgbClr val="C00000"/>
              </a:solidFill>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利用者の心身の状況等を勘案して、特に必要と認められる場合、市の判断に応じて、例外的にこれらの日数を超えることが可能</a:t>
            </a:r>
          </a:p>
        </p:txBody>
      </p:sp>
      <p:sp>
        <p:nvSpPr>
          <p:cNvPr id="5" name="テキスト プレースホルダー 2"/>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schemeClr val="bg1"/>
                </a:solidFill>
              </a:rPr>
              <a:t>利用日数の適正化</a:t>
            </a:r>
          </a:p>
        </p:txBody>
      </p:sp>
      <p:sp>
        <p:nvSpPr>
          <p:cNvPr id="2" name="スライド番号プレースホルダー 1"/>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14</a:t>
            </a:fld>
            <a:endParaRPr lang="ja-JP" altLang="en-US">
              <a:solidFill>
                <a:prstClr val="black">
                  <a:tint val="75000"/>
                </a:prstClr>
              </a:solidFill>
            </a:endParaRPr>
          </a:p>
        </p:txBody>
      </p:sp>
    </p:spTree>
    <p:extLst>
      <p:ext uri="{BB962C8B-B14F-4D97-AF65-F5344CB8AC3E}">
        <p14:creationId xmlns:p14="http://schemas.microsoft.com/office/powerpoint/2010/main" val="420672248"/>
      </p:ext>
    </p:extLst>
  </p:cSld>
  <p:clrMapOvr>
    <a:masterClrMapping/>
  </p:clrMapOvr>
  <mc:AlternateContent xmlns:mc="http://schemas.openxmlformats.org/markup-compatibility/2006" xmlns:p14="http://schemas.microsoft.com/office/powerpoint/2010/main">
    <mc:Choice Requires="p14">
      <p:transition spd="slow" p14:dur="2000" advTm="35780"/>
    </mc:Choice>
    <mc:Fallback xmlns="">
      <p:transition spd="slow" advTm="3578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000"/>
            <a:ext cx="7920000" cy="900000"/>
          </a:xfrm>
          <a:solidFill>
            <a:schemeClr val="bg1">
              <a:lumMod val="50000"/>
            </a:schemeClr>
          </a:solidFill>
          <a:ln>
            <a:noFill/>
          </a:ln>
        </p:spPr>
        <p:txBody>
          <a:bodyPr>
            <a:noAutofit/>
          </a:bodyPr>
          <a:lstStyle/>
          <a:p>
            <a:r>
              <a:rPr lang="ja-JP" altLang="en-US" sz="3600" dirty="0">
                <a:solidFill>
                  <a:schemeClr val="bg1"/>
                </a:solidFill>
              </a:rPr>
              <a:t>医療型短期入所の対象者要件</a:t>
            </a:r>
            <a:endParaRPr kumimoji="1" lang="ja-JP" altLang="en-US" sz="3600" dirty="0">
              <a:solidFill>
                <a:schemeClr val="bg1"/>
              </a:solidFill>
            </a:endParaRPr>
          </a:p>
        </p:txBody>
      </p:sp>
      <p:sp>
        <p:nvSpPr>
          <p:cNvPr id="4" name="テキスト ボックス 3"/>
          <p:cNvSpPr txBox="1"/>
          <p:nvPr/>
        </p:nvSpPr>
        <p:spPr>
          <a:xfrm>
            <a:off x="342000" y="1692000"/>
            <a:ext cx="8460000" cy="4862870"/>
          </a:xfrm>
          <a:prstGeom prst="rect">
            <a:avLst/>
          </a:prstGeom>
          <a:noFill/>
        </p:spPr>
        <p:txBody>
          <a:bodyPr wrap="square" rtlCol="0">
            <a:spAutoFit/>
          </a:bodyPr>
          <a:lstStyle/>
          <a:p>
            <a:r>
              <a:rPr lang="ja-JP" altLang="en-US" sz="2200" dirty="0">
                <a:latin typeface="ＭＳ ゴシック" panose="020B0609070205080204" pitchFamily="49" charset="-128"/>
                <a:ea typeface="ＭＳ ゴシック" panose="020B0609070205080204" pitchFamily="49" charset="-128"/>
              </a:rPr>
              <a:t>医療型短期入所サービス費</a:t>
            </a:r>
            <a:r>
              <a:rPr lang="en-US" altLang="ja-JP" sz="2200" dirty="0">
                <a:latin typeface="ＭＳ ゴシック" panose="020B0609070205080204" pitchFamily="49" charset="-128"/>
                <a:ea typeface="ＭＳ ゴシック" panose="020B0609070205080204" pitchFamily="49" charset="-128"/>
              </a:rPr>
              <a:t>(Ⅰ),(Ⅱ)</a:t>
            </a:r>
          </a:p>
          <a:p>
            <a:r>
              <a:rPr lang="ja-JP" altLang="en-US" sz="2200" dirty="0">
                <a:latin typeface="ＭＳ ゴシック" panose="020B0609070205080204" pitchFamily="49" charset="-128"/>
                <a:ea typeface="ＭＳ ゴシック" panose="020B0609070205080204" pitchFamily="49" charset="-128"/>
              </a:rPr>
              <a:t>医療型特定短期入所サービス費</a:t>
            </a:r>
            <a:r>
              <a:rPr lang="en-US" altLang="ja-JP" sz="2200" dirty="0">
                <a:latin typeface="ＭＳ ゴシック" panose="020B0609070205080204" pitchFamily="49" charset="-128"/>
                <a:ea typeface="ＭＳ ゴシック" panose="020B0609070205080204" pitchFamily="49" charset="-128"/>
              </a:rPr>
              <a:t>(Ⅰ),(Ⅱ),(Ⅳ),(Ⅴ)</a:t>
            </a:r>
          </a:p>
          <a:p>
            <a:endParaRPr lang="en-US" altLang="ja-JP" sz="1200" dirty="0">
              <a:latin typeface="ＭＳ ゴシック" panose="020B0609070205080204" pitchFamily="49" charset="-128"/>
              <a:ea typeface="ＭＳ ゴシック" panose="020B0609070205080204" pitchFamily="49" charset="-128"/>
            </a:endParaRPr>
          </a:p>
          <a:p>
            <a:r>
              <a:rPr lang="ja-JP" altLang="en-US" sz="2200" dirty="0">
                <a:latin typeface="ＭＳ ゴシック" panose="020B0609070205080204" pitchFamily="49" charset="-128"/>
                <a:ea typeface="ＭＳ ゴシック" panose="020B0609070205080204" pitchFamily="49" charset="-128"/>
              </a:rPr>
              <a:t>１８歳未満</a:t>
            </a:r>
            <a:endParaRPr lang="en-US" altLang="ja-JP" sz="2200" dirty="0">
              <a:latin typeface="ＭＳ ゴシック" panose="020B0609070205080204" pitchFamily="49" charset="-128"/>
              <a:ea typeface="ＭＳ ゴシック" panose="020B0609070205080204" pitchFamily="49" charset="-128"/>
            </a:endParaRPr>
          </a:p>
          <a:p>
            <a:r>
              <a:rPr lang="ja-JP" altLang="en-US" sz="2200" dirty="0">
                <a:latin typeface="ＭＳ ゴシック" panose="020B0609070205080204" pitchFamily="49" charset="-128"/>
                <a:ea typeface="ＭＳ ゴシック" panose="020B0609070205080204" pitchFamily="49" charset="-128"/>
              </a:rPr>
              <a:t>・重症心身障害児</a:t>
            </a:r>
          </a:p>
          <a:p>
            <a:r>
              <a:rPr lang="ja-JP" altLang="en-US" sz="2200" dirty="0">
                <a:latin typeface="ＭＳ ゴシック" panose="020B0609070205080204" pitchFamily="49" charset="-128"/>
                <a:ea typeface="ＭＳ ゴシック" panose="020B0609070205080204" pitchFamily="49" charset="-128"/>
              </a:rPr>
              <a:t>・</a:t>
            </a:r>
            <a:r>
              <a:rPr lang="ja-JP" altLang="en-US" sz="2200" u="sng" dirty="0">
                <a:solidFill>
                  <a:srgbClr val="0070C0"/>
                </a:solidFill>
                <a:latin typeface="ＭＳ ゴシック" panose="020B0609070205080204" pitchFamily="49" charset="-128"/>
                <a:ea typeface="ＭＳ ゴシック" panose="020B0609070205080204" pitchFamily="49" charset="-128"/>
              </a:rPr>
              <a:t>医療的ケア判定スコアが１６点以上の障害児</a:t>
            </a:r>
            <a:endParaRPr lang="en-US" altLang="ja-JP" sz="2200" u="sng" dirty="0">
              <a:solidFill>
                <a:srgbClr val="0070C0"/>
              </a:solidFill>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lang="ja-JP" altLang="en-US" sz="2200" dirty="0">
                <a:latin typeface="ＭＳ ゴシック" panose="020B0609070205080204" pitchFamily="49" charset="-128"/>
                <a:ea typeface="ＭＳ ゴシック" panose="020B0609070205080204" pitchFamily="49" charset="-128"/>
              </a:rPr>
              <a:t>１８歳以上</a:t>
            </a:r>
            <a:endParaRPr lang="en-US" altLang="ja-JP" sz="2200" dirty="0">
              <a:latin typeface="ＭＳ ゴシック" panose="020B0609070205080204" pitchFamily="49" charset="-128"/>
              <a:ea typeface="ＭＳ ゴシック" panose="020B0609070205080204" pitchFamily="49" charset="-128"/>
            </a:endParaRPr>
          </a:p>
          <a:p>
            <a:r>
              <a:rPr lang="ja-JP" altLang="en-US" sz="2200" dirty="0">
                <a:latin typeface="ＭＳ ゴシック" panose="020B0609070205080204" pitchFamily="49" charset="-128"/>
                <a:ea typeface="ＭＳ ゴシック" panose="020B0609070205080204" pitchFamily="49" charset="-128"/>
              </a:rPr>
              <a:t>・</a:t>
            </a:r>
            <a:r>
              <a:rPr lang="ja-JP" altLang="en-US" sz="2200" spc="-180" dirty="0">
                <a:latin typeface="ＭＳ ゴシック" panose="020B0609070205080204" pitchFamily="49" charset="-128"/>
                <a:ea typeface="ＭＳ ゴシック" panose="020B0609070205080204" pitchFamily="49" charset="-128"/>
              </a:rPr>
              <a:t>区分６で、気管切開を伴う人工呼吸器による呼吸管理を行っている者</a:t>
            </a:r>
            <a:endParaRPr lang="en-US" altLang="ja-JP" sz="2200" spc="-180" dirty="0">
              <a:latin typeface="ＭＳ ゴシック" panose="020B0609070205080204" pitchFamily="49" charset="-128"/>
              <a:ea typeface="ＭＳ ゴシック" panose="020B0609070205080204" pitchFamily="49" charset="-128"/>
            </a:endParaRPr>
          </a:p>
          <a:p>
            <a:r>
              <a:rPr lang="ja-JP" altLang="en-US" sz="2200" dirty="0">
                <a:latin typeface="ＭＳ ゴシック" panose="020B0609070205080204" pitchFamily="49" charset="-128"/>
                <a:ea typeface="ＭＳ ゴシック" panose="020B0609070205080204" pitchFamily="49" charset="-128"/>
              </a:rPr>
              <a:t> 区分５以上で、以下のいずれかに該当する者</a:t>
            </a:r>
          </a:p>
          <a:p>
            <a:r>
              <a:rPr lang="ja-JP" altLang="en-US" sz="2200" dirty="0">
                <a:latin typeface="ＭＳ ゴシック" panose="020B0609070205080204" pitchFamily="49" charset="-128"/>
                <a:ea typeface="ＭＳ ゴシック" panose="020B0609070205080204" pitchFamily="49" charset="-128"/>
              </a:rPr>
              <a:t>　・進行性筋萎縮症に罹患している者</a:t>
            </a:r>
          </a:p>
          <a:p>
            <a:r>
              <a:rPr lang="ja-JP" altLang="en-US" sz="2200" dirty="0">
                <a:latin typeface="ＭＳ ゴシック" panose="020B0609070205080204" pitchFamily="49" charset="-128"/>
                <a:ea typeface="ＭＳ ゴシック" panose="020B0609070205080204" pitchFamily="49" charset="-128"/>
              </a:rPr>
              <a:t>　・</a:t>
            </a:r>
            <a:r>
              <a:rPr lang="ja-JP" altLang="en-US" sz="2200" u="sng" dirty="0">
                <a:solidFill>
                  <a:srgbClr val="0070C0"/>
                </a:solidFill>
                <a:latin typeface="ＭＳ ゴシック" panose="020B0609070205080204" pitchFamily="49" charset="-128"/>
                <a:ea typeface="ＭＳ ゴシック" panose="020B0609070205080204" pitchFamily="49" charset="-128"/>
              </a:rPr>
              <a:t>重症心身障害者</a:t>
            </a:r>
          </a:p>
          <a:p>
            <a:r>
              <a:rPr lang="ja-JP" altLang="en-US" sz="2200" dirty="0">
                <a:latin typeface="ＭＳ ゴシック" panose="020B0609070205080204" pitchFamily="49" charset="-128"/>
                <a:ea typeface="ＭＳ ゴシック" panose="020B0609070205080204" pitchFamily="49" charset="-128"/>
              </a:rPr>
              <a:t>　・</a:t>
            </a:r>
            <a:r>
              <a:rPr lang="ja-JP" altLang="en-US" sz="2200" u="sng" dirty="0">
                <a:solidFill>
                  <a:srgbClr val="0070C0"/>
                </a:solidFill>
                <a:latin typeface="ＭＳ ゴシック" panose="020B0609070205080204" pitchFamily="49" charset="-128"/>
                <a:ea typeface="ＭＳ ゴシック" panose="020B0609070205080204" pitchFamily="49" charset="-128"/>
              </a:rPr>
              <a:t>強度行動障害があり、医療的判定スコアが８点以上の者</a:t>
            </a:r>
          </a:p>
          <a:p>
            <a:r>
              <a:rPr lang="ja-JP" altLang="en-US" sz="2200" dirty="0">
                <a:latin typeface="ＭＳ ゴシック" panose="020B0609070205080204" pitchFamily="49" charset="-128"/>
                <a:ea typeface="ＭＳ ゴシック" panose="020B0609070205080204" pitchFamily="49" charset="-128"/>
              </a:rPr>
              <a:t>　・</a:t>
            </a:r>
            <a:r>
              <a:rPr lang="ja-JP" altLang="en-US" sz="2200" u="sng" dirty="0">
                <a:solidFill>
                  <a:srgbClr val="0070C0"/>
                </a:solidFill>
                <a:latin typeface="ＭＳ ゴシック" panose="020B0609070205080204" pitchFamily="49" charset="-128"/>
                <a:ea typeface="ＭＳ ゴシック" panose="020B0609070205080204" pitchFamily="49" charset="-128"/>
              </a:rPr>
              <a:t>遷延性意識障害があり、医療的判定スコアが８点以上の者</a:t>
            </a:r>
          </a:p>
          <a:p>
            <a:r>
              <a:rPr lang="ja-JP" altLang="en-US" sz="2200" dirty="0">
                <a:latin typeface="ＭＳ ゴシック" panose="020B0609070205080204" pitchFamily="49" charset="-128"/>
                <a:ea typeface="ＭＳ ゴシック" panose="020B0609070205080204" pitchFamily="49" charset="-128"/>
              </a:rPr>
              <a:t>　・</a:t>
            </a:r>
            <a:r>
              <a:rPr lang="ja-JP" altLang="en-US" sz="2200" u="sng" dirty="0">
                <a:solidFill>
                  <a:srgbClr val="0070C0"/>
                </a:solidFill>
                <a:latin typeface="ＭＳ ゴシック" panose="020B0609070205080204" pitchFamily="49" charset="-128"/>
                <a:ea typeface="ＭＳ ゴシック" panose="020B0609070205080204" pitchFamily="49" charset="-128"/>
              </a:rPr>
              <a:t>その他これらに準ずる者として市町村が認めた者</a:t>
            </a:r>
            <a:endParaRPr lang="en-US" altLang="ja-JP" sz="2200" u="sng" dirty="0">
              <a:solidFill>
                <a:srgbClr val="0070C0"/>
              </a:solidFill>
              <a:latin typeface="ＭＳ ゴシック" panose="020B0609070205080204" pitchFamily="49" charset="-128"/>
              <a:ea typeface="ＭＳ ゴシック" panose="020B0609070205080204" pitchFamily="49" charset="-128"/>
            </a:endParaRPr>
          </a:p>
        </p:txBody>
      </p:sp>
      <p:sp>
        <p:nvSpPr>
          <p:cNvPr id="5" name="スライド番号プレースホルダー 4"/>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15</a:t>
            </a:fld>
            <a:endParaRPr lang="ja-JP" altLang="en-US">
              <a:solidFill>
                <a:prstClr val="black">
                  <a:tint val="75000"/>
                </a:prstClr>
              </a:solidFill>
            </a:endParaRPr>
          </a:p>
        </p:txBody>
      </p:sp>
      <p:sp>
        <p:nvSpPr>
          <p:cNvPr id="6" name="左中かっこ 5"/>
          <p:cNvSpPr/>
          <p:nvPr/>
        </p:nvSpPr>
        <p:spPr>
          <a:xfrm>
            <a:off x="342000" y="4860000"/>
            <a:ext cx="360000" cy="162000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170338549"/>
      </p:ext>
    </p:extLst>
  </p:cSld>
  <p:clrMapOvr>
    <a:masterClrMapping/>
  </p:clrMapOvr>
  <mc:AlternateContent xmlns:mc="http://schemas.openxmlformats.org/markup-compatibility/2006" xmlns:p14="http://schemas.microsoft.com/office/powerpoint/2010/main">
    <mc:Choice Requires="p14">
      <p:transition spd="slow" p14:dur="2000" advTm="83185"/>
    </mc:Choice>
    <mc:Fallback xmlns="">
      <p:transition spd="slow" advTm="83185"/>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16</a:t>
            </a:fld>
            <a:endParaRPr lang="ja-JP" altLang="en-US">
              <a:solidFill>
                <a:prstClr val="black">
                  <a:tint val="75000"/>
                </a:prstClr>
              </a:solidFill>
            </a:endParaRPr>
          </a:p>
        </p:txBody>
      </p:sp>
      <p:pic>
        <p:nvPicPr>
          <p:cNvPr id="3" name="図 2"/>
          <p:cNvPicPr>
            <a:picLocks noChangeAspect="1"/>
          </p:cNvPicPr>
          <p:nvPr/>
        </p:nvPicPr>
        <p:blipFill>
          <a:blip r:embed="rId3"/>
          <a:stretch>
            <a:fillRect/>
          </a:stretch>
        </p:blipFill>
        <p:spPr>
          <a:xfrm>
            <a:off x="94908" y="360000"/>
            <a:ext cx="8954185" cy="5472000"/>
          </a:xfrm>
          <a:prstGeom prst="rect">
            <a:avLst/>
          </a:prstGeom>
        </p:spPr>
      </p:pic>
      <p:sp>
        <p:nvSpPr>
          <p:cNvPr id="4" name="テキスト ボックス 3"/>
          <p:cNvSpPr txBox="1"/>
          <p:nvPr/>
        </p:nvSpPr>
        <p:spPr>
          <a:xfrm>
            <a:off x="94908" y="5832000"/>
            <a:ext cx="7213396" cy="461665"/>
          </a:xfrm>
          <a:prstGeom prst="rect">
            <a:avLst/>
          </a:prstGeom>
          <a:noFill/>
        </p:spPr>
        <p:txBody>
          <a:bodyPr wrap="square" rtlCol="0">
            <a:spAutoFit/>
          </a:bodyPr>
          <a:lstStyle/>
          <a:p>
            <a:r>
              <a:rPr kumimoji="1" lang="ja-JP" altLang="en-US" sz="2400" dirty="0">
                <a:solidFill>
                  <a:prstClr val="black"/>
                </a:solidFill>
                <a:latin typeface="ＭＳ ゴシック" panose="020B0609070205080204" pitchFamily="49" charset="-128"/>
                <a:ea typeface="ＭＳ ゴシック" panose="020B0609070205080204" pitchFamily="49" charset="-128"/>
                <a:cs typeface="+mj-cs"/>
              </a:rPr>
              <a:t>判定スコアの様式は、鹿児島市ホームページに掲載</a:t>
            </a:r>
          </a:p>
        </p:txBody>
      </p:sp>
    </p:spTree>
    <p:extLst>
      <p:ext uri="{BB962C8B-B14F-4D97-AF65-F5344CB8AC3E}">
        <p14:creationId xmlns:p14="http://schemas.microsoft.com/office/powerpoint/2010/main" val="3126640495"/>
      </p:ext>
    </p:extLst>
  </p:cSld>
  <p:clrMapOvr>
    <a:masterClrMapping/>
  </p:clrMapOvr>
  <mc:AlternateContent xmlns:mc="http://schemas.openxmlformats.org/markup-compatibility/2006" xmlns:p14="http://schemas.microsoft.com/office/powerpoint/2010/main">
    <mc:Choice Requires="p14">
      <p:transition spd="slow" p14:dur="2000" advTm="13338"/>
    </mc:Choice>
    <mc:Fallback xmlns="">
      <p:transition spd="slow" advTm="13338"/>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4000" y="576000"/>
            <a:ext cx="8316000" cy="4893647"/>
          </a:xfrm>
        </p:spPr>
        <p:txBody>
          <a:bodyPr anchor="t">
            <a:spAutoFit/>
          </a:bodyPr>
          <a:lstStyle/>
          <a:p>
            <a:pPr algn="l">
              <a:spcAft>
                <a:spcPts val="600"/>
              </a:spcAft>
            </a:pPr>
            <a:r>
              <a:rPr lang="ja-JP" altLang="en-US" sz="2400" dirty="0">
                <a:latin typeface="ＭＳ ゴシック" panose="020B0609070205080204" pitchFamily="49" charset="-128"/>
                <a:ea typeface="ＭＳ ゴシック" panose="020B0609070205080204" pitchFamily="49" charset="-128"/>
              </a:rPr>
              <a:t>医療型短期入所サービス費</a:t>
            </a:r>
            <a:r>
              <a:rPr lang="en-US" altLang="ja-JP" sz="2400" dirty="0">
                <a:latin typeface="ＭＳ ゴシック" panose="020B0609070205080204" pitchFamily="49" charset="-128"/>
                <a:ea typeface="ＭＳ ゴシック" panose="020B0609070205080204" pitchFamily="49" charset="-128"/>
              </a:rPr>
              <a:t>(Ⅲ)</a:t>
            </a:r>
            <a:br>
              <a:rPr lang="en-US" altLang="ja-JP" sz="2400" dirty="0">
                <a:latin typeface="ＭＳ ゴシック" panose="020B0609070205080204" pitchFamily="49" charset="-128"/>
                <a:ea typeface="ＭＳ ゴシック" panose="020B0609070205080204" pitchFamily="49" charset="-128"/>
              </a:rPr>
            </a:br>
            <a:r>
              <a:rPr lang="ja-JP" altLang="en-US" sz="2400" dirty="0">
                <a:latin typeface="ＭＳ ゴシック" panose="020B0609070205080204" pitchFamily="49" charset="-128"/>
                <a:ea typeface="ＭＳ ゴシック" panose="020B0609070205080204" pitchFamily="49" charset="-128"/>
              </a:rPr>
              <a:t>医療型特定短期入所サービス費</a:t>
            </a:r>
            <a:r>
              <a:rPr lang="en-US" altLang="ja-JP" sz="2400" dirty="0">
                <a:latin typeface="ＭＳ ゴシック" panose="020B0609070205080204" pitchFamily="49" charset="-128"/>
                <a:ea typeface="ＭＳ ゴシック" panose="020B0609070205080204" pitchFamily="49" charset="-128"/>
              </a:rPr>
              <a:t>(Ⅲ),(Ⅵ)</a:t>
            </a:r>
            <a:br>
              <a:rPr lang="en-US" altLang="ja-JP" sz="2400" dirty="0">
                <a:latin typeface="ＭＳ ゴシック" panose="020B0609070205080204" pitchFamily="49" charset="-128"/>
                <a:ea typeface="ＭＳ ゴシック" panose="020B0609070205080204" pitchFamily="49" charset="-128"/>
              </a:rPr>
            </a:br>
            <a:br>
              <a:rPr lang="en-US" altLang="ja-JP" sz="2400" dirty="0">
                <a:latin typeface="ＭＳ ゴシック" panose="020B0609070205080204" pitchFamily="49" charset="-128"/>
                <a:ea typeface="ＭＳ ゴシック" panose="020B0609070205080204" pitchFamily="49" charset="-128"/>
              </a:rPr>
            </a:br>
            <a:r>
              <a:rPr lang="ja-JP" altLang="en-US" sz="2400" dirty="0">
                <a:latin typeface="ＭＳ ゴシック" panose="020B0609070205080204" pitchFamily="49" charset="-128"/>
                <a:ea typeface="ＭＳ ゴシック" panose="020B0609070205080204" pitchFamily="49" charset="-128"/>
              </a:rPr>
              <a:t>・区分１又は障害児支援区分１以上に該当し、かつ、別に</a:t>
            </a:r>
            <a:br>
              <a:rPr lang="en-US" altLang="ja-JP" sz="2400" dirty="0">
                <a:latin typeface="ＭＳ ゴシック" panose="020B0609070205080204" pitchFamily="49" charset="-128"/>
                <a:ea typeface="ＭＳ ゴシック" panose="020B0609070205080204" pitchFamily="49" charset="-128"/>
              </a:rPr>
            </a:br>
            <a:r>
              <a:rPr lang="ja-JP" altLang="en-US" sz="2400" dirty="0">
                <a:latin typeface="ＭＳ ゴシック" panose="020B0609070205080204" pitchFamily="49" charset="-128"/>
                <a:ea typeface="ＭＳ ゴシック" panose="020B0609070205080204" pitchFamily="49" charset="-128"/>
              </a:rPr>
              <a:t>　厚生労働大臣が定める基準に適合すると認められた遷延</a:t>
            </a:r>
            <a:br>
              <a:rPr lang="en-US" altLang="ja-JP" sz="2400" dirty="0">
                <a:latin typeface="ＭＳ ゴシック" panose="020B0609070205080204" pitchFamily="49" charset="-128"/>
                <a:ea typeface="ＭＳ ゴシック" panose="020B0609070205080204" pitchFamily="49" charset="-128"/>
              </a:rPr>
            </a:br>
            <a:r>
              <a:rPr lang="ja-JP" altLang="en-US" sz="2400" dirty="0">
                <a:latin typeface="ＭＳ ゴシック" panose="020B0609070205080204" pitchFamily="49" charset="-128"/>
                <a:ea typeface="ＭＳ ゴシック" panose="020B0609070205080204" pitchFamily="49" charset="-128"/>
              </a:rPr>
              <a:t>　性意識障害者等若しくはこれに準ずる障害者等</a:t>
            </a:r>
            <a:br>
              <a:rPr lang="en-US" altLang="ja-JP" sz="2400" dirty="0">
                <a:latin typeface="ＭＳ ゴシック" panose="020B0609070205080204" pitchFamily="49" charset="-128"/>
                <a:ea typeface="ＭＳ ゴシック" panose="020B0609070205080204" pitchFamily="49" charset="-128"/>
              </a:rPr>
            </a:br>
            <a:r>
              <a:rPr lang="ja-JP" altLang="en-US" sz="2400" dirty="0">
                <a:latin typeface="ＭＳ ゴシック" panose="020B0609070205080204" pitchFamily="49" charset="-128"/>
                <a:ea typeface="ＭＳ ゴシック" panose="020B0609070205080204" pitchFamily="49" charset="-128"/>
              </a:rPr>
              <a:t>・区分１若しくは障害児支援区分１以上に該当し、かつ、</a:t>
            </a:r>
            <a:br>
              <a:rPr lang="en-US" altLang="ja-JP" sz="2400" dirty="0">
                <a:latin typeface="ＭＳ ゴシック" panose="020B0609070205080204" pitchFamily="49" charset="-128"/>
                <a:ea typeface="ＭＳ ゴシック" panose="020B0609070205080204" pitchFamily="49" charset="-128"/>
              </a:rPr>
            </a:br>
            <a:r>
              <a:rPr lang="ja-JP" altLang="en-US" sz="2400" dirty="0">
                <a:latin typeface="ＭＳ ゴシック" panose="020B0609070205080204" pitchFamily="49" charset="-128"/>
                <a:ea typeface="ＭＳ ゴシック" panose="020B0609070205080204" pitchFamily="49" charset="-128"/>
              </a:rPr>
              <a:t>　医師により筋萎縮性側索硬化症等の運動ニューロン疾患</a:t>
            </a:r>
            <a:br>
              <a:rPr lang="en-US" altLang="ja-JP" sz="2400" dirty="0">
                <a:latin typeface="ＭＳ ゴシック" panose="020B0609070205080204" pitchFamily="49" charset="-128"/>
                <a:ea typeface="ＭＳ ゴシック" panose="020B0609070205080204" pitchFamily="49" charset="-128"/>
              </a:rPr>
            </a:br>
            <a:r>
              <a:rPr lang="ja-JP" altLang="en-US" sz="2400" dirty="0">
                <a:latin typeface="ＭＳ ゴシック" panose="020B0609070205080204" pitchFamily="49" charset="-128"/>
                <a:ea typeface="ＭＳ ゴシック" panose="020B0609070205080204" pitchFamily="49" charset="-128"/>
              </a:rPr>
              <a:t>　の分類に属する疾患を有すると診断された障害者等</a:t>
            </a:r>
            <a:br>
              <a:rPr lang="en-US" altLang="ja-JP" sz="2400" dirty="0">
                <a:latin typeface="ＭＳ ゴシック" panose="020B0609070205080204" pitchFamily="49" charset="-128"/>
                <a:ea typeface="ＭＳ ゴシック" panose="020B0609070205080204" pitchFamily="49" charset="-128"/>
              </a:rPr>
            </a:br>
            <a:br>
              <a:rPr lang="en-US" altLang="ja-JP" sz="2400" dirty="0">
                <a:latin typeface="ＭＳ ゴシック" panose="020B0609070205080204" pitchFamily="49" charset="-128"/>
                <a:ea typeface="ＭＳ ゴシック" panose="020B0609070205080204" pitchFamily="49" charset="-128"/>
              </a:rPr>
            </a:b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ただし、</a:t>
            </a:r>
            <a:r>
              <a:rPr lang="ja-JP" altLang="en-US" sz="2400" u="sng" dirty="0">
                <a:solidFill>
                  <a:srgbClr val="0070C0"/>
                </a:solidFill>
                <a:latin typeface="ＭＳ ゴシック" panose="020B0609070205080204" pitchFamily="49" charset="-128"/>
                <a:ea typeface="ＭＳ ゴシック" panose="020B0609070205080204" pitchFamily="49" charset="-128"/>
              </a:rPr>
              <a:t>医療型短期入所サービス費</a:t>
            </a:r>
            <a:r>
              <a:rPr lang="en-US" altLang="ja-JP" sz="2400" u="sng" dirty="0">
                <a:solidFill>
                  <a:srgbClr val="0070C0"/>
                </a:solidFill>
                <a:latin typeface="ＭＳ ゴシック" panose="020B0609070205080204" pitchFamily="49" charset="-128"/>
                <a:ea typeface="ＭＳ ゴシック" panose="020B0609070205080204" pitchFamily="49" charset="-128"/>
              </a:rPr>
              <a:t>(Ⅰ),(Ⅱ)</a:t>
            </a:r>
            <a:r>
              <a:rPr lang="ja-JP" altLang="en-US" sz="2400" u="sng" dirty="0">
                <a:solidFill>
                  <a:srgbClr val="0070C0"/>
                </a:solidFill>
                <a:latin typeface="ＭＳ ゴシック" panose="020B0609070205080204" pitchFamily="49" charset="-128"/>
                <a:ea typeface="ＭＳ ゴシック" panose="020B0609070205080204" pitchFamily="49" charset="-128"/>
              </a:rPr>
              <a:t>又は医療型</a:t>
            </a:r>
            <a:br>
              <a:rPr lang="en-US" altLang="ja-JP" sz="2400" u="sng" dirty="0">
                <a:solidFill>
                  <a:srgbClr val="0070C0"/>
                </a:solidFill>
                <a:latin typeface="ＭＳ ゴシック" panose="020B0609070205080204" pitchFamily="49" charset="-128"/>
                <a:ea typeface="ＭＳ ゴシック" panose="020B0609070205080204" pitchFamily="49" charset="-128"/>
              </a:rPr>
            </a:br>
            <a:r>
              <a:rPr lang="ja-JP" altLang="en-US" sz="2400" dirty="0">
                <a:solidFill>
                  <a:srgbClr val="0070C0"/>
                </a:solidFill>
                <a:latin typeface="ＭＳ ゴシック" panose="020B0609070205080204" pitchFamily="49" charset="-128"/>
                <a:ea typeface="ＭＳ ゴシック" panose="020B0609070205080204" pitchFamily="49" charset="-128"/>
              </a:rPr>
              <a:t>　</a:t>
            </a:r>
            <a:r>
              <a:rPr lang="ja-JP" altLang="en-US" sz="2400" u="sng" dirty="0">
                <a:solidFill>
                  <a:srgbClr val="0070C0"/>
                </a:solidFill>
                <a:latin typeface="ＭＳ ゴシック" panose="020B0609070205080204" pitchFamily="49" charset="-128"/>
                <a:ea typeface="ＭＳ ゴシック" panose="020B0609070205080204" pitchFamily="49" charset="-128"/>
              </a:rPr>
              <a:t>特定短期入所サービス費</a:t>
            </a:r>
            <a:r>
              <a:rPr lang="en-US" altLang="ja-JP" sz="2400" u="sng" dirty="0">
                <a:solidFill>
                  <a:srgbClr val="0070C0"/>
                </a:solidFill>
                <a:latin typeface="ＭＳ ゴシック" panose="020B0609070205080204" pitchFamily="49" charset="-128"/>
                <a:ea typeface="ＭＳ ゴシック" panose="020B0609070205080204" pitchFamily="49" charset="-128"/>
              </a:rPr>
              <a:t>(Ⅰ),(Ⅱ),(Ⅳ),(Ⅴ)</a:t>
            </a:r>
            <a:r>
              <a:rPr lang="ja-JP" altLang="en-US" sz="2400" u="sng" dirty="0">
                <a:solidFill>
                  <a:srgbClr val="0070C0"/>
                </a:solidFill>
                <a:latin typeface="ＭＳ ゴシック" panose="020B0609070205080204" pitchFamily="49" charset="-128"/>
                <a:ea typeface="ＭＳ ゴシック" panose="020B0609070205080204" pitchFamily="49" charset="-128"/>
              </a:rPr>
              <a:t>の算定要件</a:t>
            </a:r>
            <a:br>
              <a:rPr lang="en-US" altLang="ja-JP" sz="2400" u="sng" dirty="0">
                <a:solidFill>
                  <a:srgbClr val="0070C0"/>
                </a:solidFill>
                <a:latin typeface="ＭＳ ゴシック" panose="020B0609070205080204" pitchFamily="49" charset="-128"/>
                <a:ea typeface="ＭＳ ゴシック" panose="020B0609070205080204" pitchFamily="49" charset="-128"/>
              </a:rPr>
            </a:br>
            <a:r>
              <a:rPr lang="ja-JP" altLang="en-US" sz="2400" dirty="0">
                <a:solidFill>
                  <a:srgbClr val="0070C0"/>
                </a:solidFill>
                <a:latin typeface="ＭＳ ゴシック" panose="020B0609070205080204" pitchFamily="49" charset="-128"/>
                <a:ea typeface="ＭＳ ゴシック" panose="020B0609070205080204" pitchFamily="49" charset="-128"/>
              </a:rPr>
              <a:t>　</a:t>
            </a:r>
            <a:r>
              <a:rPr lang="ja-JP" altLang="en-US" sz="2400" u="sng" dirty="0">
                <a:solidFill>
                  <a:srgbClr val="0070C0"/>
                </a:solidFill>
                <a:latin typeface="ＭＳ ゴシック" panose="020B0609070205080204" pitchFamily="49" charset="-128"/>
                <a:ea typeface="ＭＳ ゴシック" panose="020B0609070205080204" pitchFamily="49" charset="-128"/>
              </a:rPr>
              <a:t>に該当する場合を除く</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17</a:t>
            </a:fld>
            <a:endParaRPr lang="ja-JP" altLang="en-US">
              <a:solidFill>
                <a:prstClr val="black">
                  <a:tint val="75000"/>
                </a:prstClr>
              </a:solidFill>
            </a:endParaRPr>
          </a:p>
        </p:txBody>
      </p:sp>
    </p:spTree>
    <p:extLst>
      <p:ext uri="{BB962C8B-B14F-4D97-AF65-F5344CB8AC3E}">
        <p14:creationId xmlns:p14="http://schemas.microsoft.com/office/powerpoint/2010/main" val="1804499634"/>
      </p:ext>
    </p:extLst>
  </p:cSld>
  <p:clrMapOvr>
    <a:masterClrMapping/>
  </p:clrMapOvr>
  <mc:AlternateContent xmlns:mc="http://schemas.openxmlformats.org/markup-compatibility/2006" xmlns:p14="http://schemas.microsoft.com/office/powerpoint/2010/main">
    <mc:Choice Requires="p14">
      <p:transition spd="slow" p14:dur="2000" advTm="32195"/>
    </mc:Choice>
    <mc:Fallback xmlns="">
      <p:transition spd="slow" advTm="3219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2000" y="2889000"/>
            <a:ext cx="7920000" cy="1080000"/>
          </a:xfrm>
        </p:spPr>
        <p:txBody>
          <a:bodyPr>
            <a:normAutofit/>
          </a:bodyPr>
          <a:lstStyle/>
          <a:p>
            <a:pPr marL="0" indent="0" algn="ctr">
              <a:buNone/>
            </a:pPr>
            <a:r>
              <a:rPr kumimoji="1" lang="ja-JP" altLang="en-US" sz="5400" dirty="0">
                <a:latin typeface="+mj-ea"/>
                <a:ea typeface="+mj-ea"/>
              </a:rPr>
              <a:t>５．自立訓練</a:t>
            </a:r>
            <a:endParaRPr kumimoji="1" lang="en-US" altLang="ja-JP" sz="5400" dirty="0">
              <a:latin typeface="+mj-ea"/>
              <a:ea typeface="+mj-ea"/>
            </a:endParaRPr>
          </a:p>
        </p:txBody>
      </p:sp>
      <p:sp>
        <p:nvSpPr>
          <p:cNvPr id="2" name="スライド番号プレースホルダー 1"/>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18</a:t>
            </a:fld>
            <a:endParaRPr lang="ja-JP" altLang="en-US">
              <a:solidFill>
                <a:prstClr val="black">
                  <a:tint val="75000"/>
                </a:prstClr>
              </a:solidFill>
            </a:endParaRPr>
          </a:p>
        </p:txBody>
      </p:sp>
    </p:spTree>
    <p:extLst>
      <p:ext uri="{BB962C8B-B14F-4D97-AF65-F5344CB8AC3E}">
        <p14:creationId xmlns:p14="http://schemas.microsoft.com/office/powerpoint/2010/main" val="2659040039"/>
      </p:ext>
    </p:extLst>
  </p:cSld>
  <p:clrMapOvr>
    <a:masterClrMapping/>
  </p:clrMapOvr>
  <mc:AlternateContent xmlns:mc="http://schemas.openxmlformats.org/markup-compatibility/2006" xmlns:p14="http://schemas.microsoft.com/office/powerpoint/2010/main">
    <mc:Choice Requires="p14">
      <p:transition spd="slow" p14:dur="2000" advTm="6593"/>
    </mc:Choice>
    <mc:Fallback xmlns="">
      <p:transition spd="slow" advTm="6593"/>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000"/>
            <a:ext cx="7920000" cy="900000"/>
          </a:xfrm>
          <a:solidFill>
            <a:schemeClr val="bg1">
              <a:lumMod val="50000"/>
            </a:schemeClr>
          </a:solidFill>
        </p:spPr>
        <p:txBody>
          <a:bodyPr>
            <a:normAutofit/>
          </a:bodyPr>
          <a:lstStyle/>
          <a:p>
            <a:r>
              <a:rPr lang="ja-JP" altLang="en-US" sz="4000" dirty="0">
                <a:solidFill>
                  <a:schemeClr val="bg1"/>
                </a:solidFill>
              </a:rPr>
              <a:t>対象者</a:t>
            </a:r>
            <a:endParaRPr kumimoji="1" lang="ja-JP" altLang="en-US" sz="4000" dirty="0">
              <a:solidFill>
                <a:schemeClr val="bg1"/>
              </a:solidFill>
            </a:endParaRPr>
          </a:p>
        </p:txBody>
      </p:sp>
      <p:sp>
        <p:nvSpPr>
          <p:cNvPr id="3" name="テキスト ボックス 2"/>
          <p:cNvSpPr txBox="1"/>
          <p:nvPr/>
        </p:nvSpPr>
        <p:spPr>
          <a:xfrm>
            <a:off x="432000" y="1260000"/>
            <a:ext cx="8280000" cy="5509200"/>
          </a:xfrm>
          <a:prstGeom prst="rect">
            <a:avLst/>
          </a:prstGeom>
          <a:noFill/>
        </p:spPr>
        <p:txBody>
          <a:bodyPr wrap="square" rtlCol="0">
            <a:spAutoFit/>
          </a:bodyPr>
          <a:lstStyle/>
          <a:p>
            <a:r>
              <a:rPr lang="ja-JP" altLang="en-US" sz="2400" dirty="0">
                <a:solidFill>
                  <a:prstClr val="black"/>
                </a:solidFill>
                <a:latin typeface="ＭＳ ゴシック" panose="020B0609070205080204" pitchFamily="49" charset="-128"/>
                <a:ea typeface="ＭＳ ゴシック" panose="020B0609070205080204" pitchFamily="49" charset="-128"/>
              </a:rPr>
              <a:t>機能訓練</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r>
              <a:rPr lang="ja-JP" altLang="en-US" sz="2400" dirty="0">
                <a:solidFill>
                  <a:prstClr val="black"/>
                </a:solidFill>
                <a:latin typeface="ＭＳ ゴシック" panose="020B0609070205080204" pitchFamily="49" charset="-128"/>
                <a:ea typeface="ＭＳ ゴシック" panose="020B0609070205080204" pitchFamily="49" charset="-128"/>
              </a:rPr>
              <a:t>○入所施設・病院を退所・退院した者であって、地域生活</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r>
              <a:rPr lang="ja-JP" altLang="en-US" sz="2400" dirty="0">
                <a:solidFill>
                  <a:prstClr val="black"/>
                </a:solidFill>
                <a:latin typeface="ＭＳ ゴシック" panose="020B0609070205080204" pitchFamily="49" charset="-128"/>
                <a:ea typeface="ＭＳ ゴシック" panose="020B0609070205080204" pitchFamily="49" charset="-128"/>
              </a:rPr>
              <a:t>　への移行等を図る上で、身体的リハビリテーションの継</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r>
              <a:rPr lang="ja-JP" altLang="en-US" sz="2400" dirty="0">
                <a:solidFill>
                  <a:prstClr val="black"/>
                </a:solidFill>
                <a:latin typeface="ＭＳ ゴシック" panose="020B0609070205080204" pitchFamily="49" charset="-128"/>
                <a:ea typeface="ＭＳ ゴシック" panose="020B0609070205080204" pitchFamily="49" charset="-128"/>
              </a:rPr>
              <a:t>　続や身体機能の維持・回復などの支援が必要な者</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endParaRPr lang="ja-JP" altLang="en-US" sz="800" dirty="0">
              <a:solidFill>
                <a:prstClr val="black"/>
              </a:solidFill>
              <a:latin typeface="ＭＳ ゴシック" panose="020B0609070205080204" pitchFamily="49" charset="-128"/>
              <a:ea typeface="ＭＳ ゴシック" panose="020B0609070205080204" pitchFamily="49" charset="-128"/>
            </a:endParaRPr>
          </a:p>
          <a:p>
            <a:r>
              <a:rPr lang="ja-JP" altLang="en-US" sz="2400" dirty="0">
                <a:solidFill>
                  <a:prstClr val="black"/>
                </a:solidFill>
                <a:latin typeface="ＭＳ ゴシック" panose="020B0609070205080204" pitchFamily="49" charset="-128"/>
                <a:ea typeface="ＭＳ ゴシック" panose="020B0609070205080204" pitchFamily="49" charset="-128"/>
              </a:rPr>
              <a:t>○特別支援学校を卒業した者であって、地域生活を営む上</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r>
              <a:rPr lang="ja-JP" altLang="en-US" sz="2400" dirty="0">
                <a:solidFill>
                  <a:prstClr val="black"/>
                </a:solidFill>
                <a:latin typeface="ＭＳ ゴシック" panose="020B0609070205080204" pitchFamily="49" charset="-128"/>
                <a:ea typeface="ＭＳ ゴシック" panose="020B0609070205080204" pitchFamily="49" charset="-128"/>
              </a:rPr>
              <a:t>　で、身体機能の維持・回復などの支援が必要な者</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endParaRPr lang="en-US" altLang="ja-JP" sz="1200" dirty="0">
              <a:solidFill>
                <a:prstClr val="black"/>
              </a:solidFill>
              <a:latin typeface="ＭＳ ゴシック" panose="020B0609070205080204" pitchFamily="49" charset="-128"/>
              <a:ea typeface="ＭＳ ゴシック" panose="020B0609070205080204" pitchFamily="49" charset="-128"/>
            </a:endParaRPr>
          </a:p>
          <a:p>
            <a:r>
              <a:rPr lang="ja-JP" altLang="en-US" sz="2400" dirty="0">
                <a:solidFill>
                  <a:prstClr val="black"/>
                </a:solidFill>
                <a:latin typeface="ＭＳ ゴシック" panose="020B0609070205080204" pitchFamily="49" charset="-128"/>
                <a:ea typeface="ＭＳ ゴシック" panose="020B0609070205080204" pitchFamily="49" charset="-128"/>
              </a:rPr>
              <a:t>生活訓練</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r>
              <a:rPr lang="ja-JP" altLang="en-US" sz="2400" dirty="0">
                <a:solidFill>
                  <a:prstClr val="black"/>
                </a:solidFill>
                <a:latin typeface="ＭＳ ゴシック" panose="020B0609070205080204" pitchFamily="49" charset="-128"/>
                <a:ea typeface="ＭＳ ゴシック" panose="020B0609070205080204" pitchFamily="49" charset="-128"/>
              </a:rPr>
              <a:t>○入所施設・病院を退所・退院した者であって、地域生活</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r>
              <a:rPr lang="ja-JP" altLang="en-US" sz="2400" dirty="0">
                <a:solidFill>
                  <a:prstClr val="black"/>
                </a:solidFill>
                <a:latin typeface="ＭＳ ゴシック" panose="020B0609070205080204" pitchFamily="49" charset="-128"/>
                <a:ea typeface="ＭＳ ゴシック" panose="020B0609070205080204" pitchFamily="49" charset="-128"/>
              </a:rPr>
              <a:t>　への移行を図る上で、生活能力の維持・向上などの支援</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r>
              <a:rPr lang="ja-JP" altLang="en-US" sz="2400" dirty="0">
                <a:solidFill>
                  <a:prstClr val="black"/>
                </a:solidFill>
                <a:latin typeface="ＭＳ ゴシック" panose="020B0609070205080204" pitchFamily="49" charset="-128"/>
                <a:ea typeface="ＭＳ ゴシック" panose="020B0609070205080204" pitchFamily="49" charset="-128"/>
              </a:rPr>
              <a:t>　が必要な者</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endParaRPr lang="en-US" altLang="ja-JP" sz="800" dirty="0">
              <a:solidFill>
                <a:prstClr val="black"/>
              </a:solidFill>
              <a:latin typeface="ＭＳ ゴシック" panose="020B0609070205080204" pitchFamily="49" charset="-128"/>
              <a:ea typeface="ＭＳ ゴシック" panose="020B0609070205080204" pitchFamily="49" charset="-128"/>
            </a:endParaRPr>
          </a:p>
          <a:p>
            <a:r>
              <a:rPr lang="ja-JP" altLang="en-US" sz="2400" dirty="0">
                <a:solidFill>
                  <a:prstClr val="black"/>
                </a:solidFill>
                <a:latin typeface="ＭＳ ゴシック" panose="020B0609070205080204" pitchFamily="49" charset="-128"/>
                <a:ea typeface="ＭＳ ゴシック" panose="020B0609070205080204" pitchFamily="49" charset="-128"/>
              </a:rPr>
              <a:t>○特別支援学校を卒業した者、継続した通院により症状が</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r>
              <a:rPr lang="ja-JP" altLang="en-US" sz="2400" dirty="0">
                <a:solidFill>
                  <a:prstClr val="black"/>
                </a:solidFill>
                <a:latin typeface="ＭＳ ゴシック" panose="020B0609070205080204" pitchFamily="49" charset="-128"/>
                <a:ea typeface="ＭＳ ゴシック" panose="020B0609070205080204" pitchFamily="49" charset="-128"/>
              </a:rPr>
              <a:t>　安定している者等であって、地域生活を営む上で、生活</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r>
              <a:rPr lang="ja-JP" altLang="en-US" sz="2400" dirty="0">
                <a:solidFill>
                  <a:prstClr val="black"/>
                </a:solidFill>
                <a:latin typeface="ＭＳ ゴシック" panose="020B0609070205080204" pitchFamily="49" charset="-128"/>
                <a:ea typeface="ＭＳ ゴシック" panose="020B0609070205080204" pitchFamily="49" charset="-128"/>
              </a:rPr>
              <a:t>　能力の維持・向上などの支援が必要な者</a:t>
            </a: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19</a:t>
            </a:fld>
            <a:endParaRPr lang="ja-JP" altLang="en-US">
              <a:solidFill>
                <a:prstClr val="black">
                  <a:tint val="75000"/>
                </a:prstClr>
              </a:solidFill>
            </a:endParaRPr>
          </a:p>
        </p:txBody>
      </p:sp>
    </p:spTree>
    <p:extLst>
      <p:ext uri="{BB962C8B-B14F-4D97-AF65-F5344CB8AC3E}">
        <p14:creationId xmlns:p14="http://schemas.microsoft.com/office/powerpoint/2010/main" val="3693840968"/>
      </p:ext>
    </p:extLst>
  </p:cSld>
  <p:clrMapOvr>
    <a:masterClrMapping/>
  </p:clrMapOvr>
  <mc:AlternateContent xmlns:mc="http://schemas.openxmlformats.org/markup-compatibility/2006" xmlns:p14="http://schemas.microsoft.com/office/powerpoint/2010/main">
    <mc:Choice Requires="p14">
      <p:transition spd="slow" p14:dur="2000" advTm="74638"/>
    </mc:Choice>
    <mc:Fallback xmlns="">
      <p:transition spd="slow" advTm="7463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88000"/>
            <a:ext cx="7920000" cy="900000"/>
          </a:xfrm>
          <a:solidFill>
            <a:schemeClr val="bg1">
              <a:lumMod val="50000"/>
            </a:schemeClr>
          </a:solidFill>
        </p:spPr>
        <p:txBody>
          <a:bodyPr>
            <a:normAutofit/>
          </a:bodyPr>
          <a:lstStyle/>
          <a:p>
            <a:r>
              <a:rPr lang="ja-JP" altLang="en-US" sz="4000" dirty="0">
                <a:solidFill>
                  <a:schemeClr val="bg1"/>
                </a:solidFill>
              </a:rPr>
              <a:t>目次</a:t>
            </a:r>
            <a:endParaRPr kumimoji="1" lang="ja-JP" altLang="en-US" sz="4000" dirty="0">
              <a:solidFill>
                <a:schemeClr val="bg1"/>
              </a:solidFill>
            </a:endParaRPr>
          </a:p>
        </p:txBody>
      </p:sp>
      <p:sp>
        <p:nvSpPr>
          <p:cNvPr id="3" name="テキスト ボックス 2"/>
          <p:cNvSpPr txBox="1"/>
          <p:nvPr/>
        </p:nvSpPr>
        <p:spPr>
          <a:xfrm>
            <a:off x="522000" y="1800000"/>
            <a:ext cx="8100000" cy="3970318"/>
          </a:xfrm>
          <a:prstGeom prst="rect">
            <a:avLst/>
          </a:prstGeom>
          <a:noFill/>
        </p:spPr>
        <p:txBody>
          <a:bodyPr wrap="square" rtlCol="0">
            <a:spAutoFit/>
          </a:bodyPr>
          <a:lstStyle/>
          <a:p>
            <a:pPr>
              <a:lnSpc>
                <a:spcPct val="150000"/>
              </a:lnSpc>
            </a:pPr>
            <a:r>
              <a:rPr lang="ja-JP" altLang="en-US" sz="2800" spc="300" dirty="0">
                <a:latin typeface="ＭＳ ゴシック" panose="020B0609070205080204" pitchFamily="49" charset="-128"/>
                <a:ea typeface="ＭＳ ゴシック" panose="020B0609070205080204" pitchFamily="49" charset="-128"/>
              </a:rPr>
              <a:t>１．施設入所支援</a:t>
            </a:r>
            <a:endParaRPr lang="en-US" altLang="ja-JP" sz="2800" spc="300" dirty="0">
              <a:latin typeface="ＭＳ ゴシック" panose="020B0609070205080204" pitchFamily="49" charset="-128"/>
              <a:ea typeface="ＭＳ ゴシック" panose="020B0609070205080204" pitchFamily="49" charset="-128"/>
            </a:endParaRPr>
          </a:p>
          <a:p>
            <a:pPr>
              <a:lnSpc>
                <a:spcPct val="150000"/>
              </a:lnSpc>
            </a:pPr>
            <a:r>
              <a:rPr lang="ja-JP" altLang="en-US" sz="2800" spc="300" dirty="0">
                <a:latin typeface="ＭＳ ゴシック" panose="020B0609070205080204" pitchFamily="49" charset="-128"/>
                <a:ea typeface="ＭＳ ゴシック" panose="020B0609070205080204" pitchFamily="49" charset="-128"/>
              </a:rPr>
              <a:t>２．共同生活援助</a:t>
            </a:r>
            <a:endParaRPr lang="en-US" altLang="ja-JP" sz="2800" spc="300" dirty="0">
              <a:latin typeface="ＭＳ ゴシック" panose="020B0609070205080204" pitchFamily="49" charset="-128"/>
              <a:ea typeface="ＭＳ ゴシック" panose="020B0609070205080204" pitchFamily="49" charset="-128"/>
            </a:endParaRPr>
          </a:p>
          <a:p>
            <a:pPr>
              <a:lnSpc>
                <a:spcPct val="150000"/>
              </a:lnSpc>
            </a:pPr>
            <a:r>
              <a:rPr lang="ja-JP" altLang="en-US" sz="2800" spc="300" dirty="0">
                <a:latin typeface="ＭＳ ゴシック" panose="020B0609070205080204" pitchFamily="49" charset="-128"/>
                <a:ea typeface="ＭＳ ゴシック" panose="020B0609070205080204" pitchFamily="49" charset="-128"/>
              </a:rPr>
              <a:t>３．生活介護</a:t>
            </a:r>
            <a:endParaRPr lang="en-US" altLang="ja-JP" sz="2800" spc="300" dirty="0">
              <a:latin typeface="ＭＳ ゴシック" panose="020B0609070205080204" pitchFamily="49" charset="-128"/>
              <a:ea typeface="ＭＳ ゴシック" panose="020B0609070205080204" pitchFamily="49" charset="-128"/>
            </a:endParaRPr>
          </a:p>
          <a:p>
            <a:pPr>
              <a:lnSpc>
                <a:spcPct val="150000"/>
              </a:lnSpc>
            </a:pPr>
            <a:r>
              <a:rPr lang="ja-JP" altLang="en-US" sz="2800" spc="300" dirty="0">
                <a:latin typeface="ＭＳ ゴシック" panose="020B0609070205080204" pitchFamily="49" charset="-128"/>
                <a:ea typeface="ＭＳ ゴシック" panose="020B0609070205080204" pitchFamily="49" charset="-128"/>
              </a:rPr>
              <a:t>４．短期入所</a:t>
            </a:r>
            <a:endParaRPr lang="en-US" altLang="ja-JP" sz="2800" spc="300" dirty="0">
              <a:latin typeface="ＭＳ ゴシック" panose="020B0609070205080204" pitchFamily="49" charset="-128"/>
              <a:ea typeface="ＭＳ ゴシック" panose="020B0609070205080204" pitchFamily="49" charset="-128"/>
            </a:endParaRPr>
          </a:p>
          <a:p>
            <a:pPr>
              <a:lnSpc>
                <a:spcPct val="150000"/>
              </a:lnSpc>
            </a:pPr>
            <a:r>
              <a:rPr lang="ja-JP" altLang="en-US" sz="2800" spc="300" dirty="0">
                <a:latin typeface="ＭＳ ゴシック" panose="020B0609070205080204" pitchFamily="49" charset="-128"/>
                <a:ea typeface="ＭＳ ゴシック" panose="020B0609070205080204" pitchFamily="49" charset="-128"/>
              </a:rPr>
              <a:t>５．自立訓練</a:t>
            </a:r>
            <a:endParaRPr lang="en-US" altLang="ja-JP" sz="2800" spc="300" dirty="0">
              <a:latin typeface="ＭＳ ゴシック" panose="020B0609070205080204" pitchFamily="49" charset="-128"/>
              <a:ea typeface="ＭＳ ゴシック" panose="020B0609070205080204" pitchFamily="49" charset="-128"/>
            </a:endParaRPr>
          </a:p>
          <a:p>
            <a:pPr>
              <a:lnSpc>
                <a:spcPct val="150000"/>
              </a:lnSpc>
            </a:pPr>
            <a:r>
              <a:rPr lang="ja-JP" altLang="en-US" sz="2800" spc="300" dirty="0">
                <a:latin typeface="ＭＳ ゴシック" panose="020B0609070205080204" pitchFamily="49" charset="-128"/>
                <a:ea typeface="ＭＳ ゴシック" panose="020B0609070205080204" pitchFamily="49" charset="-128"/>
              </a:rPr>
              <a:t>６．請求関連</a:t>
            </a:r>
            <a:endParaRPr lang="en-US" altLang="ja-JP" sz="2800" spc="3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2</a:t>
            </a:fld>
            <a:endParaRPr lang="ja-JP" altLang="en-US">
              <a:solidFill>
                <a:prstClr val="black">
                  <a:tint val="75000"/>
                </a:prstClr>
              </a:solidFill>
            </a:endParaRPr>
          </a:p>
        </p:txBody>
      </p:sp>
    </p:spTree>
    <p:extLst>
      <p:ext uri="{BB962C8B-B14F-4D97-AF65-F5344CB8AC3E}">
        <p14:creationId xmlns:p14="http://schemas.microsoft.com/office/powerpoint/2010/main" val="3485878601"/>
      </p:ext>
    </p:extLst>
  </p:cSld>
  <p:clrMapOvr>
    <a:masterClrMapping/>
  </p:clrMapOvr>
  <mc:AlternateContent xmlns:mc="http://schemas.openxmlformats.org/markup-compatibility/2006" xmlns:p14="http://schemas.microsoft.com/office/powerpoint/2010/main">
    <mc:Choice Requires="p14">
      <p:transition spd="slow" p14:dur="2000" advTm="17383"/>
    </mc:Choice>
    <mc:Fallback xmlns="">
      <p:transition spd="slow" advTm="17383"/>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000"/>
            <a:ext cx="7920000" cy="900000"/>
          </a:xfrm>
          <a:solidFill>
            <a:schemeClr val="bg1">
              <a:lumMod val="50000"/>
            </a:schemeClr>
          </a:solidFill>
        </p:spPr>
        <p:txBody>
          <a:bodyPr>
            <a:normAutofit/>
          </a:bodyPr>
          <a:lstStyle/>
          <a:p>
            <a:r>
              <a:rPr lang="ja-JP" altLang="en-US" sz="4000" dirty="0">
                <a:solidFill>
                  <a:schemeClr val="bg1"/>
                </a:solidFill>
              </a:rPr>
              <a:t>標準利用期間</a:t>
            </a:r>
            <a:endParaRPr kumimoji="1" lang="ja-JP" altLang="en-US" sz="4000" dirty="0">
              <a:solidFill>
                <a:schemeClr val="bg1"/>
              </a:solidFill>
            </a:endParaRPr>
          </a:p>
        </p:txBody>
      </p:sp>
      <p:sp>
        <p:nvSpPr>
          <p:cNvPr id="3" name="テキスト ボックス 2"/>
          <p:cNvSpPr txBox="1"/>
          <p:nvPr/>
        </p:nvSpPr>
        <p:spPr>
          <a:xfrm>
            <a:off x="522000" y="1440000"/>
            <a:ext cx="8100000" cy="3046988"/>
          </a:xfrm>
          <a:prstGeom prst="rect">
            <a:avLst/>
          </a:prstGeom>
          <a:noFill/>
        </p:spPr>
        <p:txBody>
          <a:bodyPr wrap="square" rtlCol="0">
            <a:spAutoFit/>
          </a:bodyPr>
          <a:lstStyle/>
          <a:p>
            <a:pPr lvl="0"/>
            <a:r>
              <a:rPr lang="ja-JP" altLang="en-US" sz="2400" dirty="0">
                <a:solidFill>
                  <a:prstClr val="black"/>
                </a:solidFill>
                <a:latin typeface="ＭＳ ゴシック" panose="020B0609070205080204" pitchFamily="49" charset="-128"/>
                <a:ea typeface="ＭＳ ゴシック" panose="020B0609070205080204" pitchFamily="49" charset="-128"/>
              </a:rPr>
              <a:t>サービスの長期化を回避するために設定されている</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pPr lvl="0"/>
            <a:endParaRPr lang="en-US" altLang="ja-JP" sz="2400" dirty="0">
              <a:solidFill>
                <a:prstClr val="black"/>
              </a:solidFill>
              <a:latin typeface="ＭＳ ゴシック" panose="020B0609070205080204" pitchFamily="49" charset="-128"/>
              <a:ea typeface="ＭＳ ゴシック" panose="020B0609070205080204" pitchFamily="49" charset="-128"/>
            </a:endParaRPr>
          </a:p>
          <a:p>
            <a:pPr lvl="0"/>
            <a:r>
              <a:rPr lang="ja-JP" altLang="en-US" sz="2400" dirty="0">
                <a:solidFill>
                  <a:prstClr val="black"/>
                </a:solidFill>
                <a:latin typeface="ＭＳ ゴシック" panose="020B0609070205080204" pitchFamily="49" charset="-128"/>
                <a:ea typeface="ＭＳ ゴシック" panose="020B0609070205080204" pitchFamily="49" charset="-128"/>
              </a:rPr>
              <a:t>機能訓練　</a:t>
            </a:r>
            <a:r>
              <a:rPr lang="ja-JP" altLang="en-US" sz="2400" u="sng" dirty="0">
                <a:solidFill>
                  <a:srgbClr val="0070C0"/>
                </a:solidFill>
                <a:latin typeface="ＭＳ ゴシック" panose="020B0609070205080204" pitchFamily="49" charset="-128"/>
                <a:ea typeface="ＭＳ ゴシック" panose="020B0609070205080204" pitchFamily="49" charset="-128"/>
              </a:rPr>
              <a:t>１年６ヵ月間</a:t>
            </a:r>
            <a:endParaRPr lang="en-US" altLang="ja-JP" sz="2400" u="sng" dirty="0">
              <a:solidFill>
                <a:srgbClr val="0070C0"/>
              </a:solidFill>
              <a:latin typeface="ＭＳ ゴシック" panose="020B0609070205080204" pitchFamily="49" charset="-128"/>
              <a:ea typeface="ＭＳ ゴシック" panose="020B0609070205080204" pitchFamily="49" charset="-128"/>
            </a:endParaRPr>
          </a:p>
          <a:p>
            <a:pPr lvl="0"/>
            <a:r>
              <a:rPr lang="ja-JP" altLang="en-US" sz="2400" dirty="0">
                <a:solidFill>
                  <a:prstClr val="black"/>
                </a:solidFill>
                <a:latin typeface="ＭＳ ゴシック" panose="020B0609070205080204" pitchFamily="49" charset="-128"/>
                <a:ea typeface="ＭＳ ゴシック" panose="020B0609070205080204" pitchFamily="49" charset="-128"/>
              </a:rPr>
              <a:t>生活訓練　</a:t>
            </a:r>
            <a:r>
              <a:rPr lang="ja-JP" altLang="en-US" sz="2400" u="sng" dirty="0">
                <a:solidFill>
                  <a:srgbClr val="0070C0"/>
                </a:solidFill>
                <a:latin typeface="ＭＳ ゴシック" panose="020B0609070205080204" pitchFamily="49" charset="-128"/>
                <a:ea typeface="ＭＳ ゴシック" panose="020B0609070205080204" pitchFamily="49" charset="-128"/>
              </a:rPr>
              <a:t>２年間</a:t>
            </a:r>
            <a:endParaRPr lang="en-US" altLang="ja-JP" sz="2400" u="sng" dirty="0">
              <a:solidFill>
                <a:srgbClr val="0070C0"/>
              </a:solidFill>
              <a:latin typeface="ＭＳ ゴシック" panose="020B0609070205080204" pitchFamily="49" charset="-128"/>
              <a:ea typeface="ＭＳ ゴシック" panose="020B0609070205080204" pitchFamily="49" charset="-128"/>
            </a:endParaRPr>
          </a:p>
          <a:p>
            <a:pPr lvl="0"/>
            <a:endParaRPr lang="en-US" altLang="ja-JP" sz="2400" dirty="0">
              <a:solidFill>
                <a:prstClr val="black"/>
              </a:solidFill>
              <a:latin typeface="ＭＳ ゴシック" panose="020B0609070205080204" pitchFamily="49" charset="-128"/>
              <a:ea typeface="ＭＳ ゴシック" panose="020B0609070205080204" pitchFamily="49" charset="-128"/>
            </a:endParaRPr>
          </a:p>
          <a:p>
            <a:pPr lvl="0"/>
            <a:r>
              <a:rPr lang="ja-JP" altLang="en-US" sz="2400" dirty="0">
                <a:solidFill>
                  <a:prstClr val="black"/>
                </a:solidFill>
                <a:latin typeface="ＭＳ ゴシック" panose="020B0609070205080204" pitchFamily="49" charset="-128"/>
                <a:ea typeface="ＭＳ ゴシック" panose="020B0609070205080204" pitchFamily="49" charset="-128"/>
              </a:rPr>
              <a:t>標準利用期間を超えて、サービス利用が必要な場合、</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pPr lvl="0"/>
            <a:r>
              <a:rPr lang="ja-JP" altLang="en-US" sz="2400" u="sng" dirty="0">
                <a:solidFill>
                  <a:srgbClr val="0070C0"/>
                </a:solidFill>
                <a:latin typeface="ＭＳ ゴシック" panose="020B0609070205080204" pitchFamily="49" charset="-128"/>
                <a:ea typeface="ＭＳ ゴシック" panose="020B0609070205080204" pitchFamily="49" charset="-128"/>
              </a:rPr>
              <a:t>市町村審査会の個別審査を経て、必要性が認められた場合</a:t>
            </a:r>
            <a:r>
              <a:rPr lang="ja-JP" altLang="en-US" sz="2400" dirty="0">
                <a:solidFill>
                  <a:prstClr val="black"/>
                </a:solidFill>
                <a:latin typeface="ＭＳ ゴシック" panose="020B0609070205080204" pitchFamily="49" charset="-128"/>
                <a:ea typeface="ＭＳ ゴシック" panose="020B0609070205080204" pitchFamily="49" charset="-128"/>
              </a:rPr>
              <a:t>に限り、最大１年間の更新が可能</a:t>
            </a:r>
            <a:endParaRPr lang="en-US" altLang="ja-JP" sz="2400" dirty="0">
              <a:solidFill>
                <a:prstClr val="black"/>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20</a:t>
            </a:fld>
            <a:endParaRPr lang="ja-JP" altLang="en-US">
              <a:solidFill>
                <a:prstClr val="black">
                  <a:tint val="75000"/>
                </a:prstClr>
              </a:solidFill>
            </a:endParaRPr>
          </a:p>
        </p:txBody>
      </p:sp>
      <p:sp>
        <p:nvSpPr>
          <p:cNvPr id="5" name="テキスト ボックス 4"/>
          <p:cNvSpPr txBox="1"/>
          <p:nvPr/>
        </p:nvSpPr>
        <p:spPr>
          <a:xfrm>
            <a:off x="792000" y="4860000"/>
            <a:ext cx="7560000" cy="830997"/>
          </a:xfrm>
          <a:prstGeom prst="rect">
            <a:avLst/>
          </a:prstGeom>
          <a:noFill/>
          <a:ln w="19050">
            <a:solidFill>
              <a:srgbClr val="C00000"/>
            </a:solidFill>
          </a:ln>
        </p:spPr>
        <p:txBody>
          <a:bodyPr wrap="square" rtlCol="0" anchor="ctr" anchorCtr="1">
            <a:spAutoFit/>
          </a:bodyPr>
          <a:lstStyle/>
          <a:p>
            <a:pPr lvl="0"/>
            <a:r>
              <a:rPr lang="ja-JP" altLang="en-US" sz="2400" dirty="0">
                <a:solidFill>
                  <a:prstClr val="black"/>
                </a:solidFill>
                <a:latin typeface="ＭＳ ゴシック" panose="020B0609070205080204" pitchFamily="49" charset="-128"/>
                <a:ea typeface="ＭＳ ゴシック" panose="020B0609070205080204" pitchFamily="49" charset="-128"/>
              </a:rPr>
              <a:t>延長の可能性がある場合、</a:t>
            </a:r>
            <a:endParaRPr lang="en-US" altLang="ja-JP" sz="2400" dirty="0">
              <a:solidFill>
                <a:prstClr val="black"/>
              </a:solidFill>
              <a:latin typeface="ＭＳ ゴシック" panose="020B0609070205080204" pitchFamily="49" charset="-128"/>
              <a:ea typeface="ＭＳ ゴシック" panose="020B0609070205080204" pitchFamily="49" charset="-128"/>
            </a:endParaRPr>
          </a:p>
          <a:p>
            <a:pPr lvl="0"/>
            <a:r>
              <a:rPr lang="ja-JP" altLang="en-US" sz="2400" dirty="0">
                <a:solidFill>
                  <a:prstClr val="black"/>
                </a:solidFill>
                <a:latin typeface="ＭＳ ゴシック" panose="020B0609070205080204" pitchFamily="49" charset="-128"/>
                <a:ea typeface="ＭＳ ゴシック" panose="020B0609070205080204" pitchFamily="49" charset="-128"/>
              </a:rPr>
              <a:t>サービスが終了する２ヵ月前までに市担当者へ連絡</a:t>
            </a:r>
            <a:endParaRPr lang="en-US" altLang="ja-JP" sz="2400"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73153261"/>
      </p:ext>
    </p:extLst>
  </p:cSld>
  <p:clrMapOvr>
    <a:masterClrMapping/>
  </p:clrMapOvr>
  <mc:AlternateContent xmlns:mc="http://schemas.openxmlformats.org/markup-compatibility/2006" xmlns:p14="http://schemas.microsoft.com/office/powerpoint/2010/main">
    <mc:Choice Requires="p14">
      <p:transition spd="slow" p14:dur="2000" advTm="43553"/>
    </mc:Choice>
    <mc:Fallback xmlns="">
      <p:transition spd="slow" advTm="43553"/>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12000" y="2857500"/>
            <a:ext cx="7920000" cy="1080000"/>
          </a:xfrm>
        </p:spPr>
        <p:txBody>
          <a:bodyPr>
            <a:normAutofit/>
          </a:bodyPr>
          <a:lstStyle/>
          <a:p>
            <a:r>
              <a:rPr lang="ja-JP" altLang="en-US" sz="5400" dirty="0"/>
              <a:t>６</a:t>
            </a:r>
            <a:r>
              <a:rPr kumimoji="1" lang="ja-JP" altLang="en-US" sz="5400" dirty="0"/>
              <a:t>．請求等</a:t>
            </a:r>
          </a:p>
        </p:txBody>
      </p:sp>
      <p:sp>
        <p:nvSpPr>
          <p:cNvPr id="2" name="スライド番号プレースホルダー 1"/>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21</a:t>
            </a:fld>
            <a:endParaRPr lang="ja-JP" altLang="en-US">
              <a:solidFill>
                <a:prstClr val="black">
                  <a:tint val="75000"/>
                </a:prstClr>
              </a:solidFill>
            </a:endParaRPr>
          </a:p>
        </p:txBody>
      </p:sp>
    </p:spTree>
    <p:extLst>
      <p:ext uri="{BB962C8B-B14F-4D97-AF65-F5344CB8AC3E}">
        <p14:creationId xmlns:p14="http://schemas.microsoft.com/office/powerpoint/2010/main" val="3664787964"/>
      </p:ext>
    </p:extLst>
  </p:cSld>
  <p:clrMapOvr>
    <a:masterClrMapping/>
  </p:clrMapOvr>
  <mc:AlternateContent xmlns:mc="http://schemas.openxmlformats.org/markup-compatibility/2006" xmlns:p14="http://schemas.microsoft.com/office/powerpoint/2010/main">
    <mc:Choice Requires="p14">
      <p:transition spd="slow" p14:dur="2000" advTm="5624"/>
    </mc:Choice>
    <mc:Fallback xmlns="">
      <p:transition spd="slow" advTm="5624"/>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請求審査（１）</a:t>
            </a:r>
          </a:p>
        </p:txBody>
      </p:sp>
      <p:pic>
        <p:nvPicPr>
          <p:cNvPr id="4098"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000" y="1440000"/>
            <a:ext cx="8568000" cy="5421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2957691" y="6488668"/>
            <a:ext cx="6186309" cy="369332"/>
          </a:xfrm>
          <a:prstGeom prst="rect">
            <a:avLst/>
          </a:prstGeom>
          <a:noFill/>
        </p:spPr>
        <p:txBody>
          <a:bodyPr wrap="none" rtlCol="0">
            <a:spAutoFit/>
          </a:bodyPr>
          <a:lstStyle/>
          <a:p>
            <a:r>
              <a:rPr lang="ja-JP" altLang="en-US" dirty="0">
                <a:latin typeface="ＭＳ ゴシック" panose="020B0609070205080204" pitchFamily="49" charset="-128"/>
                <a:ea typeface="ＭＳ ゴシック" panose="020B0609070205080204" pitchFamily="49" charset="-128"/>
              </a:rPr>
              <a:t>国民健康保険中央会作成　請求事務ハンドブックより抜粋</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8955337"/>
      </p:ext>
    </p:extLst>
  </p:cSld>
  <p:clrMapOvr>
    <a:masterClrMapping/>
  </p:clrMapOvr>
  <mc:AlternateContent xmlns:mc="http://schemas.openxmlformats.org/markup-compatibility/2006" xmlns:p14="http://schemas.microsoft.com/office/powerpoint/2010/main">
    <mc:Choice Requires="p14">
      <p:transition spd="slow" p14:dur="2000" advTm="43634"/>
    </mc:Choice>
    <mc:Fallback xmlns="">
      <p:transition spd="slow" advTm="43634"/>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1560" y="404664"/>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40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受給者証の確認</a:t>
            </a:r>
          </a:p>
        </p:txBody>
      </p:sp>
      <p:sp>
        <p:nvSpPr>
          <p:cNvPr id="5" name="テキスト ボックス 4"/>
          <p:cNvSpPr txBox="1"/>
          <p:nvPr/>
        </p:nvSpPr>
        <p:spPr>
          <a:xfrm>
            <a:off x="561241" y="1574196"/>
            <a:ext cx="8021519" cy="517064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lang="ja-JP" altLang="en-US" sz="2200" dirty="0">
                <a:solidFill>
                  <a:prstClr val="black"/>
                </a:solidFill>
                <a:latin typeface="Calibri"/>
                <a:ea typeface="ＭＳ Ｐゴシック" panose="020B0600070205080204" pitchFamily="50" charset="-128"/>
              </a:rPr>
              <a:t>障害福祉サービス</a:t>
            </a: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等は、利用者が支給決定・受給者証の交付を受けてはじめて利用ができます。</a:t>
            </a: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サービス提供事業者は、受給者証に記載されている支給量・支給決定期間・利用者負担上限月額・利用者負担適用期間等を確認したうえで、サービス提供を行ってください。</a:t>
            </a: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200" dirty="0">
                <a:solidFill>
                  <a:prstClr val="black"/>
                </a:solidFill>
                <a:latin typeface="Calibri"/>
                <a:ea typeface="ＭＳ Ｐゴシック" panose="020B0600070205080204" pitchFamily="50" charset="-128"/>
              </a:rPr>
              <a:t>　</a:t>
            </a:r>
            <a:r>
              <a:rPr lang="ja-JP" altLang="en-US" sz="2200" dirty="0">
                <a:solidFill>
                  <a:srgbClr val="FF0000"/>
                </a:solidFill>
                <a:latin typeface="Calibri"/>
                <a:ea typeface="ＭＳ Ｐゴシック" panose="020B0600070205080204" pitchFamily="50" charset="-128"/>
              </a:rPr>
              <a:t>支給決定期間外にサービスを提供した場合、原則給付費は支給できませんのでご注意ください。</a:t>
            </a:r>
            <a:endParaRPr lang="en-US" altLang="ja-JP" sz="2200" dirty="0">
              <a:solidFill>
                <a:srgbClr val="FF0000"/>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lang="ja-JP" altLang="en-US" sz="2200" u="sng" dirty="0">
                <a:solidFill>
                  <a:prstClr val="black"/>
                </a:solidFill>
                <a:latin typeface="Calibri"/>
                <a:ea typeface="ＭＳ Ｐゴシック" panose="020B0600070205080204" pitchFamily="50" charset="-128"/>
              </a:rPr>
              <a:t>支給決定</a:t>
            </a:r>
            <a:r>
              <a:rPr kumimoji="1" lang="ja-JP" altLang="en-US" sz="22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の有効期間は利用者の誕生月の末日で終了</a:t>
            </a: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となります（自立生活援助、自立訓練、就労移行支援、就労定着支援は除く）。</a:t>
            </a: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受給者証の内容について、期間更新や変更が必要な場合、障害福祉サービス等</a:t>
            </a:r>
            <a:r>
              <a:rPr lang="ja-JP" altLang="en-US" sz="2200" dirty="0">
                <a:solidFill>
                  <a:prstClr val="black"/>
                </a:solidFill>
                <a:latin typeface="Calibri"/>
                <a:ea typeface="ＭＳ Ｐゴシック" panose="020B0600070205080204" pitchFamily="50" charset="-128"/>
              </a:rPr>
              <a:t>支給</a:t>
            </a: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決定に通常要すべき標準的な期間を考慮し、</a:t>
            </a:r>
            <a:r>
              <a:rPr lang="ja-JP" altLang="en-US" sz="2200" dirty="0">
                <a:solidFill>
                  <a:prstClr val="black"/>
                </a:solidFill>
                <a:latin typeface="Calibri"/>
                <a:ea typeface="ＭＳ Ｐゴシック" panose="020B0600070205080204" pitchFamily="50" charset="-128"/>
              </a:rPr>
              <a:t>介護（訓練等）</a:t>
            </a:r>
            <a:r>
              <a:rPr kumimoji="1" lang="ja-JP" altLang="en-US" sz="2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給付費の支給申請の案内を行ってください。</a:t>
            </a:r>
            <a:endParaRPr kumimoji="1" lang="en-US" altLang="ja-JP" sz="22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6"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23</a:t>
            </a:fld>
            <a:endParaRPr lang="ja-JP" altLang="en-US" dirty="0">
              <a:solidFill>
                <a:prstClr val="black">
                  <a:tint val="75000"/>
                </a:prstClr>
              </a:solidFill>
            </a:endParaRPr>
          </a:p>
        </p:txBody>
      </p:sp>
    </p:spTree>
    <p:extLst>
      <p:ext uri="{BB962C8B-B14F-4D97-AF65-F5344CB8AC3E}">
        <p14:creationId xmlns:p14="http://schemas.microsoft.com/office/powerpoint/2010/main" val="1908788926"/>
      </p:ext>
    </p:extLst>
  </p:cSld>
  <p:clrMapOvr>
    <a:masterClrMapping/>
  </p:clrMapOvr>
  <mc:AlternateContent xmlns:mc="http://schemas.openxmlformats.org/markup-compatibility/2006" xmlns:p14="http://schemas.microsoft.com/office/powerpoint/2010/main">
    <mc:Choice Requires="p14">
      <p:transition spd="slow" p14:dur="2000" advTm="39672"/>
    </mc:Choice>
    <mc:Fallback xmlns="">
      <p:transition spd="slow" advTm="39672"/>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契約（１）</a:t>
            </a:r>
          </a:p>
        </p:txBody>
      </p:sp>
      <p:sp>
        <p:nvSpPr>
          <p:cNvPr id="5" name="テキスト ボックス 4"/>
          <p:cNvSpPr txBox="1"/>
          <p:nvPr/>
        </p:nvSpPr>
        <p:spPr>
          <a:xfrm>
            <a:off x="288000" y="1440000"/>
            <a:ext cx="8568000" cy="5447645"/>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〇利用者は受給者証の交付を受ける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ことでサービスを利用ができる。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〇サービス提供事業所は、受給者証</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に記載されている支給量範囲内で</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契約する必要がある。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（複数事業所を利用の場合は総量</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が支給量以下でなければなら</a:t>
            </a:r>
            <a:r>
              <a:rPr lang="ja-JP" altLang="en-US" sz="2400" dirty="0" err="1">
                <a:latin typeface="ＭＳ ゴシック" panose="020B0609070205080204" pitchFamily="49" charset="-128"/>
                <a:ea typeface="ＭＳ ゴシック" panose="020B0609070205080204" pitchFamily="49" charset="-128"/>
              </a:rPr>
              <a:t>な</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い。）</a:t>
            </a:r>
            <a:endParaRPr lang="en-US" altLang="ja-JP" sz="2400"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〇契約した支給量は受給者証に記載</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し、市町村に遅滞なく報告し</a:t>
            </a:r>
            <a:r>
              <a:rPr lang="ja-JP" altLang="en-US" sz="2400" dirty="0" err="1">
                <a:latin typeface="ＭＳ ゴシック" panose="020B0609070205080204" pitchFamily="49" charset="-128"/>
                <a:ea typeface="ＭＳ ゴシック" panose="020B0609070205080204" pitchFamily="49" charset="-128"/>
              </a:rPr>
              <a:t>なけ</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a:t>
            </a:r>
            <a:r>
              <a:rPr lang="ja-JP" altLang="en-US" sz="2400" dirty="0" err="1">
                <a:latin typeface="ＭＳ ゴシック" panose="020B0609070205080204" pitchFamily="49" charset="-128"/>
                <a:ea typeface="ＭＳ ゴシック" panose="020B0609070205080204" pitchFamily="49" charset="-128"/>
              </a:rPr>
              <a:t>れば</a:t>
            </a:r>
            <a:r>
              <a:rPr lang="ja-JP" altLang="en-US" sz="2400" dirty="0">
                <a:latin typeface="ＭＳ ゴシック" panose="020B0609070205080204" pitchFamily="49" charset="-128"/>
                <a:ea typeface="ＭＳ ゴシック" panose="020B0609070205080204" pitchFamily="49" charset="-128"/>
              </a:rPr>
              <a:t>ならない。</a:t>
            </a:r>
            <a:endParaRPr lang="en-US" altLang="ja-JP" sz="2400"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p:txBody>
      </p:sp>
      <p:pic>
        <p:nvPicPr>
          <p:cNvPr id="6"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7310" y="1440000"/>
            <a:ext cx="3478690" cy="52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734614"/>
      </p:ext>
    </p:extLst>
  </p:cSld>
  <p:clrMapOvr>
    <a:masterClrMapping/>
  </p:clrMapOvr>
  <mc:AlternateContent xmlns:mc="http://schemas.openxmlformats.org/markup-compatibility/2006" xmlns:p14="http://schemas.microsoft.com/office/powerpoint/2010/main">
    <mc:Choice Requires="p14">
      <p:transition spd="slow" p14:dur="2000" advTm="32430"/>
    </mc:Choice>
    <mc:Fallback xmlns="">
      <p:transition spd="slow" advTm="3243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契約（２）</a:t>
            </a:r>
          </a:p>
        </p:txBody>
      </p:sp>
      <p:sp>
        <p:nvSpPr>
          <p:cNvPr id="7" name="テキスト ボックス 6"/>
          <p:cNvSpPr txBox="1"/>
          <p:nvPr/>
        </p:nvSpPr>
        <p:spPr>
          <a:xfrm>
            <a:off x="288000" y="1440000"/>
            <a:ext cx="8568000" cy="526297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〇サービスの支給決定期間は誕生月の末日で終了する場合が</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多く、期間終了の数か月前に案内を送付している。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・障害児（主に</a:t>
            </a:r>
            <a:r>
              <a:rPr lang="en-US" altLang="ja-JP" sz="2400" dirty="0">
                <a:latin typeface="ＭＳ ゴシック" panose="020B0609070205080204" pitchFamily="49" charset="-128"/>
                <a:ea typeface="ＭＳ ゴシック" panose="020B0609070205080204" pitchFamily="49" charset="-128"/>
              </a:rPr>
              <a:t>18</a:t>
            </a:r>
            <a:r>
              <a:rPr lang="ja-JP" altLang="en-US" sz="2400" dirty="0">
                <a:latin typeface="ＭＳ ゴシック" panose="020B0609070205080204" pitchFamily="49" charset="-128"/>
                <a:ea typeface="ＭＳ ゴシック" panose="020B0609070205080204" pitchFamily="49" charset="-128"/>
              </a:rPr>
              <a:t>歳以下）：</a:t>
            </a:r>
            <a:r>
              <a:rPr lang="en-US" altLang="ja-JP" sz="2400" dirty="0">
                <a:latin typeface="ＭＳ ゴシック" panose="020B0609070205080204" pitchFamily="49" charset="-128"/>
                <a:ea typeface="ＭＳ ゴシック" panose="020B0609070205080204" pitchFamily="49" charset="-128"/>
              </a:rPr>
              <a:t>3</a:t>
            </a:r>
            <a:r>
              <a:rPr lang="ja-JP" altLang="en-US" sz="2400" dirty="0">
                <a:latin typeface="ＭＳ ゴシック" panose="020B0609070205080204" pitchFamily="49" charset="-128"/>
                <a:ea typeface="ＭＳ ゴシック" panose="020B0609070205080204" pitchFamily="49" charset="-128"/>
              </a:rPr>
              <a:t>ヶ月前</a:t>
            </a:r>
          </a:p>
          <a:p>
            <a:r>
              <a:rPr lang="ja-JP" altLang="en-US" sz="2400" dirty="0">
                <a:latin typeface="ＭＳ ゴシック" panose="020B0609070205080204" pitchFamily="49" charset="-128"/>
                <a:ea typeface="ＭＳ ゴシック" panose="020B0609070205080204" pitchFamily="49" charset="-128"/>
              </a:rPr>
              <a:t>　・障害支援区分も終了する障害者：</a:t>
            </a:r>
            <a:r>
              <a:rPr lang="en-US" altLang="ja-JP" sz="2400" dirty="0">
                <a:latin typeface="ＭＳ ゴシック" panose="020B0609070205080204" pitchFamily="49" charset="-128"/>
                <a:ea typeface="ＭＳ ゴシック" panose="020B0609070205080204" pitchFamily="49" charset="-128"/>
              </a:rPr>
              <a:t>4</a:t>
            </a:r>
            <a:r>
              <a:rPr lang="ja-JP" altLang="en-US" sz="2400" dirty="0">
                <a:latin typeface="ＭＳ ゴシック" panose="020B0609070205080204" pitchFamily="49" charset="-128"/>
                <a:ea typeface="ＭＳ ゴシック" panose="020B0609070205080204" pitchFamily="49" charset="-128"/>
              </a:rPr>
              <a:t>ヶ月前</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・その他の障害者：</a:t>
            </a:r>
            <a:r>
              <a:rPr lang="en-US" altLang="ja-JP" sz="2400" dirty="0">
                <a:latin typeface="ＭＳ ゴシック" panose="020B0609070205080204" pitchFamily="49" charset="-128"/>
                <a:ea typeface="ＭＳ ゴシック" panose="020B0609070205080204" pitchFamily="49" charset="-128"/>
              </a:rPr>
              <a:t>2</a:t>
            </a:r>
            <a:r>
              <a:rPr lang="ja-JP" altLang="en-US" sz="2400" dirty="0">
                <a:latin typeface="ＭＳ ゴシック" panose="020B0609070205080204" pitchFamily="49" charset="-128"/>
                <a:ea typeface="ＭＳ ゴシック" panose="020B0609070205080204" pitchFamily="49" charset="-128"/>
              </a:rPr>
              <a:t>ヶ月前</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〇障害者のうち支給決定期間が３年間のサービスのみ支給決</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定を受けている利用者は、負担上限月額の適用期間が６月</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３０日までとなっているため注意が必要。</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（保健所で支給決定している対象者は誕生月の末日まで。）</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適用期間終了の１ヶ月前までに更新の案内を送付している。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〇利用者が１８歳到達すると受給者証番号が変更となる。</a:t>
            </a:r>
          </a:p>
          <a:p>
            <a:endParaRPr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60495465"/>
      </p:ext>
    </p:extLst>
  </p:cSld>
  <p:clrMapOvr>
    <a:masterClrMapping/>
  </p:clrMapOvr>
  <mc:AlternateContent xmlns:mc="http://schemas.openxmlformats.org/markup-compatibility/2006" xmlns:p14="http://schemas.microsoft.com/office/powerpoint/2010/main">
    <mc:Choice Requires="p14">
      <p:transition spd="slow" p14:dur="2000" advTm="58987"/>
    </mc:Choice>
    <mc:Fallback xmlns="">
      <p:transition spd="slow" advTm="58987"/>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上限額管理</a:t>
            </a:r>
          </a:p>
        </p:txBody>
      </p:sp>
      <p:sp>
        <p:nvSpPr>
          <p:cNvPr id="5" name="テキスト ボックス 4"/>
          <p:cNvSpPr txBox="1"/>
          <p:nvPr/>
        </p:nvSpPr>
        <p:spPr>
          <a:xfrm>
            <a:off x="288000" y="1440000"/>
            <a:ext cx="8568000" cy="526297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〇複数のサービス提供事業所から</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サービスを受け、当該月の利用</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者負担額が負担上限月額を超過</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する利用者については、上限額</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の管理が必要である。</a:t>
            </a:r>
            <a:endParaRPr lang="en-US" altLang="ja-JP"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〇利用者負担の上限額管理を行う</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事業所（上限額管理者）は、事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務依頼（変更）届出書を自立支</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援係に提出する。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〇上限額管理事業所が変更、廃止</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となった場合も届け出の必要が</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ある。</a:t>
            </a:r>
            <a:endParaRPr lang="en-US" altLang="ja-JP" sz="2400" dirty="0">
              <a:latin typeface="ＭＳ ゴシック" panose="020B0609070205080204" pitchFamily="49" charset="-128"/>
              <a:ea typeface="ＭＳ ゴシック" panose="020B0609070205080204" pitchFamily="49" charset="-128"/>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68854" y="1440000"/>
            <a:ext cx="3687146" cy="52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7759685"/>
      </p:ext>
    </p:extLst>
  </p:cSld>
  <p:clrMapOvr>
    <a:masterClrMapping/>
  </p:clrMapOvr>
  <mc:AlternateContent xmlns:mc="http://schemas.openxmlformats.org/markup-compatibility/2006" xmlns:p14="http://schemas.microsoft.com/office/powerpoint/2010/main">
    <mc:Choice Requires="p14">
      <p:transition spd="slow" p14:dur="2000" advTm="30776"/>
    </mc:Choice>
    <mc:Fallback xmlns="">
      <p:transition spd="slow" advTm="30776"/>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過誤調整（１）</a:t>
            </a:r>
          </a:p>
        </p:txBody>
      </p:sp>
      <p:sp>
        <p:nvSpPr>
          <p:cNvPr id="6" name="サブタイトル 2"/>
          <p:cNvSpPr txBox="1">
            <a:spLocks/>
          </p:cNvSpPr>
          <p:nvPr/>
        </p:nvSpPr>
        <p:spPr>
          <a:xfrm>
            <a:off x="288000" y="1440000"/>
            <a:ext cx="8568000" cy="5418000"/>
          </a:xfrm>
          <a:prstGeom prst="rect">
            <a:avLst/>
          </a:prstGeom>
        </p:spPr>
        <p:txBody>
          <a:bodyPr vert="horz" lIns="91440" tIns="45720" rIns="91440" bIns="4572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just"/>
            <a:r>
              <a:rPr lang="ja-JP" altLang="en-US" sz="2400" dirty="0">
                <a:solidFill>
                  <a:schemeClr val="tx1"/>
                </a:solidFill>
                <a:latin typeface="ＭＳ ゴシック" panose="020B0609070205080204" pitchFamily="49" charset="-128"/>
                <a:ea typeface="ＭＳ ゴシック" panose="020B0609070205080204" pitchFamily="49" charset="-128"/>
              </a:rPr>
              <a:t>〇前月以前に支払が確定した請求情報に誤りが判明したら、</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当該明細書を一度を取り下げ、再請求する必要がある。　</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（過誤調整）</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〇原則、請求の取り下げと再請求を同時に行い相殺する。</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（同月過誤）</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〇過誤調整が必要な場合は、再請求を行う前月末までに過誤</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調整依頼書の提出しなければならない。</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（例）令和２年６月提供分に誤りが見つかり、令和３年１</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０月に令和３年９月提供分と合わせて再請求を行う場合。</a:t>
            </a:r>
            <a:endParaRPr lang="en-US" altLang="ja-JP" sz="2400" dirty="0">
              <a:solidFill>
                <a:schemeClr val="tx1"/>
              </a:solidFill>
              <a:latin typeface="ＭＳ ゴシック" panose="020B0609070205080204" pitchFamily="49" charset="-128"/>
              <a:ea typeface="ＭＳ ゴシック" panose="020B0609070205080204" pitchFamily="49" charset="-128"/>
            </a:endParaRPr>
          </a:p>
          <a:p>
            <a:pPr algn="just"/>
            <a:r>
              <a:rPr lang="ja-JP" altLang="en-US" sz="2400" dirty="0">
                <a:solidFill>
                  <a:schemeClr val="tx1"/>
                </a:solidFill>
                <a:latin typeface="ＭＳ ゴシック" panose="020B0609070205080204" pitchFamily="49" charset="-128"/>
                <a:ea typeface="ＭＳ ゴシック" panose="020B0609070205080204" pitchFamily="49" charset="-128"/>
              </a:rPr>
              <a:t>　　→令和３年９月末までに過誤調整依頼書を提出する。</a:t>
            </a:r>
            <a:endParaRPr lang="en-US" altLang="ja-JP" sz="2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88066634"/>
      </p:ext>
    </p:extLst>
  </p:cSld>
  <p:clrMapOvr>
    <a:masterClrMapping/>
  </p:clrMapOvr>
  <mc:AlternateContent xmlns:mc="http://schemas.openxmlformats.org/markup-compatibility/2006" xmlns:p14="http://schemas.microsoft.com/office/powerpoint/2010/main">
    <mc:Choice Requires="p14">
      <p:transition spd="slow" p14:dur="2000" advTm="59864"/>
    </mc:Choice>
    <mc:Fallback xmlns="">
      <p:transition spd="slow" advTm="59864"/>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4000" dirty="0">
                <a:solidFill>
                  <a:prstClr val="white"/>
                </a:solidFill>
                <a:latin typeface="ＭＳ ゴシック" panose="020B0609070205080204" pitchFamily="49" charset="-128"/>
                <a:ea typeface="ＭＳ ゴシック" panose="020B0609070205080204" pitchFamily="49" charset="-128"/>
              </a:rPr>
              <a:t>苦情処理体制</a:t>
            </a:r>
          </a:p>
        </p:txBody>
      </p:sp>
      <p:graphicFrame>
        <p:nvGraphicFramePr>
          <p:cNvPr id="6" name="図表 5"/>
          <p:cNvGraphicFramePr/>
          <p:nvPr/>
        </p:nvGraphicFramePr>
        <p:xfrm>
          <a:off x="288000" y="1440000"/>
          <a:ext cx="8568952" cy="541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角丸四角形 7"/>
          <p:cNvSpPr/>
          <p:nvPr/>
        </p:nvSpPr>
        <p:spPr>
          <a:xfrm>
            <a:off x="1979712" y="1884947"/>
            <a:ext cx="5040560" cy="4640032"/>
          </a:xfrm>
          <a:prstGeom prst="round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ＭＳ ゴシック" panose="020B0609070205080204" pitchFamily="49" charset="-128"/>
              <a:ea typeface="ＭＳ ゴシック" panose="020B0609070205080204" pitchFamily="49" charset="-128"/>
            </a:endParaRPr>
          </a:p>
        </p:txBody>
      </p:sp>
      <p:sp>
        <p:nvSpPr>
          <p:cNvPr id="9" name="角丸四角形 8"/>
          <p:cNvSpPr/>
          <p:nvPr/>
        </p:nvSpPr>
        <p:spPr>
          <a:xfrm>
            <a:off x="3918265" y="1665277"/>
            <a:ext cx="1303005" cy="647125"/>
          </a:xfrm>
          <a:prstGeom prst="roundRect">
            <a:avLst/>
          </a:prstGeom>
          <a:solidFill>
            <a:schemeClr val="bg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black"/>
                </a:solidFill>
                <a:latin typeface="ＭＳ ゴシック" panose="020B0609070205080204" pitchFamily="49" charset="-128"/>
                <a:ea typeface="ＭＳ ゴシック" panose="020B0609070205080204" pitchFamily="49" charset="-128"/>
              </a:rPr>
              <a:t>事業所</a:t>
            </a:r>
          </a:p>
        </p:txBody>
      </p:sp>
      <p:sp>
        <p:nvSpPr>
          <p:cNvPr id="2" name="スライド番号プレースホルダー 1"/>
          <p:cNvSpPr>
            <a:spLocks noGrp="1"/>
          </p:cNvSpPr>
          <p:nvPr>
            <p:ph type="sldNum" sz="quarter" idx="12"/>
          </p:nvPr>
        </p:nvSpPr>
        <p:spPr>
          <a:xfrm>
            <a:off x="7010400" y="6477172"/>
            <a:ext cx="2133600" cy="365125"/>
          </a:xfrm>
        </p:spPr>
        <p:txBody>
          <a:bodyPr/>
          <a:lstStyle/>
          <a:p>
            <a:fld id="{8DD9AEFB-1011-400A-85FB-53268D737CF5}" type="slidenum">
              <a:rPr lang="ja-JP" altLang="en-US" smtClean="0">
                <a:solidFill>
                  <a:prstClr val="black">
                    <a:tint val="75000"/>
                  </a:prstClr>
                </a:solidFill>
              </a:rPr>
              <a:pPr/>
              <a:t>28</a:t>
            </a:fld>
            <a:endParaRPr lang="ja-JP" altLang="en-US" dirty="0">
              <a:solidFill>
                <a:prstClr val="black">
                  <a:tint val="75000"/>
                </a:prstClr>
              </a:solidFill>
            </a:endParaRPr>
          </a:p>
        </p:txBody>
      </p:sp>
      <p:sp>
        <p:nvSpPr>
          <p:cNvPr id="3" name="右矢印 2"/>
          <p:cNvSpPr/>
          <p:nvPr/>
        </p:nvSpPr>
        <p:spPr>
          <a:xfrm>
            <a:off x="1475656" y="5092171"/>
            <a:ext cx="4536504" cy="360000"/>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ゴシック" panose="020B0609070205080204" pitchFamily="49" charset="-128"/>
                <a:ea typeface="ＭＳ ゴシック" panose="020B0609070205080204" pitchFamily="49" charset="-128"/>
              </a:rPr>
              <a:t>苦情</a:t>
            </a:r>
          </a:p>
        </p:txBody>
      </p:sp>
      <p:sp>
        <p:nvSpPr>
          <p:cNvPr id="10" name="右矢印 9"/>
          <p:cNvSpPr/>
          <p:nvPr/>
        </p:nvSpPr>
        <p:spPr>
          <a:xfrm>
            <a:off x="1475656" y="5476108"/>
            <a:ext cx="6435149" cy="360000"/>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ゴシック" panose="020B0609070205080204" pitchFamily="49" charset="-128"/>
                <a:ea typeface="ＭＳ ゴシック" panose="020B0609070205080204" pitchFamily="49" charset="-128"/>
              </a:rPr>
              <a:t>苦情</a:t>
            </a:r>
          </a:p>
        </p:txBody>
      </p:sp>
      <p:sp>
        <p:nvSpPr>
          <p:cNvPr id="12" name="右矢印 11"/>
          <p:cNvSpPr/>
          <p:nvPr/>
        </p:nvSpPr>
        <p:spPr>
          <a:xfrm>
            <a:off x="3131840" y="4661074"/>
            <a:ext cx="2880320" cy="360000"/>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ゴシック" panose="020B0609070205080204" pitchFamily="49" charset="-128"/>
                <a:ea typeface="ＭＳ ゴシック" panose="020B0609070205080204" pitchFamily="49" charset="-128"/>
              </a:rPr>
              <a:t>報告</a:t>
            </a:r>
          </a:p>
        </p:txBody>
      </p:sp>
      <p:sp>
        <p:nvSpPr>
          <p:cNvPr id="7" name="左矢印 6"/>
          <p:cNvSpPr/>
          <p:nvPr/>
        </p:nvSpPr>
        <p:spPr>
          <a:xfrm>
            <a:off x="7039760" y="3284984"/>
            <a:ext cx="1008112" cy="1169232"/>
          </a:xfrm>
          <a:prstGeom prst="leftArrow">
            <a:avLst>
              <a:gd name="adj1" fmla="val 50000"/>
              <a:gd name="adj2" fmla="val 3947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ゴシック" panose="020B0609070205080204" pitchFamily="49" charset="-128"/>
                <a:ea typeface="ＭＳ ゴシック" panose="020B0609070205080204" pitchFamily="49" charset="-128"/>
              </a:rPr>
              <a:t>助言、調査、解決の斡旋</a:t>
            </a:r>
          </a:p>
        </p:txBody>
      </p:sp>
      <p:sp>
        <p:nvSpPr>
          <p:cNvPr id="13" name="角丸四角形 12"/>
          <p:cNvSpPr/>
          <p:nvPr/>
        </p:nvSpPr>
        <p:spPr>
          <a:xfrm>
            <a:off x="2123728" y="2077794"/>
            <a:ext cx="2952328" cy="294328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ＭＳ ゴシック" panose="020B0609070205080204" pitchFamily="49" charset="-128"/>
              <a:ea typeface="ＭＳ ゴシック" panose="020B0609070205080204" pitchFamily="49" charset="-128"/>
            </a:endParaRPr>
          </a:p>
        </p:txBody>
      </p:sp>
      <p:sp>
        <p:nvSpPr>
          <p:cNvPr id="14" name="角丸四角形 13"/>
          <p:cNvSpPr/>
          <p:nvPr/>
        </p:nvSpPr>
        <p:spPr>
          <a:xfrm>
            <a:off x="3935841" y="1561385"/>
            <a:ext cx="1303005" cy="647125"/>
          </a:xfrm>
          <a:prstGeom prst="roundRect">
            <a:avLst/>
          </a:prstGeom>
          <a:solidFill>
            <a:schemeClr val="bg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black"/>
                </a:solidFill>
                <a:latin typeface="ＭＳ ゴシック" panose="020B0609070205080204" pitchFamily="49" charset="-128"/>
                <a:ea typeface="ＭＳ ゴシック" panose="020B0609070205080204" pitchFamily="49" charset="-128"/>
              </a:rPr>
              <a:t>事業所</a:t>
            </a:r>
          </a:p>
        </p:txBody>
      </p:sp>
    </p:spTree>
    <p:extLst>
      <p:ext uri="{BB962C8B-B14F-4D97-AF65-F5344CB8AC3E}">
        <p14:creationId xmlns:p14="http://schemas.microsoft.com/office/powerpoint/2010/main" val="3168795444"/>
      </p:ext>
    </p:extLst>
  </p:cSld>
  <p:clrMapOvr>
    <a:masterClrMapping/>
  </p:clrMapOvr>
  <mc:AlternateContent xmlns:mc="http://schemas.openxmlformats.org/markup-compatibility/2006" xmlns:p14="http://schemas.microsoft.com/office/powerpoint/2010/main">
    <mc:Choice Requires="p14">
      <p:transition spd="slow" p14:dur="2000" advTm="48"/>
    </mc:Choice>
    <mc:Fallback xmlns="">
      <p:transition spd="slow" advTm="48"/>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p:cNvSpPr>
            <a:spLocks noGrp="1"/>
          </p:cNvSpPr>
          <p:nvPr>
            <p:ph type="body" orient="vert" idx="1"/>
          </p:nvPr>
        </p:nvSpPr>
        <p:spPr>
          <a:xfrm>
            <a:off x="457200" y="2060848"/>
            <a:ext cx="8229600" cy="4065315"/>
          </a:xfrm>
        </p:spPr>
        <p:txBody>
          <a:bodyPr vert="horz">
            <a:normAutofit/>
          </a:bodyPr>
          <a:lstStyle/>
          <a:p>
            <a:pPr marL="0" indent="0">
              <a:buNone/>
            </a:pPr>
            <a:r>
              <a:rPr kumimoji="1" lang="ja-JP" altLang="en-US" sz="2000" dirty="0">
                <a:solidFill>
                  <a:srgbClr val="FF0000"/>
                </a:solidFill>
              </a:rPr>
              <a:t>　</a:t>
            </a:r>
            <a:r>
              <a:rPr kumimoji="1" lang="ja-JP" altLang="en-US" sz="2000" dirty="0">
                <a:highlight>
                  <a:srgbClr val="FFFF00"/>
                </a:highlight>
              </a:rPr>
              <a:t>令和</a:t>
            </a:r>
            <a:r>
              <a:rPr lang="ja-JP" altLang="en-US" sz="2000" dirty="0">
                <a:highlight>
                  <a:srgbClr val="FFFF00"/>
                </a:highlight>
              </a:rPr>
              <a:t>６</a:t>
            </a:r>
            <a:r>
              <a:rPr kumimoji="1" lang="ja-JP" altLang="en-US" sz="2000" dirty="0">
                <a:highlight>
                  <a:srgbClr val="FFFF00"/>
                </a:highlight>
              </a:rPr>
              <a:t>年度障害福祉サービス等報酬改定により、新設及び見直しが行われた加算があります。</a:t>
            </a:r>
            <a:r>
              <a:rPr kumimoji="1" lang="ja-JP" altLang="en-US" sz="2000" dirty="0"/>
              <a:t>　</a:t>
            </a:r>
            <a:endParaRPr lang="en-US" altLang="ja-JP" sz="2000" dirty="0"/>
          </a:p>
          <a:p>
            <a:pPr marL="0" indent="0">
              <a:buNone/>
            </a:pPr>
            <a:endParaRPr kumimoji="1" lang="en-US" altLang="ja-JP" sz="2000" dirty="0"/>
          </a:p>
          <a:p>
            <a:pPr marL="0" indent="0">
              <a:buNone/>
            </a:pPr>
            <a:r>
              <a:rPr kumimoji="1" lang="ja-JP" altLang="en-US" sz="2000" dirty="0"/>
              <a:t>　加算を算定する場合は、留意事項通知に記載されている内容に沿った支援方法等でない場合や、</a:t>
            </a:r>
            <a:r>
              <a:rPr kumimoji="1" lang="ja-JP" altLang="en-US" sz="2000" dirty="0">
                <a:highlight>
                  <a:srgbClr val="FFFF00"/>
                </a:highlight>
              </a:rPr>
              <a:t>算定要件を満たしていない場合は</a:t>
            </a:r>
            <a:r>
              <a:rPr kumimoji="1" lang="ja-JP" altLang="en-US" sz="2000" dirty="0"/>
              <a:t>、当該加算の算定対象外となります</a:t>
            </a:r>
            <a:r>
              <a:rPr lang="ja-JP" altLang="en-US" sz="2000" dirty="0"/>
              <a:t>。</a:t>
            </a:r>
            <a:r>
              <a:rPr kumimoji="1" lang="ja-JP" altLang="en-US" sz="2000" dirty="0"/>
              <a:t>算定する場合は必ず事前に報酬告示や留意事項通知をご確認ください。</a:t>
            </a:r>
            <a:endParaRPr kumimoji="1" lang="en-US" altLang="ja-JP" sz="2000" dirty="0"/>
          </a:p>
          <a:p>
            <a:pPr marL="0" indent="0">
              <a:buNone/>
            </a:pPr>
            <a:endParaRPr kumimoji="1" lang="en-US" altLang="ja-JP" sz="2000" dirty="0"/>
          </a:p>
          <a:p>
            <a:pPr marL="0" indent="0">
              <a:buNone/>
            </a:pPr>
            <a:r>
              <a:rPr lang="ja-JP" altLang="en-US" sz="2000" dirty="0"/>
              <a:t>　算定の解釈に迷われる場合は、事前にご相談ください。</a:t>
            </a:r>
            <a:endParaRPr lang="en-US" altLang="ja-JP" sz="2000" dirty="0"/>
          </a:p>
          <a:p>
            <a:pPr marL="0" indent="0">
              <a:buNone/>
            </a:pPr>
            <a:r>
              <a:rPr lang="ja-JP" altLang="en-US" sz="2000" dirty="0"/>
              <a:t>　</a:t>
            </a:r>
            <a:r>
              <a:rPr lang="ja-JP" altLang="en-US" sz="2000" dirty="0">
                <a:highlight>
                  <a:srgbClr val="FFFF00"/>
                </a:highlight>
              </a:rPr>
              <a:t>（留意事項通知、及び厚生労働省からの各種通知、</a:t>
            </a:r>
            <a:r>
              <a:rPr lang="en-US" altLang="ja-JP" sz="2000" dirty="0">
                <a:highlight>
                  <a:srgbClr val="FFFF00"/>
                </a:highlight>
              </a:rPr>
              <a:t>Q&amp;A</a:t>
            </a:r>
            <a:r>
              <a:rPr lang="ja-JP" altLang="en-US" sz="2000" dirty="0">
                <a:highlight>
                  <a:srgbClr val="FFFF00"/>
                </a:highlight>
              </a:rPr>
              <a:t>等をご確認</a:t>
            </a:r>
            <a:endParaRPr lang="en-US" altLang="ja-JP" sz="2000" dirty="0">
              <a:highlight>
                <a:srgbClr val="FFFF00"/>
              </a:highlight>
            </a:endParaRPr>
          </a:p>
          <a:p>
            <a:pPr marL="0" indent="0">
              <a:buNone/>
            </a:pPr>
            <a:r>
              <a:rPr lang="ja-JP" altLang="en-US" sz="2000" dirty="0">
                <a:highlight>
                  <a:srgbClr val="FFFF00"/>
                </a:highlight>
              </a:rPr>
              <a:t>　 いただいた上で、ご連絡いただきますようお願いいたします）</a:t>
            </a:r>
            <a:endParaRPr lang="en-US" altLang="ja-JP" sz="2000" dirty="0">
              <a:highlight>
                <a:srgbClr val="FFFF00"/>
              </a:highlight>
            </a:endParaRPr>
          </a:p>
        </p:txBody>
      </p:sp>
      <p:sp>
        <p:nvSpPr>
          <p:cNvPr id="4" name="テキスト プレースホルダー 2"/>
          <p:cNvSpPr txBox="1">
            <a:spLocks noGrp="1"/>
          </p:cNvSpPr>
          <p:nvPr>
            <p:ph type="title"/>
          </p:nvPr>
        </p:nvSpPr>
        <p:spPr>
          <a:xfrm>
            <a:off x="457200" y="274638"/>
            <a:ext cx="8229600" cy="994122"/>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Ｐゴシック" panose="020B0600070205080204" pitchFamily="50" charset="-128"/>
                <a:ea typeface="ＭＳ Ｐゴシック" panose="020B0600070205080204" pitchFamily="50" charset="-128"/>
              </a:rPr>
              <a:t>報酬の算定に関して</a:t>
            </a: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29</a:t>
            </a:fld>
            <a:endParaRPr lang="ja-JP" altLang="en-US" dirty="0">
              <a:solidFill>
                <a:prstClr val="black">
                  <a:tint val="75000"/>
                </a:prstClr>
              </a:solidFill>
            </a:endParaRPr>
          </a:p>
        </p:txBody>
      </p:sp>
    </p:spTree>
    <p:extLst>
      <p:ext uri="{BB962C8B-B14F-4D97-AF65-F5344CB8AC3E}">
        <p14:creationId xmlns:p14="http://schemas.microsoft.com/office/powerpoint/2010/main" val="110893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12000" y="2857500"/>
            <a:ext cx="7920000" cy="1080000"/>
          </a:xfrm>
        </p:spPr>
        <p:txBody>
          <a:bodyPr>
            <a:normAutofit/>
          </a:bodyPr>
          <a:lstStyle/>
          <a:p>
            <a:r>
              <a:rPr kumimoji="1" lang="ja-JP" altLang="en-US" sz="5400" dirty="0"/>
              <a:t>１．施設入所支援</a:t>
            </a:r>
          </a:p>
        </p:txBody>
      </p:sp>
      <p:sp>
        <p:nvSpPr>
          <p:cNvPr id="2" name="スライド番号プレースホルダー 1"/>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3</a:t>
            </a:fld>
            <a:endParaRPr lang="ja-JP" altLang="en-US">
              <a:solidFill>
                <a:prstClr val="black">
                  <a:tint val="75000"/>
                </a:prstClr>
              </a:solidFill>
            </a:endParaRPr>
          </a:p>
        </p:txBody>
      </p:sp>
    </p:spTree>
    <p:extLst>
      <p:ext uri="{BB962C8B-B14F-4D97-AF65-F5344CB8AC3E}">
        <p14:creationId xmlns:p14="http://schemas.microsoft.com/office/powerpoint/2010/main" val="3004873255"/>
      </p:ext>
    </p:extLst>
  </p:cSld>
  <p:clrMapOvr>
    <a:masterClrMapping/>
  </p:clrMapOvr>
  <mc:AlternateContent xmlns:mc="http://schemas.openxmlformats.org/markup-compatibility/2006" xmlns:p14="http://schemas.microsoft.com/office/powerpoint/2010/main">
    <mc:Choice Requires="p14">
      <p:transition spd="slow" p14:dur="2000" advTm="5091"/>
    </mc:Choice>
    <mc:Fallback xmlns="">
      <p:transition spd="slow" advTm="5091"/>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88000" y="1440000"/>
            <a:ext cx="8568000" cy="5564600"/>
          </a:xfrm>
        </p:spPr>
        <p:txBody>
          <a:bodyPr>
            <a:spAutoFit/>
          </a:bodyPr>
          <a:lstStyle/>
          <a:p>
            <a:pPr marL="0" indent="0">
              <a:buNone/>
            </a:pPr>
            <a:r>
              <a:rPr lang="ja-JP" altLang="en-US" sz="2400" dirty="0">
                <a:solidFill>
                  <a:schemeClr val="tx1">
                    <a:lumMod val="95000"/>
                    <a:lumOff val="5000"/>
                  </a:schemeClr>
                </a:solidFill>
              </a:rPr>
              <a:t>〇初期加算</a:t>
            </a:r>
            <a:endParaRPr lang="en-US" altLang="ja-JP" sz="2400" dirty="0"/>
          </a:p>
          <a:p>
            <a:pPr marL="0" indent="0">
              <a:buNone/>
            </a:pPr>
            <a:r>
              <a:rPr lang="ja-JP" altLang="en-US" sz="2400" dirty="0"/>
              <a:t>　１．初期加算の算定期間終了後、</a:t>
            </a:r>
            <a:r>
              <a:rPr lang="ja-JP" altLang="en-US" sz="2400" u="sng" dirty="0">
                <a:solidFill>
                  <a:srgbClr val="C00000"/>
                </a:solidFill>
              </a:rPr>
              <a:t>同一敷地内</a:t>
            </a:r>
            <a:r>
              <a:rPr lang="ja-JP" altLang="en-US" sz="2400" dirty="0"/>
              <a:t>の他事業所を</a:t>
            </a:r>
            <a:endParaRPr lang="en-US" altLang="ja-JP" sz="2400" dirty="0"/>
          </a:p>
          <a:p>
            <a:pPr marL="0" indent="0">
              <a:buNone/>
            </a:pPr>
            <a:r>
              <a:rPr lang="ja-JP" altLang="en-US" sz="2400" dirty="0"/>
              <a:t>　　　利用する場合は算定不可。</a:t>
            </a:r>
            <a:endParaRPr lang="en-US" altLang="ja-JP" sz="2400" dirty="0"/>
          </a:p>
          <a:p>
            <a:pPr marL="0" indent="0">
              <a:buNone/>
            </a:pPr>
            <a:r>
              <a:rPr lang="ja-JP" altLang="en-US" sz="2400" dirty="0"/>
              <a:t>　２．</a:t>
            </a:r>
            <a:r>
              <a:rPr lang="ja-JP" altLang="en-US" sz="2400" u="sng" spc="-30" dirty="0">
                <a:solidFill>
                  <a:srgbClr val="C00000"/>
                </a:solidFill>
              </a:rPr>
              <a:t>直近３ヶ月</a:t>
            </a:r>
            <a:r>
              <a:rPr lang="ja-JP" altLang="en-US" sz="2400" spc="-30" dirty="0"/>
              <a:t>に当該事業所に</a:t>
            </a:r>
            <a:r>
              <a:rPr lang="ja-JP" altLang="en-US" sz="2400" u="sng" spc="-30" dirty="0">
                <a:solidFill>
                  <a:srgbClr val="C00000"/>
                </a:solidFill>
              </a:rPr>
              <a:t>入所</a:t>
            </a:r>
            <a:r>
              <a:rPr lang="ja-JP" altLang="en-US" sz="2400" spc="-30" dirty="0"/>
              <a:t>していた場合算定不可。</a:t>
            </a:r>
            <a:endParaRPr lang="en-US" altLang="ja-JP" sz="2400" spc="-30" dirty="0"/>
          </a:p>
          <a:p>
            <a:pPr marL="0" indent="0">
              <a:buNone/>
            </a:pPr>
            <a:endParaRPr lang="en-US" altLang="ja-JP" sz="2400" spc="-30" dirty="0"/>
          </a:p>
          <a:p>
            <a:pPr marL="0" indent="0">
              <a:buNone/>
            </a:pPr>
            <a:r>
              <a:rPr lang="ja-JP" altLang="en-US" sz="2400" spc="-30" dirty="0"/>
              <a:t>〇欠席時対応加算</a:t>
            </a:r>
            <a:endParaRPr lang="en-US" altLang="ja-JP" sz="2400" spc="-30" dirty="0"/>
          </a:p>
          <a:p>
            <a:pPr marL="0" indent="0">
              <a:lnSpc>
                <a:spcPts val="2600"/>
              </a:lnSpc>
              <a:buNone/>
            </a:pPr>
            <a:r>
              <a:rPr lang="ja-JP" altLang="en-US" sz="2400" spc="-30" dirty="0"/>
              <a:t>　１．</a:t>
            </a:r>
            <a:r>
              <a:rPr lang="ja-JP" altLang="en-US" sz="2400" dirty="0">
                <a:solidFill>
                  <a:prstClr val="black"/>
                </a:solidFill>
              </a:rPr>
              <a:t>単なる欠席の受付対応では算定不可。</a:t>
            </a:r>
            <a:endParaRPr lang="en-US" altLang="ja-JP" sz="2400" dirty="0">
              <a:solidFill>
                <a:prstClr val="black"/>
              </a:solidFill>
            </a:endParaRPr>
          </a:p>
          <a:p>
            <a:pPr marL="0" indent="0">
              <a:lnSpc>
                <a:spcPts val="2600"/>
              </a:lnSpc>
              <a:buNone/>
            </a:pPr>
            <a:r>
              <a:rPr lang="ja-JP" altLang="en-US" sz="2400" dirty="0"/>
              <a:t>　２</a:t>
            </a:r>
            <a:r>
              <a:rPr lang="ja-JP" altLang="en-US" sz="2400" spc="-30" dirty="0"/>
              <a:t>．</a:t>
            </a:r>
            <a:r>
              <a:rPr lang="ja-JP" altLang="en-US" sz="2400" u="sng" dirty="0">
                <a:solidFill>
                  <a:srgbClr val="C00000"/>
                </a:solidFill>
              </a:rPr>
              <a:t>他事業所へ通所した日</a:t>
            </a:r>
            <a:r>
              <a:rPr lang="ja-JP" altLang="en-US" sz="2400" dirty="0"/>
              <a:t>については、算定不可。</a:t>
            </a:r>
            <a:endParaRPr lang="en-US" altLang="ja-JP" sz="2400" dirty="0"/>
          </a:p>
          <a:p>
            <a:pPr marL="0" indent="0">
              <a:lnSpc>
                <a:spcPts val="2600"/>
              </a:lnSpc>
              <a:buNone/>
            </a:pPr>
            <a:r>
              <a:rPr lang="ja-JP" altLang="en-US" sz="2400" dirty="0">
                <a:solidFill>
                  <a:prstClr val="black"/>
                </a:solidFill>
              </a:rPr>
              <a:t>　３．記録の必須事項</a:t>
            </a:r>
            <a:endParaRPr lang="en-US" altLang="ja-JP" sz="2400" dirty="0">
              <a:solidFill>
                <a:prstClr val="black"/>
              </a:solidFill>
            </a:endParaRPr>
          </a:p>
          <a:p>
            <a:pPr marL="0" indent="0">
              <a:lnSpc>
                <a:spcPts val="2600"/>
              </a:lnSpc>
              <a:buNone/>
            </a:pPr>
            <a:r>
              <a:rPr lang="ja-JP" altLang="en-US" sz="2400" dirty="0">
                <a:solidFill>
                  <a:prstClr val="black"/>
                </a:solidFill>
              </a:rPr>
              <a:t>　「連絡日時」「相談支援を行った職員の職名・氏名」</a:t>
            </a:r>
            <a:endParaRPr lang="en-US" altLang="ja-JP" sz="2400" dirty="0">
              <a:solidFill>
                <a:prstClr val="black"/>
              </a:solidFill>
            </a:endParaRPr>
          </a:p>
          <a:p>
            <a:pPr marL="0" indent="0">
              <a:lnSpc>
                <a:spcPts val="2600"/>
              </a:lnSpc>
              <a:buNone/>
            </a:pPr>
            <a:r>
              <a:rPr lang="ja-JP" altLang="en-US" sz="2400" dirty="0">
                <a:solidFill>
                  <a:prstClr val="black"/>
                </a:solidFill>
              </a:rPr>
              <a:t>　「利用者が相談を必要としている状況」</a:t>
            </a:r>
            <a:endParaRPr lang="en-US" altLang="ja-JP" sz="2400" dirty="0">
              <a:solidFill>
                <a:prstClr val="black"/>
              </a:solidFill>
            </a:endParaRPr>
          </a:p>
          <a:p>
            <a:pPr marL="0" indent="0">
              <a:lnSpc>
                <a:spcPts val="2600"/>
              </a:lnSpc>
              <a:buNone/>
            </a:pPr>
            <a:r>
              <a:rPr lang="ja-JP" altLang="en-US" sz="2400" dirty="0">
                <a:solidFill>
                  <a:prstClr val="black"/>
                </a:solidFill>
              </a:rPr>
              <a:t>　「相談援助の具体的内容」「次回通所予定日」</a:t>
            </a:r>
          </a:p>
          <a:p>
            <a:pPr marL="0" indent="0">
              <a:buNone/>
            </a:pPr>
            <a:endParaRPr lang="en-US" altLang="ja-JP" sz="2400" spc="-30" dirty="0"/>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D9AEFB-1011-400A-85FB-53268D737CF5}" type="slidenum">
              <a:rPr kumimoji="1" lang="ja-JP"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1" lang="ja-JP" altLang="en-US" sz="1200" b="0" i="0" u="none" strike="noStrike" kern="1200" cap="none" spc="0" normalizeH="0" baseline="0" noProof="0" dirty="0">
              <a:ln>
                <a:noFill/>
              </a:ln>
              <a:solidFill>
                <a:prstClr val="black">
                  <a:tint val="75000"/>
                </a:prstClr>
              </a:solidFill>
              <a:effectLst/>
              <a:uLnTx/>
              <a:uFillTx/>
              <a:latin typeface="Calibri"/>
              <a:cs typeface="+mn-cs"/>
            </a:endParaRPr>
          </a:p>
        </p:txBody>
      </p:sp>
      <p:sp>
        <p:nvSpPr>
          <p:cNvPr id="5" name="テキスト プレースホルダー 2"/>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ja-JP" altLang="en-US" sz="4000" dirty="0">
                <a:solidFill>
                  <a:prstClr val="white"/>
                </a:solidFill>
                <a:latin typeface="Calibri"/>
                <a:ea typeface="ＭＳ ゴシック" panose="020B0609070205080204" pitchFamily="49" charset="-128"/>
              </a:rPr>
              <a:t>加算における留意点</a:t>
            </a:r>
            <a:endParaRPr kumimoji="1" lang="ja-JP" altLang="en-US" sz="4000" b="0" i="0" u="none" strike="noStrike" kern="1200" cap="none" spc="0" normalizeH="0" baseline="0" noProof="0" dirty="0">
              <a:ln>
                <a:noFill/>
              </a:ln>
              <a:solidFill>
                <a:prstClr val="white"/>
              </a:solidFill>
              <a:effectLst/>
              <a:uLnTx/>
              <a:uFillTx/>
              <a:latin typeface="Calibri"/>
              <a:ea typeface="ＭＳ ゴシック" panose="020B0609070205080204" pitchFamily="49" charset="-128"/>
              <a:cs typeface="+mn-cs"/>
            </a:endParaRPr>
          </a:p>
        </p:txBody>
      </p:sp>
      <p:sp>
        <p:nvSpPr>
          <p:cNvPr id="6" name="コンテンツ プレースホルダー 2"/>
          <p:cNvSpPr txBox="1">
            <a:spLocks/>
          </p:cNvSpPr>
          <p:nvPr/>
        </p:nvSpPr>
        <p:spPr>
          <a:xfrm>
            <a:off x="500680" y="1700808"/>
            <a:ext cx="8229600" cy="43924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Tree>
    <p:extLst>
      <p:ext uri="{BB962C8B-B14F-4D97-AF65-F5344CB8AC3E}">
        <p14:creationId xmlns:p14="http://schemas.microsoft.com/office/powerpoint/2010/main" val="1789861598"/>
      </p:ext>
    </p:extLst>
  </p:cSld>
  <p:clrMapOvr>
    <a:masterClrMapping/>
  </p:clrMapOvr>
  <mc:AlternateContent xmlns:mc="http://schemas.openxmlformats.org/markup-compatibility/2006" xmlns:p14="http://schemas.microsoft.com/office/powerpoint/2010/main">
    <mc:Choice Requires="p14">
      <p:transition spd="slow" p14:dur="2000" advTm="47959"/>
    </mc:Choice>
    <mc:Fallback xmlns="">
      <p:transition spd="slow" advTm="47959"/>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88000" y="1440000"/>
            <a:ext cx="8568000" cy="5410712"/>
          </a:xfrm>
        </p:spPr>
        <p:txBody>
          <a:bodyPr>
            <a:spAutoFit/>
          </a:bodyPr>
          <a:lstStyle/>
          <a:p>
            <a:pPr marL="0" indent="0">
              <a:buNone/>
            </a:pPr>
            <a:endParaRPr lang="en-US" altLang="ja-JP" sz="2400" dirty="0">
              <a:solidFill>
                <a:schemeClr val="tx1">
                  <a:lumMod val="95000"/>
                  <a:lumOff val="5000"/>
                </a:schemeClr>
              </a:solidFill>
            </a:endParaRPr>
          </a:p>
          <a:p>
            <a:pPr marL="0" indent="0">
              <a:buNone/>
            </a:pPr>
            <a:r>
              <a:rPr lang="ja-JP" altLang="en-US" sz="2400" dirty="0">
                <a:solidFill>
                  <a:schemeClr val="tx1">
                    <a:lumMod val="95000"/>
                    <a:lumOff val="5000"/>
                  </a:schemeClr>
                </a:solidFill>
              </a:rPr>
              <a:t>〇行動関連項目</a:t>
            </a:r>
            <a:r>
              <a:rPr lang="en-US" altLang="ja-JP" sz="2400" dirty="0">
                <a:solidFill>
                  <a:schemeClr val="tx1">
                    <a:lumMod val="95000"/>
                    <a:lumOff val="5000"/>
                  </a:schemeClr>
                </a:solidFill>
              </a:rPr>
              <a:t>18</a:t>
            </a:r>
            <a:r>
              <a:rPr lang="ja-JP" altLang="en-US" sz="2400" dirty="0">
                <a:solidFill>
                  <a:schemeClr val="tx1">
                    <a:lumMod val="95000"/>
                    <a:lumOff val="5000"/>
                  </a:schemeClr>
                </a:solidFill>
              </a:rPr>
              <a:t>点以上の利用者について</a:t>
            </a:r>
            <a:endParaRPr lang="en-US" altLang="ja-JP" sz="2400" dirty="0">
              <a:solidFill>
                <a:schemeClr val="tx1">
                  <a:lumMod val="95000"/>
                  <a:lumOff val="5000"/>
                </a:schemeClr>
              </a:solidFill>
            </a:endParaRPr>
          </a:p>
          <a:p>
            <a:pPr marL="0" indent="0">
              <a:buNone/>
            </a:pPr>
            <a:endParaRPr lang="en-US" altLang="ja-JP" sz="1800" spc="-30" dirty="0">
              <a:solidFill>
                <a:schemeClr val="tx1">
                  <a:lumMod val="95000"/>
                  <a:lumOff val="5000"/>
                </a:schemeClr>
              </a:solidFill>
            </a:endParaRPr>
          </a:p>
          <a:p>
            <a:pPr marL="0" indent="0">
              <a:buNone/>
            </a:pPr>
            <a:r>
              <a:rPr lang="ja-JP" altLang="en-US" sz="2400" spc="-30" dirty="0">
                <a:solidFill>
                  <a:schemeClr val="tx1">
                    <a:lumMod val="95000"/>
                    <a:lumOff val="5000"/>
                  </a:schemeClr>
                </a:solidFill>
              </a:rPr>
              <a:t>施設入所　重度障害者支援加算（</a:t>
            </a:r>
            <a:r>
              <a:rPr lang="en-US" altLang="ja-JP" sz="2400" spc="-30" dirty="0">
                <a:solidFill>
                  <a:schemeClr val="tx1">
                    <a:lumMod val="95000"/>
                    <a:lumOff val="5000"/>
                  </a:schemeClr>
                </a:solidFill>
              </a:rPr>
              <a:t>Ⅱ</a:t>
            </a:r>
            <a:r>
              <a:rPr lang="ja-JP" altLang="en-US" sz="2400" spc="-30" dirty="0">
                <a:solidFill>
                  <a:schemeClr val="tx1">
                    <a:lumMod val="95000"/>
                    <a:lumOff val="5000"/>
                  </a:schemeClr>
                </a:solidFill>
              </a:rPr>
              <a:t>）、（</a:t>
            </a:r>
            <a:r>
              <a:rPr lang="en-US" altLang="ja-JP" sz="2400" spc="-30" dirty="0">
                <a:solidFill>
                  <a:schemeClr val="tx1">
                    <a:lumMod val="95000"/>
                    <a:lumOff val="5000"/>
                  </a:schemeClr>
                </a:solidFill>
              </a:rPr>
              <a:t>Ⅲ</a:t>
            </a:r>
            <a:r>
              <a:rPr lang="ja-JP" altLang="en-US" sz="2400" spc="-30" dirty="0">
                <a:solidFill>
                  <a:schemeClr val="tx1">
                    <a:lumMod val="95000"/>
                    <a:lumOff val="5000"/>
                  </a:schemeClr>
                </a:solidFill>
              </a:rPr>
              <a:t>）</a:t>
            </a:r>
            <a:endParaRPr lang="en-US" altLang="ja-JP" sz="2400" spc="-30" dirty="0">
              <a:solidFill>
                <a:schemeClr val="tx1">
                  <a:lumMod val="95000"/>
                  <a:lumOff val="5000"/>
                </a:schemeClr>
              </a:solidFill>
            </a:endParaRPr>
          </a:p>
          <a:p>
            <a:pPr marL="0" indent="0">
              <a:buNone/>
            </a:pPr>
            <a:r>
              <a:rPr lang="ja-JP" altLang="en-US" sz="2400" spc="-30" dirty="0"/>
              <a:t>生活介護　重度障害者支援加算（</a:t>
            </a:r>
            <a:r>
              <a:rPr lang="en-US" altLang="ja-JP" sz="2400" spc="-30" dirty="0"/>
              <a:t>Ⅱ</a:t>
            </a:r>
            <a:r>
              <a:rPr lang="ja-JP" altLang="en-US" sz="2400" spc="-30" dirty="0"/>
              <a:t>）、（</a:t>
            </a:r>
            <a:r>
              <a:rPr lang="en-US" altLang="ja-JP" sz="2400" spc="-30" dirty="0"/>
              <a:t>Ⅲ</a:t>
            </a:r>
            <a:r>
              <a:rPr lang="ja-JP" altLang="en-US" sz="2400" spc="-30" dirty="0"/>
              <a:t>）</a:t>
            </a:r>
            <a:endParaRPr lang="en-US" altLang="ja-JP" sz="2400" spc="-30" dirty="0"/>
          </a:p>
          <a:p>
            <a:pPr marL="0" indent="0">
              <a:buNone/>
            </a:pPr>
            <a:r>
              <a:rPr lang="ja-JP" altLang="en-US" sz="2400" spc="-30" dirty="0"/>
              <a:t>短期入所　重度障害者支援加算（</a:t>
            </a:r>
            <a:r>
              <a:rPr lang="en-US" altLang="ja-JP" sz="2400" spc="-30" dirty="0"/>
              <a:t>Ⅰ</a:t>
            </a:r>
            <a:r>
              <a:rPr lang="ja-JP" altLang="en-US" sz="2400" spc="-30" dirty="0"/>
              <a:t>）、（</a:t>
            </a:r>
            <a:r>
              <a:rPr lang="en-US" altLang="ja-JP" sz="2400" spc="-30" dirty="0"/>
              <a:t>Ⅱ</a:t>
            </a:r>
            <a:r>
              <a:rPr lang="ja-JP" altLang="en-US" sz="2400" spc="-30" dirty="0"/>
              <a:t>）</a:t>
            </a:r>
            <a:endParaRPr lang="en-US" altLang="ja-JP" sz="2400" spc="-30" dirty="0"/>
          </a:p>
          <a:p>
            <a:pPr marL="0" indent="0">
              <a:buNone/>
            </a:pPr>
            <a:r>
              <a:rPr lang="ja-JP" altLang="en-US" sz="2400" spc="-30" dirty="0"/>
              <a:t>共同生活援助　重度障害者支援加算（</a:t>
            </a:r>
            <a:r>
              <a:rPr lang="en-US" altLang="ja-JP" sz="2400" spc="-30" dirty="0"/>
              <a:t>Ⅰ</a:t>
            </a:r>
            <a:r>
              <a:rPr lang="ja-JP" altLang="en-US" sz="2400" spc="-30" dirty="0"/>
              <a:t>）、（</a:t>
            </a:r>
            <a:r>
              <a:rPr lang="en-US" altLang="ja-JP" sz="2400" spc="-30" dirty="0"/>
              <a:t>Ⅱ</a:t>
            </a:r>
            <a:r>
              <a:rPr lang="ja-JP" altLang="en-US" sz="2400" spc="-30" dirty="0"/>
              <a:t>）</a:t>
            </a:r>
            <a:endParaRPr lang="en-US" altLang="ja-JP" sz="2400" spc="-30" dirty="0"/>
          </a:p>
          <a:p>
            <a:pPr marL="0" indent="0">
              <a:buNone/>
            </a:pPr>
            <a:endParaRPr lang="en-US" altLang="ja-JP" sz="1800" spc="-30" dirty="0"/>
          </a:p>
          <a:p>
            <a:pPr marL="0" indent="0">
              <a:buNone/>
            </a:pPr>
            <a:r>
              <a:rPr lang="ja-JP" altLang="en-US" sz="2400" spc="-30" dirty="0"/>
              <a:t>の対象者でかつ行動関連項目</a:t>
            </a:r>
            <a:r>
              <a:rPr lang="en-US" altLang="ja-JP" sz="2400" spc="-30" dirty="0"/>
              <a:t>18</a:t>
            </a:r>
            <a:r>
              <a:rPr lang="ja-JP" altLang="en-US" sz="2400" spc="-30" dirty="0"/>
              <a:t>点以上の利用者について、要件を満たした旨届出をした上で、当該利用者に対し支援を行った場合に加算を算定</a:t>
            </a:r>
            <a:endParaRPr lang="en-US" altLang="ja-JP" sz="2400" spc="-30" dirty="0"/>
          </a:p>
          <a:p>
            <a:pPr marL="0" indent="0">
              <a:buNone/>
            </a:pPr>
            <a:endParaRPr lang="en-US" altLang="ja-JP" sz="1800" spc="-30" dirty="0"/>
          </a:p>
          <a:p>
            <a:pPr marL="0" indent="0">
              <a:buNone/>
            </a:pPr>
            <a:r>
              <a:rPr lang="ja-JP" altLang="en-US" sz="2400" spc="-30" dirty="0"/>
              <a:t>受給者証には「</a:t>
            </a:r>
            <a:r>
              <a:rPr lang="ja-JP" altLang="en-US" sz="2400" spc="-30" dirty="0">
                <a:solidFill>
                  <a:schemeClr val="accent1"/>
                </a:solidFill>
              </a:rPr>
              <a:t>○○重度１８点以上</a:t>
            </a:r>
            <a:r>
              <a:rPr lang="ja-JP" altLang="en-US" sz="2400" spc="-30" dirty="0"/>
              <a:t>」と記載</a:t>
            </a:r>
            <a:endParaRPr lang="en-US" altLang="ja-JP" sz="2400" spc="-30" dirty="0"/>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D9AEFB-1011-400A-85FB-53268D737CF5}" type="slidenum">
              <a:rPr kumimoji="1" lang="ja-JP"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1" lang="ja-JP" altLang="en-US" sz="1200" b="0" i="0" u="none" strike="noStrike" kern="1200" cap="none" spc="0" normalizeH="0" baseline="0" noProof="0" dirty="0">
              <a:ln>
                <a:noFill/>
              </a:ln>
              <a:solidFill>
                <a:prstClr val="black">
                  <a:tint val="75000"/>
                </a:prstClr>
              </a:solidFill>
              <a:effectLst/>
              <a:uLnTx/>
              <a:uFillTx/>
              <a:latin typeface="Calibri"/>
              <a:cs typeface="+mn-cs"/>
            </a:endParaRPr>
          </a:p>
        </p:txBody>
      </p:sp>
      <p:sp>
        <p:nvSpPr>
          <p:cNvPr id="5" name="テキスト プレースホルダー 2"/>
          <p:cNvSpPr txBox="1">
            <a:spLocks/>
          </p:cNvSpPr>
          <p:nvPr/>
        </p:nvSpPr>
        <p:spPr>
          <a:xfrm>
            <a:off x="612000" y="314704"/>
            <a:ext cx="7920000" cy="900000"/>
          </a:xfrm>
          <a:prstGeom prst="rect">
            <a:avLst/>
          </a:prstGeom>
          <a:solidFill>
            <a:schemeClr val="bg1">
              <a:lumMod val="50000"/>
            </a:schemeClr>
          </a:solidFill>
          <a:ln>
            <a:no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4000" b="0" i="0" u="none" strike="noStrike" kern="1200" cap="none" spc="0" normalizeH="0" baseline="0" noProof="0">
                <a:ln>
                  <a:noFill/>
                </a:ln>
                <a:solidFill>
                  <a:prstClr val="white"/>
                </a:solidFill>
                <a:effectLst/>
                <a:uLnTx/>
                <a:uFillTx/>
                <a:latin typeface="Calibri"/>
                <a:ea typeface="ＭＳ ゴシック" panose="020B0609070205080204" pitchFamily="49" charset="-128"/>
                <a:cs typeface="+mn-cs"/>
              </a:rPr>
              <a:t>共通して追加された加算</a:t>
            </a:r>
            <a:endParaRPr kumimoji="1" lang="ja-JP" altLang="en-US" sz="4000" b="0" i="0" u="none" strike="noStrike" kern="1200" cap="none" spc="0" normalizeH="0" baseline="0" noProof="0" dirty="0">
              <a:ln>
                <a:noFill/>
              </a:ln>
              <a:solidFill>
                <a:prstClr val="white"/>
              </a:solidFill>
              <a:effectLst/>
              <a:uLnTx/>
              <a:uFillTx/>
              <a:latin typeface="Calibri"/>
              <a:ea typeface="ＭＳ ゴシック" panose="020B0609070205080204" pitchFamily="49" charset="-128"/>
              <a:cs typeface="+mn-cs"/>
            </a:endParaRPr>
          </a:p>
        </p:txBody>
      </p:sp>
      <p:sp>
        <p:nvSpPr>
          <p:cNvPr id="6" name="コンテンツ プレースホルダー 2"/>
          <p:cNvSpPr txBox="1">
            <a:spLocks/>
          </p:cNvSpPr>
          <p:nvPr/>
        </p:nvSpPr>
        <p:spPr>
          <a:xfrm>
            <a:off x="500680" y="1700808"/>
            <a:ext cx="8229600" cy="43924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4" name="テキスト ボックス 3">
            <a:extLst>
              <a:ext uri="{FF2B5EF4-FFF2-40B4-BE49-F238E27FC236}">
                <a16:creationId xmlns:a16="http://schemas.microsoft.com/office/drawing/2014/main" id="{F15969A1-D250-6DB6-2E99-0AD3746D0261}"/>
              </a:ext>
            </a:extLst>
          </p:cNvPr>
          <p:cNvSpPr txBox="1"/>
          <p:nvPr/>
        </p:nvSpPr>
        <p:spPr>
          <a:xfrm>
            <a:off x="5652000" y="1227167"/>
            <a:ext cx="2880000" cy="461665"/>
          </a:xfrm>
          <a:prstGeom prst="rect">
            <a:avLst/>
          </a:prstGeom>
          <a:solidFill>
            <a:schemeClr val="accent6">
              <a:lumMod val="20000"/>
              <a:lumOff val="80000"/>
            </a:schemeClr>
          </a:solidFill>
          <a:ln w="12700">
            <a:noFill/>
          </a:ln>
        </p:spPr>
        <p:txBody>
          <a:bodyPr wrap="square" rtlCol="0" anchor="ctr">
            <a:spAutoFit/>
          </a:bodyPr>
          <a:lstStyle/>
          <a:p>
            <a:pPr algn="ctr"/>
            <a:r>
              <a:rPr kumimoji="1" lang="ja-JP" altLang="en-US" sz="2400" dirty="0"/>
              <a:t>令和６年度報酬改定</a:t>
            </a:r>
          </a:p>
        </p:txBody>
      </p:sp>
    </p:spTree>
    <p:extLst>
      <p:ext uri="{BB962C8B-B14F-4D97-AF65-F5344CB8AC3E}">
        <p14:creationId xmlns:p14="http://schemas.microsoft.com/office/powerpoint/2010/main" val="3742059275"/>
      </p:ext>
    </p:extLst>
  </p:cSld>
  <p:clrMapOvr>
    <a:masterClrMapping/>
  </p:clrMapOvr>
  <mc:AlternateContent xmlns:mc="http://schemas.openxmlformats.org/markup-compatibility/2006" xmlns:p14="http://schemas.microsoft.com/office/powerpoint/2010/main">
    <mc:Choice Requires="p14">
      <p:transition spd="slow" p14:dur="2000" advTm="47959"/>
    </mc:Choice>
    <mc:Fallback xmlns="">
      <p:transition spd="slow" advTm="47959"/>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zh-TW" altLang="en-US" sz="4000" dirty="0">
                <a:solidFill>
                  <a:prstClr val="white"/>
                </a:solidFill>
                <a:latin typeface="ＭＳ ゴシック" panose="020B0609070205080204" pitchFamily="49" charset="-128"/>
                <a:ea typeface="ＭＳ ゴシック" panose="020B0609070205080204" pitchFamily="49" charset="-128"/>
              </a:rPr>
              <a:t>個別支援計画未作成減算</a:t>
            </a:r>
            <a:r>
              <a:rPr lang="ja-JP" altLang="en-US" sz="4000" dirty="0">
                <a:solidFill>
                  <a:prstClr val="white"/>
                </a:solidFill>
                <a:latin typeface="ＭＳ ゴシック" panose="020B0609070205080204" pitchFamily="49" charset="-128"/>
                <a:ea typeface="ＭＳ ゴシック" panose="020B0609070205080204" pitchFamily="49" charset="-128"/>
              </a:rPr>
              <a:t>（１）</a:t>
            </a:r>
          </a:p>
        </p:txBody>
      </p:sp>
      <p:sp>
        <p:nvSpPr>
          <p:cNvPr id="5" name="テキスト ボックス 4"/>
          <p:cNvSpPr txBox="1"/>
          <p:nvPr/>
        </p:nvSpPr>
        <p:spPr>
          <a:xfrm>
            <a:off x="288000" y="1440000"/>
            <a:ext cx="8568000" cy="5632311"/>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〇対象となる障害福祉サービス</a:t>
            </a:r>
          </a:p>
          <a:p>
            <a:r>
              <a:rPr lang="ja-JP" altLang="en-US" sz="2400" dirty="0">
                <a:latin typeface="ＭＳ ゴシック" panose="020B0609070205080204" pitchFamily="49" charset="-128"/>
                <a:ea typeface="ＭＳ ゴシック" panose="020B0609070205080204" pitchFamily="49" charset="-128"/>
              </a:rPr>
              <a:t>　療養介護、生活介護、施設入所支援、自立訓練、就労移行　</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支援、就労継続支援Ａ型、就労継続支援Ｂ型、就労定着支</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援、自立生活援助、共同生活援助	</a:t>
            </a: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〇次のいずれかに該当する利用者について、該当し始めた</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月から、当該状態が解消された月の前月まで減算する。</a:t>
            </a:r>
          </a:p>
          <a:p>
            <a:r>
              <a:rPr lang="ja-JP" altLang="en-US" sz="2400" dirty="0">
                <a:latin typeface="ＭＳ ゴシック" panose="020B0609070205080204" pitchFamily="49" charset="-128"/>
                <a:ea typeface="ＭＳ ゴシック" panose="020B0609070205080204" pitchFamily="49" charset="-128"/>
              </a:rPr>
              <a:t>　１．サービス管理責任者による指揮の下、個別支援計画が　　</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作成されていないこと。</a:t>
            </a:r>
          </a:p>
          <a:p>
            <a:r>
              <a:rPr lang="ja-JP" altLang="en-US" sz="2400" dirty="0">
                <a:latin typeface="ＭＳ ゴシック" panose="020B0609070205080204" pitchFamily="49" charset="-128"/>
                <a:ea typeface="ＭＳ ゴシック" panose="020B0609070205080204" pitchFamily="49" charset="-128"/>
              </a:rPr>
              <a:t>　２．指定障害福祉サービス基準又は指定障害者支援施設基</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準に規定する個別支援計画の作成に係る一連の業務が</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適切に行われていないこと。</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上記１により、</a:t>
            </a:r>
            <a:r>
              <a:rPr lang="ja-JP" altLang="en-US" sz="2400" dirty="0">
                <a:solidFill>
                  <a:srgbClr val="FF0000"/>
                </a:solidFill>
                <a:latin typeface="ＭＳ ゴシック" panose="020B0609070205080204" pitchFamily="49" charset="-128"/>
                <a:ea typeface="ＭＳ ゴシック" panose="020B0609070205080204" pitchFamily="49" charset="-128"/>
              </a:rPr>
              <a:t>サービス管理責任者欠如の場合</a:t>
            </a:r>
            <a:r>
              <a:rPr lang="ja-JP" altLang="en-US" sz="2400" dirty="0">
                <a:latin typeface="ＭＳ ゴシック" panose="020B0609070205080204" pitchFamily="49" charset="-128"/>
                <a:ea typeface="ＭＳ ゴシック" panose="020B0609070205080204" pitchFamily="49" charset="-128"/>
              </a:rPr>
              <a:t>は、計画の有無に関わらず</a:t>
            </a:r>
            <a:r>
              <a:rPr lang="ja-JP" altLang="en-US" sz="2400" dirty="0">
                <a:solidFill>
                  <a:srgbClr val="FF0000"/>
                </a:solidFill>
                <a:latin typeface="ＭＳ ゴシック" panose="020B0609070205080204" pitchFamily="49" charset="-128"/>
                <a:ea typeface="ＭＳ ゴシック" panose="020B0609070205080204" pitchFamily="49" charset="-128"/>
              </a:rPr>
              <a:t>個別支援計画未作成減算の対象</a:t>
            </a:r>
            <a:r>
              <a:rPr lang="ja-JP" altLang="en-US" sz="2400" dirty="0">
                <a:latin typeface="ＭＳ ゴシック" panose="020B0609070205080204" pitchFamily="49" charset="-128"/>
                <a:ea typeface="ＭＳ ゴシック" panose="020B0609070205080204" pitchFamily="49" charset="-128"/>
              </a:rPr>
              <a:t>となる。</a:t>
            </a:r>
          </a:p>
          <a:p>
            <a:endParaRPr lang="ja-JP" altLang="en-US"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597733357"/>
      </p:ext>
    </p:extLst>
  </p:cSld>
  <p:clrMapOvr>
    <a:masterClrMapping/>
  </p:clrMapOvr>
  <mc:AlternateContent xmlns:mc="http://schemas.openxmlformats.org/markup-compatibility/2006" xmlns:p14="http://schemas.microsoft.com/office/powerpoint/2010/main">
    <mc:Choice Requires="p14">
      <p:transition spd="slow" p14:dur="2000" advTm="36512"/>
    </mc:Choice>
    <mc:Fallback xmlns="">
      <p:transition spd="slow" advTm="36512"/>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zh-TW" altLang="en-US" sz="4000" dirty="0">
                <a:solidFill>
                  <a:prstClr val="white"/>
                </a:solidFill>
                <a:latin typeface="ＭＳ ゴシック" panose="020B0609070205080204" pitchFamily="49" charset="-128"/>
                <a:ea typeface="ＭＳ ゴシック" panose="020B0609070205080204" pitchFamily="49" charset="-128"/>
              </a:rPr>
              <a:t>個別支援計画未作成減算</a:t>
            </a:r>
            <a:r>
              <a:rPr lang="ja-JP" altLang="en-US" sz="4000" dirty="0">
                <a:solidFill>
                  <a:prstClr val="white"/>
                </a:solidFill>
                <a:latin typeface="ＭＳ ゴシック" panose="020B0609070205080204" pitchFamily="49" charset="-128"/>
                <a:ea typeface="ＭＳ ゴシック" panose="020B0609070205080204" pitchFamily="49" charset="-128"/>
              </a:rPr>
              <a:t>（２）</a:t>
            </a:r>
          </a:p>
        </p:txBody>
      </p:sp>
      <p:sp>
        <p:nvSpPr>
          <p:cNvPr id="5" name="テキスト ボックス 4"/>
          <p:cNvSpPr txBox="1"/>
          <p:nvPr/>
        </p:nvSpPr>
        <p:spPr>
          <a:xfrm>
            <a:off x="288000" y="1440000"/>
            <a:ext cx="8568000" cy="4154984"/>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〇算定される単位数</a:t>
            </a:r>
          </a:p>
          <a:p>
            <a:r>
              <a:rPr lang="ja-JP" altLang="en-US" sz="2400" dirty="0">
                <a:latin typeface="ＭＳ ゴシック" panose="020B0609070205080204" pitchFamily="49" charset="-128"/>
                <a:ea typeface="ＭＳ ゴシック" panose="020B0609070205080204" pitchFamily="49" charset="-128"/>
              </a:rPr>
              <a:t>　１．減算が適用される月から３月未満の月については、所</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定単位数の１００分の７０とする。</a:t>
            </a:r>
          </a:p>
          <a:p>
            <a:r>
              <a:rPr lang="ja-JP" altLang="en-US" sz="2400" dirty="0">
                <a:latin typeface="ＭＳ ゴシック" panose="020B0609070205080204" pitchFamily="49" charset="-128"/>
                <a:ea typeface="ＭＳ ゴシック" panose="020B0609070205080204" pitchFamily="49" charset="-128"/>
              </a:rPr>
              <a:t>　２．減算が適用される月から連続して３月以上の月につい</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ては、所定単位数の１００分の５０とする。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〇所定単位数とは、各種加算がなされる前の単位数とし、</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各種加算を含めた単位数の合計数について減算するもので</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はない。</a:t>
            </a:r>
            <a:endParaRPr lang="en-US" altLang="ja-JP"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59672456"/>
      </p:ext>
    </p:extLst>
  </p:cSld>
  <p:clrMapOvr>
    <a:masterClrMapping/>
  </p:clrMapOvr>
  <mc:AlternateContent xmlns:mc="http://schemas.openxmlformats.org/markup-compatibility/2006" xmlns:p14="http://schemas.microsoft.com/office/powerpoint/2010/main">
    <mc:Choice Requires="p14">
      <p:transition spd="slow" p14:dur="2000" advTm="35894"/>
    </mc:Choice>
    <mc:Fallback xmlns="">
      <p:transition spd="slow" advTm="35894"/>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12000" y="288000"/>
            <a:ext cx="7920000"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ゴシック" panose="020B0609070205080204" pitchFamily="49" charset="-128"/>
                <a:ea typeface="ＭＳ ゴシック" panose="020B0609070205080204" pitchFamily="49" charset="-128"/>
              </a:rPr>
              <a:t>減算における留意点</a:t>
            </a:r>
          </a:p>
        </p:txBody>
      </p:sp>
      <p:sp>
        <p:nvSpPr>
          <p:cNvPr id="5" name="テキスト ボックス 4"/>
          <p:cNvSpPr txBox="1"/>
          <p:nvPr/>
        </p:nvSpPr>
        <p:spPr>
          <a:xfrm>
            <a:off x="288000" y="1440000"/>
            <a:ext cx="8568000" cy="3046988"/>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〇複数の減算事由に該当する場合の報酬の算定については、</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定員超過利用と人員欠如の双方の事由に該当する場合を除</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き、</a:t>
            </a:r>
            <a:r>
              <a:rPr lang="ja-JP" altLang="en-US" sz="2400" dirty="0">
                <a:solidFill>
                  <a:srgbClr val="C00000"/>
                </a:solidFill>
                <a:latin typeface="ＭＳ ゴシック" panose="020B0609070205080204" pitchFamily="49" charset="-128"/>
                <a:ea typeface="ＭＳ ゴシック" panose="020B0609070205080204" pitchFamily="49" charset="-128"/>
              </a:rPr>
              <a:t>それぞれの減算割合を乗ずる</a:t>
            </a:r>
            <a:r>
              <a:rPr lang="ja-JP" altLang="en-US" sz="2400" dirty="0">
                <a:latin typeface="ＭＳ ゴシック" panose="020B0609070205080204" pitchFamily="49" charset="-128"/>
                <a:ea typeface="ＭＳ ゴシック" panose="020B0609070205080204" pitchFamily="49" charset="-128"/>
              </a:rPr>
              <a:t>こととなる。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〇定員超過利用と人員欠如の双方の事由に該当する場合、減</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算となる単位数が大きい方についてのみ減算し、減算と</a:t>
            </a:r>
            <a:r>
              <a:rPr lang="ja-JP" altLang="en-US" sz="2400" dirty="0" err="1">
                <a:latin typeface="ＭＳ ゴシック" panose="020B0609070205080204" pitchFamily="49" charset="-128"/>
                <a:ea typeface="ＭＳ ゴシック" panose="020B0609070205080204" pitchFamily="49" charset="-128"/>
              </a:rPr>
              <a:t>な</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a:t>
            </a:r>
            <a:r>
              <a:rPr lang="ja-JP" altLang="en-US" sz="2400" dirty="0" err="1">
                <a:latin typeface="ＭＳ ゴシック" panose="020B0609070205080204" pitchFamily="49" charset="-128"/>
                <a:ea typeface="ＭＳ ゴシック" panose="020B0609070205080204" pitchFamily="49" charset="-128"/>
              </a:rPr>
              <a:t>る</a:t>
            </a:r>
            <a:r>
              <a:rPr lang="ja-JP" altLang="en-US" sz="2400" dirty="0">
                <a:latin typeface="ＭＳ ゴシック" panose="020B0609070205080204" pitchFamily="49" charset="-128"/>
                <a:ea typeface="ＭＳ ゴシック" panose="020B0609070205080204" pitchFamily="49" charset="-128"/>
              </a:rPr>
              <a:t>単位数が同じ場合は、いずれか一方の事由のみに着目し</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て、減算を行うこと。</a:t>
            </a:r>
            <a:endParaRPr lang="en-US" altLang="ja-JP" sz="2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65855132"/>
      </p:ext>
    </p:extLst>
  </p:cSld>
  <p:clrMapOvr>
    <a:masterClrMapping/>
  </p:clrMapOvr>
  <mc:AlternateContent xmlns:mc="http://schemas.openxmlformats.org/markup-compatibility/2006" xmlns:p14="http://schemas.microsoft.com/office/powerpoint/2010/main">
    <mc:Choice Requires="p14">
      <p:transition spd="slow" p14:dur="2000" advTm="22484"/>
    </mc:Choice>
    <mc:Fallback xmlns="">
      <p:transition spd="slow" advTm="2248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620000"/>
            <a:ext cx="8229600" cy="2457072"/>
          </a:xfrm>
        </p:spPr>
        <p:txBody>
          <a:bodyPr>
            <a:normAutofit/>
          </a:bodyPr>
          <a:lstStyle/>
          <a:p>
            <a:pPr marL="0" indent="0">
              <a:buNone/>
            </a:pPr>
            <a:r>
              <a:rPr lang="ja-JP" altLang="en-US" sz="2400" dirty="0">
                <a:latin typeface="ＭＳ ゴシック" panose="020B0609070205080204" pitchFamily="49" charset="-128"/>
                <a:ea typeface="ＭＳ ゴシック" panose="020B0609070205080204" pitchFamily="49" charset="-128"/>
              </a:rPr>
              <a:t>１．毎月、施設から更生相談所へ</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「施設利用状況報告書」を提出する</a:t>
            </a:r>
            <a:endParaRPr lang="en-US" altLang="ja-JP" sz="2400" dirty="0">
              <a:latin typeface="ＭＳ ゴシック" panose="020B0609070205080204" pitchFamily="49" charset="-128"/>
              <a:ea typeface="ＭＳ ゴシック" panose="020B0609070205080204" pitchFamily="49" charset="-128"/>
            </a:endParaRPr>
          </a:p>
          <a:p>
            <a:pPr marL="0" indent="0">
              <a:buNone/>
            </a:pPr>
            <a:endParaRPr lang="ja-JP" altLang="en-US"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２．更生相談所から市へ</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報告書を取りまとめた一覧が送付される</a:t>
            </a:r>
            <a:endParaRPr lang="en-US" altLang="ja-JP" sz="2400" dirty="0">
              <a:latin typeface="ＭＳ ゴシック" panose="020B0609070205080204" pitchFamily="49" charset="-128"/>
              <a:ea typeface="ＭＳ ゴシック" panose="020B0609070205080204" pitchFamily="49" charset="-128"/>
            </a:endParaRPr>
          </a:p>
        </p:txBody>
      </p:sp>
      <p:sp>
        <p:nvSpPr>
          <p:cNvPr id="5" name="テキスト プレースホルダー 2"/>
          <p:cNvSpPr txBox="1">
            <a:spLocks/>
          </p:cNvSpPr>
          <p:nvPr/>
        </p:nvSpPr>
        <p:spPr>
          <a:xfrm>
            <a:off x="612000" y="288000"/>
            <a:ext cx="7920000" cy="900000"/>
          </a:xfrm>
          <a:prstGeom prst="rect">
            <a:avLst/>
          </a:prstGeom>
          <a:solidFill>
            <a:schemeClr val="bg1">
              <a:lumMod val="50000"/>
            </a:schemeClr>
          </a:solidFill>
          <a:ln>
            <a:no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rPr>
              <a:t>待機状況の報告</a:t>
            </a:r>
          </a:p>
        </p:txBody>
      </p:sp>
      <p:sp>
        <p:nvSpPr>
          <p:cNvPr id="2" name="テキスト ボックス 1"/>
          <p:cNvSpPr txBox="1"/>
          <p:nvPr/>
        </p:nvSpPr>
        <p:spPr>
          <a:xfrm>
            <a:off x="972000" y="5386799"/>
            <a:ext cx="7200000" cy="830997"/>
          </a:xfrm>
          <a:prstGeom prst="rect">
            <a:avLst/>
          </a:prstGeom>
          <a:noFill/>
          <a:ln w="19050">
            <a:solidFill>
              <a:srgbClr val="C00000"/>
            </a:solidFill>
          </a:ln>
        </p:spPr>
        <p:txBody>
          <a:bodyPr wrap="square" rtlCol="0" anchor="ctr">
            <a:spAutoFit/>
          </a:bodyPr>
          <a:lstStyle/>
          <a:p>
            <a:pPr algn="ctr"/>
            <a:r>
              <a:rPr lang="ja-JP" altLang="en-US" sz="2400" dirty="0">
                <a:latin typeface="ＭＳ ゴシック" panose="020B0609070205080204" pitchFamily="49" charset="-128"/>
                <a:ea typeface="ＭＳ ゴシック" panose="020B0609070205080204" pitchFamily="49" charset="-128"/>
              </a:rPr>
              <a:t>≪お願い≫</a:t>
            </a:r>
            <a:endParaRPr lang="en-US" altLang="ja-JP" sz="2400" dirty="0">
              <a:latin typeface="ＭＳ ゴシック" panose="020B0609070205080204" pitchFamily="49" charset="-128"/>
              <a:ea typeface="ＭＳ ゴシック" panose="020B0609070205080204" pitchFamily="49" charset="-128"/>
            </a:endParaRPr>
          </a:p>
          <a:p>
            <a:pPr algn="ctr"/>
            <a:r>
              <a:rPr lang="ja-JP" altLang="en-US" sz="2400" dirty="0">
                <a:latin typeface="ＭＳ ゴシック" panose="020B0609070205080204" pitchFamily="49" charset="-128"/>
                <a:ea typeface="ＭＳ ゴシック" panose="020B0609070205080204" pitchFamily="49" charset="-128"/>
              </a:rPr>
              <a:t>更生相談所へ提出する報告書の市への提供</a:t>
            </a:r>
            <a:endParaRPr lang="en-US" altLang="ja-JP" sz="2400" dirty="0">
              <a:latin typeface="ＭＳ ゴシック" panose="020B0609070205080204" pitchFamily="49" charset="-128"/>
              <a:ea typeface="ＭＳ ゴシック" panose="020B0609070205080204" pitchFamily="49" charset="-128"/>
            </a:endParaRPr>
          </a:p>
        </p:txBody>
      </p:sp>
      <p:sp>
        <p:nvSpPr>
          <p:cNvPr id="4" name="角丸四角形吹き出し 3"/>
          <p:cNvSpPr/>
          <p:nvPr/>
        </p:nvSpPr>
        <p:spPr>
          <a:xfrm>
            <a:off x="3996706" y="4130293"/>
            <a:ext cx="4572000" cy="720000"/>
          </a:xfrm>
          <a:prstGeom prst="wedgeRoundRectCallout">
            <a:avLst>
              <a:gd name="adj1" fmla="val -48237"/>
              <a:gd name="adj2" fmla="val -88407"/>
              <a:gd name="adj3" fmla="val 16667"/>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ＭＳ ゴシック" panose="020B0609070205080204" pitchFamily="49" charset="-128"/>
                <a:ea typeface="ＭＳ ゴシック" panose="020B0609070205080204" pitchFamily="49" charset="-128"/>
              </a:rPr>
              <a:t>施設</a:t>
            </a:r>
            <a:r>
              <a:rPr lang="ja-JP" altLang="en-US" sz="2400" dirty="0">
                <a:solidFill>
                  <a:schemeClr val="tx1"/>
                </a:solidFill>
                <a:latin typeface="ＭＳ ゴシック" panose="020B0609070205080204" pitchFamily="49" charset="-128"/>
                <a:ea typeface="ＭＳ ゴシック" panose="020B0609070205080204" pitchFamily="49" charset="-128"/>
              </a:rPr>
              <a:t>毎の待機者数が分かるのみ</a:t>
            </a:r>
            <a:endParaRPr kumimoji="1" lang="ja-JP" altLang="en-US" sz="2400" dirty="0">
              <a:solidFill>
                <a:schemeClr val="tx1"/>
              </a:solidFill>
              <a:latin typeface="ＭＳ ゴシック" panose="020B0609070205080204" pitchFamily="49" charset="-128"/>
              <a:ea typeface="ＭＳ ゴシック" panose="020B0609070205080204" pitchFamily="49" charset="-128"/>
            </a:endParaRPr>
          </a:p>
        </p:txBody>
      </p:sp>
      <p:sp>
        <p:nvSpPr>
          <p:cNvPr id="7" name="スライド番号プレースホルダー 6"/>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4</a:t>
            </a:fld>
            <a:endParaRPr lang="ja-JP" altLang="en-US">
              <a:solidFill>
                <a:prstClr val="black">
                  <a:tint val="75000"/>
                </a:prstClr>
              </a:solidFill>
            </a:endParaRPr>
          </a:p>
        </p:txBody>
      </p:sp>
    </p:spTree>
    <p:extLst>
      <p:ext uri="{BB962C8B-B14F-4D97-AF65-F5344CB8AC3E}">
        <p14:creationId xmlns:p14="http://schemas.microsoft.com/office/powerpoint/2010/main" val="3935423241"/>
      </p:ext>
    </p:extLst>
  </p:cSld>
  <p:clrMapOvr>
    <a:masterClrMapping/>
  </p:clrMapOvr>
  <mc:AlternateContent xmlns:mc="http://schemas.openxmlformats.org/markup-compatibility/2006" xmlns:p14="http://schemas.microsoft.com/office/powerpoint/2010/main">
    <mc:Choice Requires="p14">
      <p:transition spd="slow" p14:dur="2000" advTm="50118"/>
    </mc:Choice>
    <mc:Fallback xmlns="">
      <p:transition spd="slow" advTm="5011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8000"/>
            <a:ext cx="7920000" cy="900000"/>
          </a:xfrm>
          <a:solidFill>
            <a:schemeClr val="bg1">
              <a:lumMod val="50000"/>
            </a:schemeClr>
          </a:solidFill>
        </p:spPr>
        <p:txBody>
          <a:bodyPr>
            <a:normAutofit/>
          </a:bodyPr>
          <a:lstStyle/>
          <a:p>
            <a:r>
              <a:rPr kumimoji="1" lang="ja-JP" altLang="en-US" sz="4000" dirty="0">
                <a:solidFill>
                  <a:schemeClr val="bg1"/>
                </a:solidFill>
              </a:rPr>
              <a:t>補足給付の基準費用額の見直し</a:t>
            </a:r>
          </a:p>
        </p:txBody>
      </p:sp>
      <p:sp>
        <p:nvSpPr>
          <p:cNvPr id="4" name="テキスト ボックス 3"/>
          <p:cNvSpPr txBox="1"/>
          <p:nvPr/>
        </p:nvSpPr>
        <p:spPr>
          <a:xfrm>
            <a:off x="252000" y="2160000"/>
            <a:ext cx="8640000" cy="3231654"/>
          </a:xfrm>
          <a:prstGeom prst="rect">
            <a:avLst/>
          </a:prstGeom>
          <a:noFill/>
        </p:spPr>
        <p:txBody>
          <a:bodyPr wrap="square" rtlCol="0">
            <a:spAutoFit/>
          </a:bodyPr>
          <a:lstStyle/>
          <a:p>
            <a:pPr algn="ctr"/>
            <a:r>
              <a:rPr kumimoji="1" lang="ja-JP" altLang="en-US" sz="2400" dirty="0">
                <a:latin typeface="ＭＳ ゴシック" panose="020B0609070205080204" pitchFamily="49" charset="-128"/>
                <a:ea typeface="ＭＳ ゴシック" panose="020B0609070205080204" pitchFamily="49" charset="-128"/>
              </a:rPr>
              <a:t>基準費用額とは</a:t>
            </a:r>
            <a:r>
              <a:rPr lang="ja-JP" altLang="en-US" sz="2400" dirty="0">
                <a:latin typeface="ＭＳ ゴシック" panose="020B0609070205080204" pitchFamily="49" charset="-128"/>
                <a:ea typeface="ＭＳ ゴシック" panose="020B0609070205080204" pitchFamily="49" charset="-128"/>
              </a:rPr>
              <a:t>、食費・水道光熱費に係る平均的な費用の額</a:t>
            </a:r>
            <a:endParaRPr lang="en-US" altLang="ja-JP" sz="2400" dirty="0">
              <a:latin typeface="ＭＳ ゴシック" panose="020B0609070205080204" pitchFamily="49" charset="-128"/>
              <a:ea typeface="ＭＳ ゴシック" panose="020B0609070205080204" pitchFamily="49" charset="-128"/>
            </a:endParaRPr>
          </a:p>
          <a:p>
            <a:pPr algn="ctr"/>
            <a:endParaRPr lang="en-US" altLang="ja-JP" sz="800" dirty="0">
              <a:latin typeface="ＭＳ ゴシック" panose="020B0609070205080204" pitchFamily="49" charset="-128"/>
              <a:ea typeface="ＭＳ ゴシック" panose="020B0609070205080204" pitchFamily="49" charset="-128"/>
            </a:endParaRPr>
          </a:p>
          <a:p>
            <a:pPr algn="ctr"/>
            <a:r>
              <a:rPr kumimoji="1" lang="ja-JP" altLang="en-US" sz="2400" dirty="0">
                <a:latin typeface="ＭＳ ゴシック" panose="020B0609070205080204" pitchFamily="49" charset="-128"/>
                <a:ea typeface="ＭＳ ゴシック" panose="020B0609070205080204" pitchFamily="49" charset="-128"/>
              </a:rPr>
              <a:t>５４，０００円</a:t>
            </a:r>
            <a:endParaRPr kumimoji="1" lang="en-US" altLang="ja-JP" sz="2400" dirty="0">
              <a:latin typeface="ＭＳ ゴシック" panose="020B0609070205080204" pitchFamily="49" charset="-128"/>
              <a:ea typeface="ＭＳ ゴシック" panose="020B0609070205080204" pitchFamily="49" charset="-128"/>
            </a:endParaRPr>
          </a:p>
          <a:p>
            <a:pPr algn="ctr"/>
            <a:r>
              <a:rPr lang="ja-JP" altLang="en-US" sz="2800" dirty="0">
                <a:latin typeface="ＭＳ ゴシック" panose="020B0609070205080204" pitchFamily="49" charset="-128"/>
                <a:ea typeface="ＭＳ ゴシック" panose="020B0609070205080204" pitchFamily="49" charset="-128"/>
              </a:rPr>
              <a:t>⇓</a:t>
            </a:r>
            <a:endParaRPr lang="en-US" altLang="ja-JP" sz="2800" dirty="0">
              <a:latin typeface="ＭＳ ゴシック" panose="020B0609070205080204" pitchFamily="49" charset="-128"/>
              <a:ea typeface="ＭＳ ゴシック" panose="020B0609070205080204" pitchFamily="49" charset="-128"/>
            </a:endParaRPr>
          </a:p>
          <a:p>
            <a:pPr algn="ctr"/>
            <a:r>
              <a:rPr kumimoji="1" lang="ja-JP" altLang="en-US" sz="2400" u="sng" dirty="0">
                <a:solidFill>
                  <a:srgbClr val="C00000"/>
                </a:solidFill>
                <a:latin typeface="ＭＳ ゴシック" panose="020B0609070205080204" pitchFamily="49" charset="-128"/>
                <a:ea typeface="ＭＳ ゴシック" panose="020B0609070205080204" pitchFamily="49" charset="-128"/>
              </a:rPr>
              <a:t>５５，５００円</a:t>
            </a:r>
            <a:endParaRPr kumimoji="1" lang="en-US" altLang="ja-JP" sz="2400" u="sng" dirty="0">
              <a:solidFill>
                <a:srgbClr val="C00000"/>
              </a:solidFill>
              <a:latin typeface="ＭＳ ゴシック" panose="020B0609070205080204" pitchFamily="49" charset="-128"/>
              <a:ea typeface="ＭＳ ゴシック" panose="020B0609070205080204" pitchFamily="49" charset="-128"/>
            </a:endParaRPr>
          </a:p>
          <a:p>
            <a:endParaRPr lang="en-US" altLang="ja-JP" sz="2400" dirty="0">
              <a:solidFill>
                <a:srgbClr val="C00000"/>
              </a:solidFill>
              <a:latin typeface="ＭＳ ゴシック" panose="020B0609070205080204" pitchFamily="49" charset="-128"/>
              <a:ea typeface="ＭＳ ゴシック" panose="020B0609070205080204" pitchFamily="49" charset="-128"/>
            </a:endParaRPr>
          </a:p>
          <a:p>
            <a:endParaRPr lang="en-US" altLang="ja-JP" sz="2400" dirty="0">
              <a:solidFill>
                <a:srgbClr val="C00000"/>
              </a:solidFill>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入所者の食費・水道光熱費の負担を軽減する為、基準費用額から負担限度額を控除した差額を補足給付として支給</a:t>
            </a:r>
            <a:endParaRPr lang="en-US" altLang="ja-JP" sz="2400" dirty="0">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5652000" y="1227167"/>
            <a:ext cx="2880000" cy="461665"/>
          </a:xfrm>
          <a:prstGeom prst="rect">
            <a:avLst/>
          </a:prstGeom>
          <a:solidFill>
            <a:schemeClr val="accent6">
              <a:lumMod val="20000"/>
              <a:lumOff val="80000"/>
            </a:schemeClr>
          </a:solidFill>
          <a:ln w="12700">
            <a:noFill/>
          </a:ln>
        </p:spPr>
        <p:txBody>
          <a:bodyPr wrap="square" rtlCol="0" anchor="ctr">
            <a:spAutoFit/>
          </a:bodyPr>
          <a:lstStyle/>
          <a:p>
            <a:pPr algn="ctr"/>
            <a:r>
              <a:rPr kumimoji="1" lang="ja-JP" altLang="en-US" sz="2400" dirty="0"/>
              <a:t>令和６年度報酬改定</a:t>
            </a:r>
          </a:p>
        </p:txBody>
      </p:sp>
      <p:sp>
        <p:nvSpPr>
          <p:cNvPr id="3" name="スライド番号プレースホルダー 2"/>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5</a:t>
            </a:fld>
            <a:endParaRPr lang="ja-JP" altLang="en-US">
              <a:solidFill>
                <a:prstClr val="black">
                  <a:tint val="75000"/>
                </a:prstClr>
              </a:solidFill>
            </a:endParaRPr>
          </a:p>
        </p:txBody>
      </p:sp>
    </p:spTree>
    <p:extLst>
      <p:ext uri="{BB962C8B-B14F-4D97-AF65-F5344CB8AC3E}">
        <p14:creationId xmlns:p14="http://schemas.microsoft.com/office/powerpoint/2010/main" val="353990091"/>
      </p:ext>
    </p:extLst>
  </p:cSld>
  <p:clrMapOvr>
    <a:masterClrMapping/>
  </p:clrMapOvr>
  <mc:AlternateContent xmlns:mc="http://schemas.openxmlformats.org/markup-compatibility/2006" xmlns:p14="http://schemas.microsoft.com/office/powerpoint/2010/main">
    <mc:Choice Requires="p14">
      <p:transition spd="slow" p14:dur="2000" advTm="35176"/>
    </mc:Choice>
    <mc:Fallback xmlns="">
      <p:transition spd="slow" advTm="3517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63685"/>
            <a:ext cx="7920000" cy="900000"/>
          </a:xfrm>
          <a:solidFill>
            <a:schemeClr val="bg1">
              <a:lumMod val="50000"/>
            </a:schemeClr>
          </a:solidFill>
        </p:spPr>
        <p:txBody>
          <a:bodyPr>
            <a:normAutofit/>
          </a:bodyPr>
          <a:lstStyle/>
          <a:p>
            <a:r>
              <a:rPr kumimoji="1" lang="ja-JP" altLang="en-US" sz="4000" dirty="0">
                <a:solidFill>
                  <a:schemeClr val="bg1"/>
                </a:solidFill>
              </a:rPr>
              <a:t>補足給付の認定（１）</a:t>
            </a:r>
          </a:p>
        </p:txBody>
      </p:sp>
      <p:sp>
        <p:nvSpPr>
          <p:cNvPr id="3" name="テキスト ボックス 2"/>
          <p:cNvSpPr txBox="1"/>
          <p:nvPr/>
        </p:nvSpPr>
        <p:spPr>
          <a:xfrm>
            <a:off x="522000" y="1620000"/>
            <a:ext cx="8100000" cy="4524315"/>
          </a:xfrm>
          <a:prstGeom prst="rect">
            <a:avLst/>
          </a:prstGeom>
          <a:noFill/>
        </p:spPr>
        <p:txBody>
          <a:bodyPr wrap="square" rtlCol="0">
            <a:spAutoFit/>
          </a:bodyPr>
          <a:lstStyle/>
          <a:p>
            <a:r>
              <a:rPr kumimoji="1" lang="ja-JP" altLang="en-US" sz="2400" dirty="0">
                <a:latin typeface="ＭＳ ゴシック" panose="020B0609070205080204" pitchFamily="49" charset="-128"/>
                <a:ea typeface="ＭＳ ゴシック" panose="020B0609070205080204" pitchFamily="49" charset="-128"/>
              </a:rPr>
              <a:t>補足給付の対象者：生活保護受給者、低所得者</a:t>
            </a:r>
            <a:endParaRPr kumimoji="1"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○生活保護受給者</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補足給付額は、</a:t>
            </a:r>
            <a:r>
              <a:rPr lang="ja-JP" altLang="en-US" sz="2400" u="sng" dirty="0">
                <a:solidFill>
                  <a:srgbClr val="0070C0"/>
                </a:solidFill>
                <a:latin typeface="ＭＳ ゴシック" panose="020B0609070205080204" pitchFamily="49" charset="-128"/>
                <a:ea typeface="ＭＳ ゴシック" panose="020B0609070205080204" pitchFamily="49" charset="-128"/>
              </a:rPr>
              <a:t>日額１</a:t>
            </a:r>
            <a:r>
              <a:rPr lang="en-US" altLang="ja-JP" sz="2400" u="sng" dirty="0">
                <a:solidFill>
                  <a:srgbClr val="0070C0"/>
                </a:solidFill>
                <a:latin typeface="ＭＳ ゴシック" panose="020B0609070205080204" pitchFamily="49" charset="-128"/>
                <a:ea typeface="ＭＳ ゴシック" panose="020B0609070205080204" pitchFamily="49" charset="-128"/>
              </a:rPr>
              <a:t>,</a:t>
            </a:r>
            <a:r>
              <a:rPr lang="ja-JP" altLang="en-US" sz="2400" u="sng" dirty="0">
                <a:solidFill>
                  <a:srgbClr val="0070C0"/>
                </a:solidFill>
                <a:latin typeface="ＭＳ ゴシック" panose="020B0609070205080204" pitchFamily="49" charset="-128"/>
                <a:ea typeface="ＭＳ ゴシック" panose="020B0609070205080204" pitchFamily="49" charset="-128"/>
              </a:rPr>
              <a:t>８２６円</a:t>
            </a:r>
            <a:endParaRPr lang="en-US" altLang="ja-JP" sz="2400" u="sng" dirty="0">
              <a:solidFill>
                <a:srgbClr val="0070C0"/>
              </a:solidFill>
              <a:latin typeface="ＭＳ ゴシック" panose="020B0609070205080204" pitchFamily="49" charset="-128"/>
              <a:ea typeface="ＭＳ ゴシック" panose="020B0609070205080204" pitchFamily="49" charset="-128"/>
            </a:endParaRPr>
          </a:p>
          <a:p>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○低所得者</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補足給付額は、本人の収入・必要経費によって異なる</a:t>
            </a:r>
            <a:endParaRPr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　収入額・必要経費の額が確認できる書類の提出が必要</a:t>
            </a: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a:t>
            </a:r>
            <a:r>
              <a:rPr lang="ja-JP" altLang="en-US" sz="2400" u="sng" dirty="0">
                <a:solidFill>
                  <a:srgbClr val="0070C0"/>
                </a:solidFill>
                <a:latin typeface="ＭＳ ゴシック" panose="020B0609070205080204" pitchFamily="49" charset="-128"/>
                <a:ea typeface="ＭＳ ゴシック" panose="020B0609070205080204" pitchFamily="49" charset="-128"/>
              </a:rPr>
              <a:t>前年１月～１２月</a:t>
            </a:r>
            <a:r>
              <a:rPr lang="ja-JP" altLang="en-US" sz="2400" dirty="0">
                <a:latin typeface="ＭＳ ゴシック" panose="020B0609070205080204" pitchFamily="49" charset="-128"/>
                <a:ea typeface="ＭＳ ゴシック" panose="020B0609070205080204" pitchFamily="49" charset="-128"/>
              </a:rPr>
              <a:t>の額が確認できる書類</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（新規で１月～６月の間に入所する場合、</a:t>
            </a:r>
            <a:r>
              <a:rPr lang="ja-JP" altLang="en-US" sz="2400" u="sng" dirty="0">
                <a:solidFill>
                  <a:srgbClr val="0070C0"/>
                </a:solidFill>
                <a:latin typeface="ＭＳ ゴシック" panose="020B0609070205080204" pitchFamily="49" charset="-128"/>
                <a:ea typeface="ＭＳ ゴシック" panose="020B0609070205080204" pitchFamily="49" charset="-128"/>
              </a:rPr>
              <a:t>前々年</a:t>
            </a:r>
            <a:r>
              <a:rPr lang="ja-JP" altLang="en-US" sz="2400" dirty="0">
                <a:latin typeface="ＭＳ ゴシック" panose="020B0609070205080204" pitchFamily="49" charset="-128"/>
                <a:ea typeface="ＭＳ ゴシック" panose="020B0609070205080204" pitchFamily="49" charset="-128"/>
              </a:rPr>
              <a:t>の額）</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t>　</a:t>
            </a:r>
            <a:endParaRPr lang="en-US" altLang="ja-JP" sz="2400" dirty="0"/>
          </a:p>
        </p:txBody>
      </p:sp>
      <p:sp>
        <p:nvSpPr>
          <p:cNvPr id="4" name="スライド番号プレースホルダー 3"/>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6</a:t>
            </a:fld>
            <a:endParaRPr lang="ja-JP" altLang="en-US">
              <a:solidFill>
                <a:prstClr val="black">
                  <a:tint val="75000"/>
                </a:prstClr>
              </a:solidFill>
            </a:endParaRPr>
          </a:p>
        </p:txBody>
      </p:sp>
      <p:sp>
        <p:nvSpPr>
          <p:cNvPr id="5" name="テキスト ボックス 4">
            <a:extLst>
              <a:ext uri="{FF2B5EF4-FFF2-40B4-BE49-F238E27FC236}">
                <a16:creationId xmlns:a16="http://schemas.microsoft.com/office/drawing/2014/main" id="{11A84D2E-88E7-3001-B287-2D32AD13E889}"/>
              </a:ext>
            </a:extLst>
          </p:cNvPr>
          <p:cNvSpPr txBox="1"/>
          <p:nvPr/>
        </p:nvSpPr>
        <p:spPr>
          <a:xfrm>
            <a:off x="5652000" y="1227167"/>
            <a:ext cx="2880000" cy="461665"/>
          </a:xfrm>
          <a:prstGeom prst="rect">
            <a:avLst/>
          </a:prstGeom>
          <a:solidFill>
            <a:schemeClr val="accent6">
              <a:lumMod val="20000"/>
              <a:lumOff val="80000"/>
            </a:schemeClr>
          </a:solidFill>
          <a:ln w="12700">
            <a:noFill/>
          </a:ln>
        </p:spPr>
        <p:txBody>
          <a:bodyPr wrap="square" rtlCol="0" anchor="ctr">
            <a:spAutoFit/>
          </a:bodyPr>
          <a:lstStyle/>
          <a:p>
            <a:pPr algn="ctr"/>
            <a:r>
              <a:rPr kumimoji="1" lang="ja-JP" altLang="en-US" sz="2400" dirty="0"/>
              <a:t>令和６年度報酬改定</a:t>
            </a:r>
          </a:p>
        </p:txBody>
      </p:sp>
    </p:spTree>
    <p:extLst>
      <p:ext uri="{BB962C8B-B14F-4D97-AF65-F5344CB8AC3E}">
        <p14:creationId xmlns:p14="http://schemas.microsoft.com/office/powerpoint/2010/main" val="346836774"/>
      </p:ext>
    </p:extLst>
  </p:cSld>
  <p:clrMapOvr>
    <a:masterClrMapping/>
  </p:clrMapOvr>
  <mc:AlternateContent xmlns:mc="http://schemas.openxmlformats.org/markup-compatibility/2006" xmlns:p14="http://schemas.microsoft.com/office/powerpoint/2010/main">
    <mc:Choice Requires="p14">
      <p:transition spd="slow" p14:dur="2000" advTm="54989"/>
    </mc:Choice>
    <mc:Fallback xmlns="">
      <p:transition spd="slow" advTm="5498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12000" y="1313194"/>
            <a:ext cx="8100000" cy="4893647"/>
          </a:xfrm>
          <a:prstGeom prst="rect">
            <a:avLst/>
          </a:prstGeom>
          <a:noFill/>
        </p:spPr>
        <p:txBody>
          <a:bodyPr wrap="square" lIns="0" rtlCol="0">
            <a:spAutoFit/>
          </a:bodyPr>
          <a:lstStyle/>
          <a:p>
            <a:r>
              <a:rPr lang="ja-JP" altLang="en-US" sz="2400" dirty="0">
                <a:latin typeface="ＭＳ ゴシック" panose="020B0609070205080204" pitchFamily="49" charset="-128"/>
                <a:ea typeface="ＭＳ ゴシック" panose="020B0609070205080204" pitchFamily="49" charset="-128"/>
              </a:rPr>
              <a:t>○収入</a:t>
            </a:r>
            <a:endParaRPr lang="en-US" altLang="ja-JP" sz="2400" dirty="0">
              <a:latin typeface="ＭＳ ゴシック" panose="020B0609070205080204" pitchFamily="49" charset="-128"/>
              <a:ea typeface="ＭＳ ゴシック" panose="020B0609070205080204" pitchFamily="49" charset="-128"/>
            </a:endParaRPr>
          </a:p>
          <a:p>
            <a:pPr>
              <a:lnSpc>
                <a:spcPct val="150000"/>
              </a:lnSpc>
            </a:pPr>
            <a:r>
              <a:rPr lang="ja-JP" altLang="en-US" sz="2400" dirty="0">
                <a:latin typeface="ＭＳ ゴシック" panose="020B0609070205080204" pitchFamily="49" charset="-128"/>
                <a:ea typeface="ＭＳ ゴシック" panose="020B0609070205080204" pitchFamily="49" charset="-128"/>
              </a:rPr>
              <a:t>　・就労収入　　　工賃 等</a:t>
            </a:r>
            <a:endParaRPr lang="en-US" altLang="ja-JP" sz="2400" dirty="0">
              <a:latin typeface="ＭＳ ゴシック" panose="020B0609070205080204" pitchFamily="49" charset="-128"/>
              <a:ea typeface="ＭＳ ゴシック" panose="020B0609070205080204" pitchFamily="49" charset="-128"/>
            </a:endParaRPr>
          </a:p>
          <a:p>
            <a:pPr>
              <a:lnSpc>
                <a:spcPct val="150000"/>
              </a:lnSpc>
            </a:pPr>
            <a:r>
              <a:rPr lang="ja-JP" altLang="en-US" sz="2400" dirty="0">
                <a:latin typeface="ＭＳ ゴシック" panose="020B0609070205080204" pitchFamily="49" charset="-128"/>
                <a:ea typeface="ＭＳ ゴシック" panose="020B0609070205080204" pitchFamily="49" charset="-128"/>
              </a:rPr>
              <a:t>　・年金収入　　　障害年金、</a:t>
            </a:r>
            <a:r>
              <a:rPr lang="ja-JP" altLang="en-US" sz="2400" u="sng" dirty="0">
                <a:solidFill>
                  <a:srgbClr val="0070C0"/>
                </a:solidFill>
                <a:latin typeface="ＭＳ ゴシック" panose="020B0609070205080204" pitchFamily="49" charset="-128"/>
                <a:ea typeface="ＭＳ ゴシック" panose="020B0609070205080204" pitchFamily="49" charset="-128"/>
              </a:rPr>
              <a:t>年金生活支援給付金</a:t>
            </a:r>
            <a:r>
              <a:rPr lang="ja-JP" altLang="en-US" sz="2400" dirty="0">
                <a:solidFill>
                  <a:srgbClr val="0070C0"/>
                </a:solidFill>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等</a:t>
            </a:r>
            <a:endParaRPr lang="en-US" altLang="ja-JP" sz="2400" dirty="0">
              <a:latin typeface="ＭＳ ゴシック" panose="020B0609070205080204" pitchFamily="49" charset="-128"/>
              <a:ea typeface="ＭＳ ゴシック" panose="020B0609070205080204" pitchFamily="49" charset="-128"/>
            </a:endParaRPr>
          </a:p>
          <a:p>
            <a:pPr>
              <a:lnSpc>
                <a:spcPct val="150000"/>
              </a:lnSpc>
            </a:pPr>
            <a:r>
              <a:rPr lang="ja-JP" altLang="en-US" sz="2400" dirty="0">
                <a:latin typeface="ＭＳ ゴシック" panose="020B0609070205080204" pitchFamily="49" charset="-128"/>
                <a:ea typeface="ＭＳ ゴシック" panose="020B0609070205080204" pitchFamily="49" charset="-128"/>
              </a:rPr>
              <a:t>　・手当　　　　　特別障害者手当 等</a:t>
            </a:r>
            <a:endParaRPr lang="en-US" altLang="ja-JP" sz="2400" dirty="0">
              <a:latin typeface="ＭＳ ゴシック" panose="020B0609070205080204" pitchFamily="49" charset="-128"/>
              <a:ea typeface="ＭＳ ゴシック" panose="020B0609070205080204" pitchFamily="49" charset="-128"/>
            </a:endParaRPr>
          </a:p>
          <a:p>
            <a:pPr>
              <a:lnSpc>
                <a:spcPct val="150000"/>
              </a:lnSpc>
            </a:pPr>
            <a:r>
              <a:rPr lang="ja-JP" altLang="en-US" sz="2400" dirty="0">
                <a:latin typeface="ＭＳ ゴシック" panose="020B0609070205080204" pitchFamily="49" charset="-128"/>
                <a:ea typeface="ＭＳ ゴシック" panose="020B0609070205080204" pitchFamily="49" charset="-128"/>
              </a:rPr>
              <a:t>　・その他収入　　仕送り、不動産等による家賃収入 等</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○必要経費</a:t>
            </a:r>
            <a:endParaRPr lang="en-US" altLang="ja-JP" sz="2400" dirty="0">
              <a:latin typeface="ＭＳ ゴシック" panose="020B0609070205080204" pitchFamily="49" charset="-128"/>
              <a:ea typeface="ＭＳ ゴシック" panose="020B0609070205080204" pitchFamily="49" charset="-128"/>
            </a:endParaRPr>
          </a:p>
          <a:p>
            <a:pPr>
              <a:lnSpc>
                <a:spcPct val="150000"/>
              </a:lnSpc>
            </a:pPr>
            <a:r>
              <a:rPr lang="ja-JP" altLang="en-US" sz="2400" dirty="0">
                <a:latin typeface="ＭＳ ゴシック" panose="020B0609070205080204" pitchFamily="49" charset="-128"/>
                <a:ea typeface="ＭＳ ゴシック" panose="020B0609070205080204" pitchFamily="49" charset="-128"/>
              </a:rPr>
              <a:t>　・租税の課税額　固定資産税　等</a:t>
            </a:r>
            <a:endParaRPr lang="en-US" altLang="ja-JP" sz="2400" dirty="0">
              <a:latin typeface="ＭＳ ゴシック" panose="020B0609070205080204" pitchFamily="49" charset="-128"/>
              <a:ea typeface="ＭＳ ゴシック" panose="020B0609070205080204" pitchFamily="49" charset="-128"/>
            </a:endParaRPr>
          </a:p>
          <a:p>
            <a:pPr>
              <a:lnSpc>
                <a:spcPct val="150000"/>
              </a:lnSpc>
            </a:pPr>
            <a:r>
              <a:rPr lang="ja-JP" altLang="en-US" sz="2400" dirty="0">
                <a:latin typeface="ＭＳ ゴシック" panose="020B0609070205080204" pitchFamily="49" charset="-128"/>
                <a:ea typeface="ＭＳ ゴシック" panose="020B0609070205080204" pitchFamily="49" charset="-128"/>
              </a:rPr>
              <a:t>　・社会保険料　　国民健康保険料　等</a:t>
            </a:r>
            <a:endParaRPr lang="en-US" altLang="ja-JP" sz="2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7</a:t>
            </a:fld>
            <a:endParaRPr lang="ja-JP" altLang="en-US">
              <a:solidFill>
                <a:prstClr val="black">
                  <a:tint val="75000"/>
                </a:prstClr>
              </a:solidFill>
            </a:endParaRPr>
          </a:p>
        </p:txBody>
      </p:sp>
      <p:sp>
        <p:nvSpPr>
          <p:cNvPr id="3" name="タイトル 1">
            <a:extLst>
              <a:ext uri="{FF2B5EF4-FFF2-40B4-BE49-F238E27FC236}">
                <a16:creationId xmlns:a16="http://schemas.microsoft.com/office/drawing/2014/main" id="{96F9374B-B102-0494-D819-45BFE495EE1D}"/>
              </a:ext>
            </a:extLst>
          </p:cNvPr>
          <p:cNvSpPr>
            <a:spLocks noGrp="1"/>
          </p:cNvSpPr>
          <p:nvPr>
            <p:ph type="title"/>
          </p:nvPr>
        </p:nvSpPr>
        <p:spPr>
          <a:xfrm>
            <a:off x="612000" y="263685"/>
            <a:ext cx="7920000" cy="900000"/>
          </a:xfrm>
          <a:solidFill>
            <a:schemeClr val="bg1">
              <a:lumMod val="50000"/>
            </a:schemeClr>
          </a:solidFill>
        </p:spPr>
        <p:txBody>
          <a:bodyPr>
            <a:normAutofit/>
          </a:bodyPr>
          <a:lstStyle/>
          <a:p>
            <a:r>
              <a:rPr kumimoji="1" lang="ja-JP" altLang="en-US" sz="4000" dirty="0">
                <a:solidFill>
                  <a:schemeClr val="bg1"/>
                </a:solidFill>
              </a:rPr>
              <a:t>補足給付の認定（２）</a:t>
            </a:r>
          </a:p>
        </p:txBody>
      </p:sp>
    </p:spTree>
    <p:extLst>
      <p:ext uri="{BB962C8B-B14F-4D97-AF65-F5344CB8AC3E}">
        <p14:creationId xmlns:p14="http://schemas.microsoft.com/office/powerpoint/2010/main" val="3509965262"/>
      </p:ext>
    </p:extLst>
  </p:cSld>
  <p:clrMapOvr>
    <a:masterClrMapping/>
  </p:clrMapOvr>
  <mc:AlternateContent xmlns:mc="http://schemas.openxmlformats.org/markup-compatibility/2006" xmlns:p14="http://schemas.microsoft.com/office/powerpoint/2010/main">
    <mc:Choice Requires="p14">
      <p:transition spd="slow" p14:dur="2000" advTm="44126"/>
    </mc:Choice>
    <mc:Fallback xmlns="">
      <p:transition spd="slow" advTm="4412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12000" y="1313194"/>
            <a:ext cx="8100000" cy="5262979"/>
          </a:xfrm>
          <a:prstGeom prst="rect">
            <a:avLst/>
          </a:prstGeom>
          <a:noFill/>
        </p:spPr>
        <p:txBody>
          <a:bodyPr wrap="square" lIns="0" rtlCol="0">
            <a:spAutoFit/>
          </a:bodyPr>
          <a:lstStyle/>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〇重度障害者支援加算（</a:t>
            </a:r>
            <a:r>
              <a:rPr lang="en-US" altLang="ja-JP" sz="2400" dirty="0">
                <a:latin typeface="ＭＳ ゴシック" panose="020B0609070205080204" pitchFamily="49" charset="-128"/>
                <a:ea typeface="ＭＳ ゴシック" panose="020B0609070205080204" pitchFamily="49" charset="-128"/>
              </a:rPr>
              <a:t>Ⅰ</a:t>
            </a:r>
            <a:r>
              <a:rPr lang="ja-JP" altLang="en-US" sz="2400" dirty="0">
                <a:latin typeface="ＭＳ ゴシック" panose="020B0609070205080204" pitchFamily="49" charset="-128"/>
                <a:ea typeface="ＭＳ ゴシック" panose="020B0609070205080204" pitchFamily="49" charset="-128"/>
              </a:rPr>
              <a:t>）</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変更点なし</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〇重度障害者支援加算（</a:t>
            </a:r>
            <a:r>
              <a:rPr lang="en-US" altLang="ja-JP" sz="2400" dirty="0">
                <a:latin typeface="ＭＳ ゴシック" panose="020B0609070205080204" pitchFamily="49" charset="-128"/>
                <a:ea typeface="ＭＳ ゴシック" panose="020B0609070205080204" pitchFamily="49" charset="-128"/>
              </a:rPr>
              <a:t>Ⅱ</a:t>
            </a:r>
            <a:r>
              <a:rPr lang="ja-JP" altLang="en-US" sz="2400" dirty="0">
                <a:latin typeface="ＭＳ ゴシック" panose="020B0609070205080204" pitchFamily="49" charset="-128"/>
                <a:ea typeface="ＭＳ ゴシック" panose="020B0609070205080204" pitchFamily="49" charset="-128"/>
              </a:rPr>
              <a:t>）</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要件を満たした事業所が区分６かつ強度行動障害を有</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する利用者に支援を行った場合に算定</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〇重度障害者支援加算（</a:t>
            </a:r>
            <a:r>
              <a:rPr lang="en-US" altLang="ja-JP" sz="2400" dirty="0">
                <a:latin typeface="ＭＳ ゴシック" panose="020B0609070205080204" pitchFamily="49" charset="-128"/>
                <a:ea typeface="ＭＳ ゴシック" panose="020B0609070205080204" pitchFamily="49" charset="-128"/>
              </a:rPr>
              <a:t>Ⅲ</a:t>
            </a:r>
            <a:r>
              <a:rPr lang="ja-JP" altLang="en-US" sz="2400" dirty="0">
                <a:latin typeface="ＭＳ ゴシック" panose="020B0609070205080204" pitchFamily="49" charset="-128"/>
                <a:ea typeface="ＭＳ ゴシック" panose="020B0609070205080204" pitchFamily="49" charset="-128"/>
              </a:rPr>
              <a:t>）</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要件を満たした事業所が区分４以上かつ強度行動障害を</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有する利用者に支援を行った場合に算定</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8</a:t>
            </a:fld>
            <a:endParaRPr lang="ja-JP" altLang="en-US" dirty="0">
              <a:solidFill>
                <a:prstClr val="black">
                  <a:tint val="75000"/>
                </a:prstClr>
              </a:solidFill>
            </a:endParaRPr>
          </a:p>
        </p:txBody>
      </p:sp>
      <p:sp>
        <p:nvSpPr>
          <p:cNvPr id="3" name="タイトル 1">
            <a:extLst>
              <a:ext uri="{FF2B5EF4-FFF2-40B4-BE49-F238E27FC236}">
                <a16:creationId xmlns:a16="http://schemas.microsoft.com/office/drawing/2014/main" id="{96F9374B-B102-0494-D819-45BFE495EE1D}"/>
              </a:ext>
            </a:extLst>
          </p:cNvPr>
          <p:cNvSpPr>
            <a:spLocks noGrp="1"/>
          </p:cNvSpPr>
          <p:nvPr>
            <p:ph type="title"/>
          </p:nvPr>
        </p:nvSpPr>
        <p:spPr>
          <a:xfrm>
            <a:off x="612000" y="263685"/>
            <a:ext cx="7920000" cy="900000"/>
          </a:xfrm>
          <a:solidFill>
            <a:schemeClr val="bg1">
              <a:lumMod val="50000"/>
            </a:schemeClr>
          </a:solidFill>
        </p:spPr>
        <p:txBody>
          <a:bodyPr>
            <a:normAutofit/>
          </a:bodyPr>
          <a:lstStyle/>
          <a:p>
            <a:r>
              <a:rPr kumimoji="1" lang="ja-JP" altLang="en-US" sz="4000" dirty="0">
                <a:solidFill>
                  <a:schemeClr val="bg1"/>
                </a:solidFill>
              </a:rPr>
              <a:t>加算内容の変更</a:t>
            </a:r>
          </a:p>
        </p:txBody>
      </p:sp>
      <p:sp>
        <p:nvSpPr>
          <p:cNvPr id="4" name="テキスト ボックス 3">
            <a:extLst>
              <a:ext uri="{FF2B5EF4-FFF2-40B4-BE49-F238E27FC236}">
                <a16:creationId xmlns:a16="http://schemas.microsoft.com/office/drawing/2014/main" id="{1798F6A5-054B-BC45-3E58-D70EFB9C466B}"/>
              </a:ext>
            </a:extLst>
          </p:cNvPr>
          <p:cNvSpPr txBox="1"/>
          <p:nvPr/>
        </p:nvSpPr>
        <p:spPr>
          <a:xfrm>
            <a:off x="5652000" y="1227167"/>
            <a:ext cx="2880000" cy="461665"/>
          </a:xfrm>
          <a:prstGeom prst="rect">
            <a:avLst/>
          </a:prstGeom>
          <a:solidFill>
            <a:schemeClr val="accent6">
              <a:lumMod val="20000"/>
              <a:lumOff val="80000"/>
            </a:schemeClr>
          </a:solidFill>
          <a:ln w="12700">
            <a:noFill/>
          </a:ln>
        </p:spPr>
        <p:txBody>
          <a:bodyPr wrap="square" rtlCol="0" anchor="ctr">
            <a:spAutoFit/>
          </a:bodyPr>
          <a:lstStyle/>
          <a:p>
            <a:pPr algn="ctr"/>
            <a:r>
              <a:rPr kumimoji="1" lang="ja-JP" altLang="en-US" sz="2400" dirty="0"/>
              <a:t>令和６年度報酬改定</a:t>
            </a:r>
          </a:p>
        </p:txBody>
      </p:sp>
    </p:spTree>
    <p:extLst>
      <p:ext uri="{BB962C8B-B14F-4D97-AF65-F5344CB8AC3E}">
        <p14:creationId xmlns:p14="http://schemas.microsoft.com/office/powerpoint/2010/main" val="3064269362"/>
      </p:ext>
    </p:extLst>
  </p:cSld>
  <p:clrMapOvr>
    <a:masterClrMapping/>
  </p:clrMapOvr>
  <mc:AlternateContent xmlns:mc="http://schemas.openxmlformats.org/markup-compatibility/2006" xmlns:p14="http://schemas.microsoft.com/office/powerpoint/2010/main">
    <mc:Choice Requires="p14">
      <p:transition spd="slow" p14:dur="2000" advTm="44126"/>
    </mc:Choice>
    <mc:Fallback xmlns="">
      <p:transition spd="slow" advTm="44126"/>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000" y="2857500"/>
            <a:ext cx="7920000" cy="1143000"/>
          </a:xfrm>
        </p:spPr>
        <p:txBody>
          <a:bodyPr>
            <a:normAutofit/>
          </a:bodyPr>
          <a:lstStyle/>
          <a:p>
            <a:r>
              <a:rPr lang="ja-JP" altLang="en-US" sz="5400" dirty="0">
                <a:latin typeface="+mj-ea"/>
              </a:rPr>
              <a:t>２．共同生活援助</a:t>
            </a:r>
            <a:endParaRPr kumimoji="1" lang="ja-JP" altLang="en-US" sz="5400" dirty="0">
              <a:latin typeface="+mj-ea"/>
            </a:endParaRPr>
          </a:p>
        </p:txBody>
      </p:sp>
      <p:sp>
        <p:nvSpPr>
          <p:cNvPr id="3" name="スライド番号プレースホルダー 2"/>
          <p:cNvSpPr>
            <a:spLocks noGrp="1"/>
          </p:cNvSpPr>
          <p:nvPr>
            <p:ph type="sldNum" sz="quarter" idx="12"/>
          </p:nvPr>
        </p:nvSpPr>
        <p:spPr/>
        <p:txBody>
          <a:bodyPr/>
          <a:lstStyle/>
          <a:p>
            <a:fld id="{8DD9AEFB-1011-400A-85FB-53268D737CF5}" type="slidenum">
              <a:rPr lang="ja-JP" altLang="en-US" smtClean="0">
                <a:solidFill>
                  <a:prstClr val="black">
                    <a:tint val="75000"/>
                  </a:prstClr>
                </a:solidFill>
              </a:rPr>
              <a:pPr/>
              <a:t>9</a:t>
            </a:fld>
            <a:endParaRPr lang="ja-JP" altLang="en-US">
              <a:solidFill>
                <a:prstClr val="black">
                  <a:tint val="75000"/>
                </a:prstClr>
              </a:solidFill>
            </a:endParaRPr>
          </a:p>
        </p:txBody>
      </p:sp>
    </p:spTree>
    <p:extLst>
      <p:ext uri="{BB962C8B-B14F-4D97-AF65-F5344CB8AC3E}">
        <p14:creationId xmlns:p14="http://schemas.microsoft.com/office/powerpoint/2010/main" val="337011825"/>
      </p:ext>
    </p:extLst>
  </p:cSld>
  <p:clrMapOvr>
    <a:masterClrMapping/>
  </p:clrMapOvr>
  <mc:AlternateContent xmlns:mc="http://schemas.openxmlformats.org/markup-compatibility/2006" xmlns:p14="http://schemas.microsoft.com/office/powerpoint/2010/main">
    <mc:Choice Requires="p14">
      <p:transition spd="slow" p14:dur="2000" advTm="4670"/>
    </mc:Choice>
    <mc:Fallback xmlns="">
      <p:transition spd="slow" advTm="4670"/>
    </mc:Fallback>
  </mc:AlternateContent>
</p:sld>
</file>

<file path=ppt/theme/theme1.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solidFill>
              <a:prstClr val="black"/>
            </a:solidFill>
            <a:latin typeface="ＭＳ Ｐゴシック" panose="020B0600070205080204" pitchFamily="50" charset="-128"/>
            <a:cs typeface="+mj-cs"/>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emplate>
  <TotalTime>0</TotalTime>
  <Words>2980</Words>
  <Application>Microsoft Office PowerPoint</Application>
  <PresentationFormat>画面に合わせる (4:3)</PresentationFormat>
  <Paragraphs>360</Paragraphs>
  <Slides>34</Slides>
  <Notes>34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34</vt:i4>
      </vt:variant>
    </vt:vector>
  </HeadingPairs>
  <TitlesOfParts>
    <vt:vector size="40" baseType="lpstr">
      <vt:lpstr>ＭＳ Ｐゴシック</vt:lpstr>
      <vt:lpstr>ＭＳ ゴシック</vt:lpstr>
      <vt:lpstr>游ゴシック</vt:lpstr>
      <vt:lpstr>Arial</vt:lpstr>
      <vt:lpstr>Calibri</vt:lpstr>
      <vt:lpstr>3_Office ​​テーマ</vt:lpstr>
      <vt:lpstr>事業所集団指導 ～入所系サービス～</vt:lpstr>
      <vt:lpstr>目次</vt:lpstr>
      <vt:lpstr>１．施設入所支援</vt:lpstr>
      <vt:lpstr>PowerPoint プレゼンテーション</vt:lpstr>
      <vt:lpstr>補足給付の基準費用額の見直し</vt:lpstr>
      <vt:lpstr>補足給付の認定（１）</vt:lpstr>
      <vt:lpstr>補足給付の認定（２）</vt:lpstr>
      <vt:lpstr>加算内容の変更</vt:lpstr>
      <vt:lpstr>２．共同生活援助</vt:lpstr>
      <vt:lpstr>重度障害者支援加算の対象者の拡充</vt:lpstr>
      <vt:lpstr>３．生活介護</vt:lpstr>
      <vt:lpstr>重度障害者支援加算の見直し</vt:lpstr>
      <vt:lpstr>PowerPoint プレゼンテーション</vt:lpstr>
      <vt:lpstr>PowerPoint プレゼンテーション</vt:lpstr>
      <vt:lpstr>医療型短期入所の対象者要件</vt:lpstr>
      <vt:lpstr>PowerPoint プレゼンテーション</vt:lpstr>
      <vt:lpstr>医療型短期入所サービス費(Ⅲ) 医療型特定短期入所サービス費(Ⅲ),(Ⅵ)  ・区分１又は障害児支援区分１以上に該当し、かつ、別に 　厚生労働大臣が定める基準に適合すると認められた遷延 　性意識障害者等若しくはこれに準ずる障害者等 ・区分１若しくは障害児支援区分１以上に該当し、かつ、 　医師により筋萎縮性側索硬化症等の運動ニューロン疾患 　の分類に属する疾患を有すると診断された障害者等  ※ただし、医療型短期入所サービス費(Ⅰ),(Ⅱ)又は医療型 　特定短期入所サービス費(Ⅰ),(Ⅱ),(Ⅳ),(Ⅴ)の算定要件 　に該当する場合を除く</vt:lpstr>
      <vt:lpstr>PowerPoint プレゼンテーション</vt:lpstr>
      <vt:lpstr>対象者</vt:lpstr>
      <vt:lpstr>標準利用期間</vt:lpstr>
      <vt:lpstr>６．請求等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報酬の算定に関して</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2018-06-01T02:53:56Z</dcterms:created>
  <dcterms:modified xsi:type="dcterms:W3CDTF">2024-08-14T02:42:43Z</dcterms:modified>
</cp:coreProperties>
</file>