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44" r:id="rId1"/>
    <p:sldMasterId id="2147484956" r:id="rId2"/>
  </p:sldMasterIdLst>
  <p:notesMasterIdLst>
    <p:notesMasterId r:id="rId31"/>
  </p:notesMasterIdLst>
  <p:handoutMasterIdLst>
    <p:handoutMasterId r:id="rId32"/>
  </p:handoutMasterIdLst>
  <p:sldIdLst>
    <p:sldId id="364" r:id="rId3"/>
    <p:sldId id="444" r:id="rId4"/>
    <p:sldId id="452" r:id="rId5"/>
    <p:sldId id="373" r:id="rId6"/>
    <p:sldId id="380" r:id="rId7"/>
    <p:sldId id="366" r:id="rId8"/>
    <p:sldId id="362" r:id="rId9"/>
    <p:sldId id="413" r:id="rId10"/>
    <p:sldId id="446" r:id="rId11"/>
    <p:sldId id="442" r:id="rId12"/>
    <p:sldId id="455" r:id="rId13"/>
    <p:sldId id="450" r:id="rId14"/>
    <p:sldId id="451" r:id="rId15"/>
    <p:sldId id="448" r:id="rId16"/>
    <p:sldId id="449" r:id="rId17"/>
    <p:sldId id="456" r:id="rId18"/>
    <p:sldId id="458" r:id="rId19"/>
    <p:sldId id="315" r:id="rId20"/>
    <p:sldId id="459" r:id="rId21"/>
    <p:sldId id="460" r:id="rId22"/>
    <p:sldId id="461" r:id="rId23"/>
    <p:sldId id="462" r:id="rId24"/>
    <p:sldId id="463" r:id="rId25"/>
    <p:sldId id="325" r:id="rId26"/>
    <p:sldId id="464" r:id="rId27"/>
    <p:sldId id="465" r:id="rId28"/>
    <p:sldId id="466" r:id="rId29"/>
    <p:sldId id="467" r:id="rId30"/>
  </p:sldIdLst>
  <p:sldSz cx="9144000" cy="6858000" type="screen4x3"/>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471D4D9-F010-4A18-986F-6388078580AB}">
          <p14:sldIdLst>
            <p14:sldId id="364"/>
            <p14:sldId id="444"/>
            <p14:sldId id="452"/>
            <p14:sldId id="373"/>
            <p14:sldId id="380"/>
            <p14:sldId id="366"/>
            <p14:sldId id="362"/>
            <p14:sldId id="413"/>
            <p14:sldId id="446"/>
            <p14:sldId id="442"/>
            <p14:sldId id="455"/>
            <p14:sldId id="450"/>
            <p14:sldId id="451"/>
            <p14:sldId id="448"/>
            <p14:sldId id="449"/>
            <p14:sldId id="456"/>
            <p14:sldId id="458"/>
            <p14:sldId id="315"/>
            <p14:sldId id="459"/>
            <p14:sldId id="460"/>
            <p14:sldId id="461"/>
            <p14:sldId id="462"/>
            <p14:sldId id="463"/>
            <p14:sldId id="325"/>
            <p14:sldId id="464"/>
            <p14:sldId id="465"/>
            <p14:sldId id="466"/>
            <p14:sldId id="4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ibu" initials="n" lastIdx="1" clrIdx="0">
    <p:extLst>
      <p:ext uri="{19B8F6BF-5375-455C-9EA6-DF929625EA0E}">
        <p15:presenceInfo xmlns:p15="http://schemas.microsoft.com/office/powerpoint/2012/main" userId="S-1-5-21-2707619188-561177931-1379855529-11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66894" autoAdjust="0"/>
  </p:normalViewPr>
  <p:slideViewPr>
    <p:cSldViewPr>
      <p:cViewPr varScale="1">
        <p:scale>
          <a:sx n="87" d="100"/>
          <a:sy n="87" d="100"/>
        </p:scale>
        <p:origin x="36" y="62"/>
      </p:cViewPr>
      <p:guideLst>
        <p:guide orient="horz" pos="2160"/>
        <p:guide pos="2880"/>
      </p:guideLst>
    </p:cSldViewPr>
  </p:slideViewPr>
  <p:outlineViewPr>
    <p:cViewPr>
      <p:scale>
        <a:sx n="33" d="100"/>
        <a:sy n="33" d="100"/>
      </p:scale>
      <p:origin x="54" y="6756"/>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5" d="100"/>
          <a:sy n="55" d="100"/>
        </p:scale>
        <p:origin x="2886" y="84"/>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956C70-AEA9-4DDD-A50C-14AD6ACEF154}"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5F1B1B5D-48AB-4257-9352-AD4225C3530E}">
      <dgm:prSet custT="1"/>
      <dgm:spPr/>
      <dgm:t>
        <a:bodyPr vert="wordArtVertRtl"/>
        <a:lstStyle/>
        <a:p>
          <a:pPr rtl="0"/>
          <a:r>
            <a:rPr kumimoji="1" lang="ja-JP" altLang="en-US" sz="1600" dirty="0"/>
            <a:t>利用者等</a:t>
          </a:r>
          <a:endParaRPr lang="ja-JP" altLang="en-US" sz="1600" dirty="0"/>
        </a:p>
      </dgm:t>
    </dgm:pt>
    <dgm:pt modelId="{A768C0BF-36A3-46E4-AB8E-C5BCC446ADF3}" type="parTrans" cxnId="{828A13CF-93CE-4DE0-8E95-F5736DF55EA8}">
      <dgm:prSet/>
      <dgm:spPr/>
      <dgm:t>
        <a:bodyPr/>
        <a:lstStyle/>
        <a:p>
          <a:endParaRPr kumimoji="1" lang="ja-JP" altLang="en-US" sz="1600"/>
        </a:p>
      </dgm:t>
    </dgm:pt>
    <dgm:pt modelId="{35D2C66A-2B0E-4F26-93CF-768799980875}" type="sibTrans" cxnId="{828A13CF-93CE-4DE0-8E95-F5736DF55EA8}">
      <dgm:prSet custT="1"/>
      <dgm:spPr>
        <a:solidFill>
          <a:schemeClr val="accent1">
            <a:lumMod val="60000"/>
            <a:lumOff val="40000"/>
          </a:schemeClr>
        </a:solidFill>
      </dgm:spPr>
      <dgm:t>
        <a:bodyPr/>
        <a:lstStyle/>
        <a:p>
          <a:r>
            <a:rPr kumimoji="1" lang="ja-JP" altLang="en-US" sz="1200" dirty="0">
              <a:solidFill>
                <a:schemeClr val="tx1"/>
              </a:solidFill>
            </a:rPr>
            <a:t>苦情</a:t>
          </a:r>
        </a:p>
      </dgm:t>
    </dgm:pt>
    <dgm:pt modelId="{8D501420-37E9-4064-A6BF-DC679E7349C6}">
      <dgm:prSet custT="1"/>
      <dgm:spPr/>
      <dgm:t>
        <a:bodyPr vert="wordArtVertRtl"/>
        <a:lstStyle/>
        <a:p>
          <a:pPr rtl="0"/>
          <a:r>
            <a:rPr kumimoji="1" lang="ja-JP" altLang="en-US" sz="1600" dirty="0"/>
            <a:t>苦情受付担当者</a:t>
          </a:r>
          <a:endParaRPr lang="ja-JP" altLang="en-US" sz="1600" dirty="0"/>
        </a:p>
      </dgm:t>
    </dgm:pt>
    <dgm:pt modelId="{B26FAB2C-4207-4F22-99F5-2A26ADE6462F}" type="parTrans" cxnId="{8C57F463-2B0D-414E-87BD-43323A36CD21}">
      <dgm:prSet/>
      <dgm:spPr/>
      <dgm:t>
        <a:bodyPr/>
        <a:lstStyle/>
        <a:p>
          <a:endParaRPr kumimoji="1" lang="ja-JP" altLang="en-US" sz="1600"/>
        </a:p>
      </dgm:t>
    </dgm:pt>
    <dgm:pt modelId="{34EDD31D-1776-47FC-BF79-983193B0F3D6}" type="sibTrans" cxnId="{8C57F463-2B0D-414E-87BD-43323A36CD21}">
      <dgm:prSet custT="1"/>
      <dgm:spPr>
        <a:solidFill>
          <a:schemeClr val="accent1">
            <a:lumMod val="60000"/>
            <a:lumOff val="40000"/>
          </a:schemeClr>
        </a:solidFill>
      </dgm:spPr>
      <dgm:t>
        <a:bodyPr/>
        <a:lstStyle/>
        <a:p>
          <a:r>
            <a:rPr kumimoji="1" lang="ja-JP" altLang="en-US" sz="1200" dirty="0">
              <a:solidFill>
                <a:schemeClr val="tx1"/>
              </a:solidFill>
            </a:rPr>
            <a:t>報告</a:t>
          </a:r>
        </a:p>
      </dgm:t>
    </dgm:pt>
    <dgm:pt modelId="{A9930511-636A-4207-A49B-417A541291C0}">
      <dgm:prSet custT="1"/>
      <dgm:spPr/>
      <dgm:t>
        <a:bodyPr vert="wordArtVertRtl"/>
        <a:lstStyle/>
        <a:p>
          <a:pPr rtl="0"/>
          <a:r>
            <a:rPr kumimoji="1" lang="ja-JP" altLang="en-US" sz="1600" dirty="0"/>
            <a:t>苦情解決責任者</a:t>
          </a:r>
          <a:endParaRPr lang="ja-JP" altLang="en-US" sz="1600" dirty="0"/>
        </a:p>
      </dgm:t>
    </dgm:pt>
    <dgm:pt modelId="{3C9C1A1A-441D-4F34-BC86-A654F6BBCC0C}" type="parTrans" cxnId="{C04C1DD5-8B40-48DD-A18D-2786C10F3C84}">
      <dgm:prSet/>
      <dgm:spPr/>
      <dgm:t>
        <a:bodyPr/>
        <a:lstStyle/>
        <a:p>
          <a:endParaRPr kumimoji="1" lang="ja-JP" altLang="en-US" sz="1600"/>
        </a:p>
      </dgm:t>
    </dgm:pt>
    <dgm:pt modelId="{C07F9BA0-DEAA-4343-AADB-0A7F4182FAB7}" type="sibTrans" cxnId="{C04C1DD5-8B40-48DD-A18D-2786C10F3C84}">
      <dgm:prSet custT="1"/>
      <dgm:spPr>
        <a:solidFill>
          <a:schemeClr val="accent1">
            <a:lumMod val="60000"/>
            <a:lumOff val="40000"/>
          </a:schemeClr>
        </a:solidFill>
      </dgm:spPr>
      <dgm:t>
        <a:bodyPr/>
        <a:lstStyle/>
        <a:p>
          <a:r>
            <a:rPr kumimoji="1" lang="ja-JP" altLang="en-US" sz="1000" dirty="0">
              <a:solidFill>
                <a:schemeClr val="tx1"/>
              </a:solidFill>
            </a:rPr>
            <a:t>立ち合い助言等</a:t>
          </a:r>
        </a:p>
      </dgm:t>
    </dgm:pt>
    <dgm:pt modelId="{AAFC6F22-D0AD-461C-8F0D-6C34752C0764}">
      <dgm:prSet custT="1"/>
      <dgm:spPr/>
      <dgm:t>
        <a:bodyPr vert="wordArtVertRtl"/>
        <a:lstStyle/>
        <a:p>
          <a:pPr rtl="0"/>
          <a:r>
            <a:rPr kumimoji="1" lang="ja-JP" altLang="en-US" sz="1600" dirty="0"/>
            <a:t>第三者委員会</a:t>
          </a:r>
          <a:endParaRPr lang="ja-JP" altLang="en-US" sz="1600" dirty="0"/>
        </a:p>
      </dgm:t>
    </dgm:pt>
    <dgm:pt modelId="{1EAA30CA-A1FA-455B-A448-4A452A340A28}" type="parTrans" cxnId="{AE51B9FC-F59D-4E71-B3A4-36F69CED4F0D}">
      <dgm:prSet/>
      <dgm:spPr/>
      <dgm:t>
        <a:bodyPr/>
        <a:lstStyle/>
        <a:p>
          <a:endParaRPr kumimoji="1" lang="ja-JP" altLang="en-US" sz="1600"/>
        </a:p>
      </dgm:t>
    </dgm:pt>
    <dgm:pt modelId="{27427F34-65EF-4A6D-A070-49178DB3A763}" type="sibTrans" cxnId="{AE51B9FC-F59D-4E71-B3A4-36F69CED4F0D}">
      <dgm:prSet/>
      <dgm:spPr>
        <a:noFill/>
      </dgm:spPr>
      <dgm:t>
        <a:bodyPr/>
        <a:lstStyle/>
        <a:p>
          <a:endParaRPr lang="ja-JP" altLang="en-US" dirty="0"/>
        </a:p>
      </dgm:t>
    </dgm:pt>
    <dgm:pt modelId="{ED47E56C-C655-445E-B386-5EAF3CF2B073}">
      <dgm:prSet custT="1"/>
      <dgm:spPr/>
      <dgm:t>
        <a:bodyPr vert="wordArtVertRtl"/>
        <a:lstStyle/>
        <a:p>
          <a:pPr rtl="0"/>
          <a:r>
            <a:rPr kumimoji="1" lang="ja-JP" sz="1600" dirty="0"/>
            <a:t>福祉サービス運営適正化委員会</a:t>
          </a:r>
          <a:endParaRPr kumimoji="1" lang="en-US" altLang="ja-JP" sz="1600" dirty="0"/>
        </a:p>
        <a:p>
          <a:pPr rtl="0"/>
          <a:r>
            <a:rPr kumimoji="1" lang="ja-JP" sz="1600" dirty="0"/>
            <a:t>（鹿児島県社会福祉協議会）</a:t>
          </a:r>
          <a:endParaRPr lang="ja-JP" sz="1600" dirty="0"/>
        </a:p>
      </dgm:t>
    </dgm:pt>
    <dgm:pt modelId="{80FE29B9-6E90-4372-BFCA-F7D4A6BC9F0B}" type="parTrans" cxnId="{8CDBD027-A258-4ED7-8E62-537B470EA5BF}">
      <dgm:prSet/>
      <dgm:spPr/>
      <dgm:t>
        <a:bodyPr/>
        <a:lstStyle/>
        <a:p>
          <a:endParaRPr kumimoji="1" lang="ja-JP" altLang="en-US" sz="1600"/>
        </a:p>
      </dgm:t>
    </dgm:pt>
    <dgm:pt modelId="{E793F469-C60B-44B8-803C-6EBE2790134E}" type="sibTrans" cxnId="{8CDBD027-A258-4ED7-8E62-537B470EA5BF}">
      <dgm:prSet/>
      <dgm:spPr/>
      <dgm:t>
        <a:bodyPr/>
        <a:lstStyle/>
        <a:p>
          <a:endParaRPr kumimoji="1" lang="ja-JP" altLang="en-US" sz="1600"/>
        </a:p>
      </dgm:t>
    </dgm:pt>
    <dgm:pt modelId="{FBC3AA22-2D1F-4336-8746-D4B0FC50860A}" type="pres">
      <dgm:prSet presAssocID="{36956C70-AEA9-4DDD-A50C-14AD6ACEF154}" presName="Name0" presStyleCnt="0">
        <dgm:presLayoutVars>
          <dgm:dir/>
          <dgm:resizeHandles val="exact"/>
        </dgm:presLayoutVars>
      </dgm:prSet>
      <dgm:spPr/>
    </dgm:pt>
    <dgm:pt modelId="{DA605E33-F7AE-4497-954D-459666C6F661}" type="pres">
      <dgm:prSet presAssocID="{5F1B1B5D-48AB-4257-9352-AD4225C3530E}" presName="node" presStyleLbl="node1" presStyleIdx="0" presStyleCnt="5" custScaleX="21735" custScaleY="123378" custLinFactNeighborX="12966" custLinFactNeighborY="429">
        <dgm:presLayoutVars>
          <dgm:bulletEnabled val="1"/>
        </dgm:presLayoutVars>
      </dgm:prSet>
      <dgm:spPr/>
    </dgm:pt>
    <dgm:pt modelId="{4085C117-A98D-4F3C-8505-FFC515EEE6A4}" type="pres">
      <dgm:prSet presAssocID="{35D2C66A-2B0E-4F26-93CF-768799980875}" presName="sibTrans" presStyleLbl="sibTrans2D1" presStyleIdx="0" presStyleCnt="4" custAng="912702" custScaleX="117395" custScaleY="45575" custLinFactNeighborX="4941" custLinFactNeighborY="-57036"/>
      <dgm:spPr>
        <a:prstGeom prst="rightArrow">
          <a:avLst/>
        </a:prstGeom>
      </dgm:spPr>
    </dgm:pt>
    <dgm:pt modelId="{8459D03B-04FB-4D2E-B25B-5F8E380CB8CC}" type="pres">
      <dgm:prSet presAssocID="{35D2C66A-2B0E-4F26-93CF-768799980875}" presName="connectorText" presStyleLbl="sibTrans2D1" presStyleIdx="0" presStyleCnt="4"/>
      <dgm:spPr/>
    </dgm:pt>
    <dgm:pt modelId="{7D453672-A688-48F8-8B97-7F4B717C3E6F}" type="pres">
      <dgm:prSet presAssocID="{8D501420-37E9-4064-A6BF-DC679E7349C6}" presName="node" presStyleLbl="node1" presStyleIdx="1" presStyleCnt="5" custScaleX="21735" custScaleY="86721" custLinFactNeighborX="-1801" custLinFactNeighborY="-16533">
        <dgm:presLayoutVars>
          <dgm:bulletEnabled val="1"/>
        </dgm:presLayoutVars>
      </dgm:prSet>
      <dgm:spPr/>
    </dgm:pt>
    <dgm:pt modelId="{8E0B7E51-7D8B-487D-B082-2E9F1A4DC905}" type="pres">
      <dgm:prSet presAssocID="{34EDD31D-1776-47FC-BF79-983193B0F3D6}" presName="sibTrans" presStyleLbl="sibTrans2D1" presStyleIdx="1" presStyleCnt="4" custAng="361750" custScaleX="106083" custScaleY="45575" custLinFactNeighborX="-2689" custLinFactNeighborY="-13690"/>
      <dgm:spPr>
        <a:prstGeom prst="rightArrow">
          <a:avLst/>
        </a:prstGeom>
      </dgm:spPr>
    </dgm:pt>
    <dgm:pt modelId="{18D4C20D-1908-4845-9EAD-9797109935B0}" type="pres">
      <dgm:prSet presAssocID="{34EDD31D-1776-47FC-BF79-983193B0F3D6}" presName="connectorText" presStyleLbl="sibTrans2D1" presStyleIdx="1" presStyleCnt="4"/>
      <dgm:spPr/>
    </dgm:pt>
    <dgm:pt modelId="{4B77D8F8-AB51-48A5-88C3-15E87111825B}" type="pres">
      <dgm:prSet presAssocID="{A9930511-636A-4207-A49B-417A541291C0}" presName="node" presStyleLbl="node1" presStyleIdx="2" presStyleCnt="5" custScaleX="21735" custScaleY="72189" custLinFactNeighborX="-2356" custLinFactNeighborY="-23851">
        <dgm:presLayoutVars>
          <dgm:bulletEnabled val="1"/>
        </dgm:presLayoutVars>
      </dgm:prSet>
      <dgm:spPr/>
    </dgm:pt>
    <dgm:pt modelId="{3BD951C2-477F-4433-BFC4-16CF10A6EF43}" type="pres">
      <dgm:prSet presAssocID="{C07F9BA0-DEAA-4343-AADB-0A7F4182FAB7}" presName="sibTrans" presStyleLbl="sibTrans2D1" presStyleIdx="2" presStyleCnt="4" custAng="20881112" custScaleX="100253" custScaleY="71723" custLinFactNeighborX="8780" custLinFactNeighborY="-28219"/>
      <dgm:spPr>
        <a:prstGeom prst="leftArrow">
          <a:avLst/>
        </a:prstGeom>
      </dgm:spPr>
    </dgm:pt>
    <dgm:pt modelId="{EB10820A-21F9-4E7A-8934-BA2CC932629C}" type="pres">
      <dgm:prSet presAssocID="{C07F9BA0-DEAA-4343-AADB-0A7F4182FAB7}" presName="connectorText" presStyleLbl="sibTrans2D1" presStyleIdx="2" presStyleCnt="4"/>
      <dgm:spPr>
        <a:prstGeom prst="leftArrow">
          <a:avLst/>
        </a:prstGeom>
      </dgm:spPr>
    </dgm:pt>
    <dgm:pt modelId="{CFF59ECC-BB14-404E-9779-EBEF0DA08D69}" type="pres">
      <dgm:prSet presAssocID="{AAFC6F22-D0AD-461C-8F0D-6C34752C0764}" presName="node" presStyleLbl="node1" presStyleIdx="3" presStyleCnt="5" custScaleX="21735" custScaleY="102329" custLinFactNeighborX="-6291" custLinFactNeighborY="-8829">
        <dgm:presLayoutVars>
          <dgm:bulletEnabled val="1"/>
        </dgm:presLayoutVars>
      </dgm:prSet>
      <dgm:spPr/>
    </dgm:pt>
    <dgm:pt modelId="{302A09B6-3A66-4EEF-BB48-9C0C6A334268}" type="pres">
      <dgm:prSet presAssocID="{27427F34-65EF-4A6D-A070-49178DB3A763}" presName="sibTrans" presStyleLbl="sibTrans2D1" presStyleIdx="3" presStyleCnt="4" custAng="19684762" custFlipVert="1" custScaleY="53755" custLinFactY="-100000" custLinFactNeighborX="22192" custLinFactNeighborY="-116868"/>
      <dgm:spPr/>
    </dgm:pt>
    <dgm:pt modelId="{94085358-39AB-41FB-AF89-5302E8EC47F7}" type="pres">
      <dgm:prSet presAssocID="{27427F34-65EF-4A6D-A070-49178DB3A763}" presName="connectorText" presStyleLbl="sibTrans2D1" presStyleIdx="3" presStyleCnt="4"/>
      <dgm:spPr/>
    </dgm:pt>
    <dgm:pt modelId="{642770AF-FD5F-47A0-A953-070EBB78A276}" type="pres">
      <dgm:prSet presAssocID="{ED47E56C-C655-445E-B386-5EAF3CF2B073}" presName="node" presStyleLbl="node1" presStyleIdx="4" presStyleCnt="5" custScaleX="21735" custScaleY="166052" custLinFactNeighborX="-5222">
        <dgm:presLayoutVars>
          <dgm:bulletEnabled val="1"/>
        </dgm:presLayoutVars>
      </dgm:prSet>
      <dgm:spPr/>
    </dgm:pt>
  </dgm:ptLst>
  <dgm:cxnLst>
    <dgm:cxn modelId="{99E9DE24-5D64-4D82-B7FF-ECB52F3F5170}" type="presOf" srcId="{36956C70-AEA9-4DDD-A50C-14AD6ACEF154}" destId="{FBC3AA22-2D1F-4336-8746-D4B0FC50860A}" srcOrd="0" destOrd="0" presId="urn:microsoft.com/office/officeart/2005/8/layout/process1"/>
    <dgm:cxn modelId="{7F070725-AB22-47C6-B5FA-9E8333EFFB63}" type="presOf" srcId="{8D501420-37E9-4064-A6BF-DC679E7349C6}" destId="{7D453672-A688-48F8-8B97-7F4B717C3E6F}" srcOrd="0" destOrd="0" presId="urn:microsoft.com/office/officeart/2005/8/layout/process1"/>
    <dgm:cxn modelId="{8CDBD027-A258-4ED7-8E62-537B470EA5BF}" srcId="{36956C70-AEA9-4DDD-A50C-14AD6ACEF154}" destId="{ED47E56C-C655-445E-B386-5EAF3CF2B073}" srcOrd="4" destOrd="0" parTransId="{80FE29B9-6E90-4372-BFCA-F7D4A6BC9F0B}" sibTransId="{E793F469-C60B-44B8-803C-6EBE2790134E}"/>
    <dgm:cxn modelId="{29B1B12D-31BC-423F-AD16-C39083A499E2}" type="presOf" srcId="{5F1B1B5D-48AB-4257-9352-AD4225C3530E}" destId="{DA605E33-F7AE-4497-954D-459666C6F661}" srcOrd="0" destOrd="0" presId="urn:microsoft.com/office/officeart/2005/8/layout/process1"/>
    <dgm:cxn modelId="{479FB62F-B7E4-4B7A-8744-A1B75DB3EC74}" type="presOf" srcId="{34EDD31D-1776-47FC-BF79-983193B0F3D6}" destId="{8E0B7E51-7D8B-487D-B082-2E9F1A4DC905}" srcOrd="0" destOrd="0" presId="urn:microsoft.com/office/officeart/2005/8/layout/process1"/>
    <dgm:cxn modelId="{8C57F463-2B0D-414E-87BD-43323A36CD21}" srcId="{36956C70-AEA9-4DDD-A50C-14AD6ACEF154}" destId="{8D501420-37E9-4064-A6BF-DC679E7349C6}" srcOrd="1" destOrd="0" parTransId="{B26FAB2C-4207-4F22-99F5-2A26ADE6462F}" sibTransId="{34EDD31D-1776-47FC-BF79-983193B0F3D6}"/>
    <dgm:cxn modelId="{40B47B54-0B05-4985-B8A4-7405F8147346}" type="presOf" srcId="{35D2C66A-2B0E-4F26-93CF-768799980875}" destId="{8459D03B-04FB-4D2E-B25B-5F8E380CB8CC}" srcOrd="1" destOrd="0" presId="urn:microsoft.com/office/officeart/2005/8/layout/process1"/>
    <dgm:cxn modelId="{072CDB58-5128-4990-BFD8-F7540CB9E281}" type="presOf" srcId="{C07F9BA0-DEAA-4343-AADB-0A7F4182FAB7}" destId="{3BD951C2-477F-4433-BFC4-16CF10A6EF43}" srcOrd="0" destOrd="0" presId="urn:microsoft.com/office/officeart/2005/8/layout/process1"/>
    <dgm:cxn modelId="{F3E66B86-25DE-4464-BB56-9DD9FB460624}" type="presOf" srcId="{27427F34-65EF-4A6D-A070-49178DB3A763}" destId="{94085358-39AB-41FB-AF89-5302E8EC47F7}" srcOrd="1" destOrd="0" presId="urn:microsoft.com/office/officeart/2005/8/layout/process1"/>
    <dgm:cxn modelId="{DF511CB1-F3F5-4764-9F43-35D83CCBCAAC}" type="presOf" srcId="{35D2C66A-2B0E-4F26-93CF-768799980875}" destId="{4085C117-A98D-4F3C-8505-FFC515EEE6A4}" srcOrd="0" destOrd="0" presId="urn:microsoft.com/office/officeart/2005/8/layout/process1"/>
    <dgm:cxn modelId="{828A13CF-93CE-4DE0-8E95-F5736DF55EA8}" srcId="{36956C70-AEA9-4DDD-A50C-14AD6ACEF154}" destId="{5F1B1B5D-48AB-4257-9352-AD4225C3530E}" srcOrd="0" destOrd="0" parTransId="{A768C0BF-36A3-46E4-AB8E-C5BCC446ADF3}" sibTransId="{35D2C66A-2B0E-4F26-93CF-768799980875}"/>
    <dgm:cxn modelId="{16B8C5D2-BDDB-4BA7-BFF6-F6279E268824}" type="presOf" srcId="{34EDD31D-1776-47FC-BF79-983193B0F3D6}" destId="{18D4C20D-1908-4845-9EAD-9797109935B0}" srcOrd="1" destOrd="0" presId="urn:microsoft.com/office/officeart/2005/8/layout/process1"/>
    <dgm:cxn modelId="{C04C1DD5-8B40-48DD-A18D-2786C10F3C84}" srcId="{36956C70-AEA9-4DDD-A50C-14AD6ACEF154}" destId="{A9930511-636A-4207-A49B-417A541291C0}" srcOrd="2" destOrd="0" parTransId="{3C9C1A1A-441D-4F34-BC86-A654F6BBCC0C}" sibTransId="{C07F9BA0-DEAA-4343-AADB-0A7F4182FAB7}"/>
    <dgm:cxn modelId="{0468BCDE-21AF-40D8-9EB6-BA7E8E94F593}" type="presOf" srcId="{27427F34-65EF-4A6D-A070-49178DB3A763}" destId="{302A09B6-3A66-4EEF-BB48-9C0C6A334268}" srcOrd="0" destOrd="0" presId="urn:microsoft.com/office/officeart/2005/8/layout/process1"/>
    <dgm:cxn modelId="{56E4AAE0-085C-4C03-8AD7-946A83198696}" type="presOf" srcId="{A9930511-636A-4207-A49B-417A541291C0}" destId="{4B77D8F8-AB51-48A5-88C3-15E87111825B}" srcOrd="0" destOrd="0" presId="urn:microsoft.com/office/officeart/2005/8/layout/process1"/>
    <dgm:cxn modelId="{60AED0E4-FA38-46D7-8DA5-F8CDC87B3CFA}" type="presOf" srcId="{AAFC6F22-D0AD-461C-8F0D-6C34752C0764}" destId="{CFF59ECC-BB14-404E-9779-EBEF0DA08D69}" srcOrd="0" destOrd="0" presId="urn:microsoft.com/office/officeart/2005/8/layout/process1"/>
    <dgm:cxn modelId="{70697CEC-9132-406B-85DA-A6C8C428B33D}" type="presOf" srcId="{ED47E56C-C655-445E-B386-5EAF3CF2B073}" destId="{642770AF-FD5F-47A0-A953-070EBB78A276}" srcOrd="0" destOrd="0" presId="urn:microsoft.com/office/officeart/2005/8/layout/process1"/>
    <dgm:cxn modelId="{5B2CECEF-AD1E-4F41-84EE-39DF65EFE3A6}" type="presOf" srcId="{C07F9BA0-DEAA-4343-AADB-0A7F4182FAB7}" destId="{EB10820A-21F9-4E7A-8934-BA2CC932629C}" srcOrd="1" destOrd="0" presId="urn:microsoft.com/office/officeart/2005/8/layout/process1"/>
    <dgm:cxn modelId="{AE51B9FC-F59D-4E71-B3A4-36F69CED4F0D}" srcId="{36956C70-AEA9-4DDD-A50C-14AD6ACEF154}" destId="{AAFC6F22-D0AD-461C-8F0D-6C34752C0764}" srcOrd="3" destOrd="0" parTransId="{1EAA30CA-A1FA-455B-A448-4A452A340A28}" sibTransId="{27427F34-65EF-4A6D-A070-49178DB3A763}"/>
    <dgm:cxn modelId="{B94075FF-68E5-417B-95EB-5503FACB232D}" type="presParOf" srcId="{FBC3AA22-2D1F-4336-8746-D4B0FC50860A}" destId="{DA605E33-F7AE-4497-954D-459666C6F661}" srcOrd="0" destOrd="0" presId="urn:microsoft.com/office/officeart/2005/8/layout/process1"/>
    <dgm:cxn modelId="{5B4A4585-3B12-412B-A1F4-09C0C4F8D965}" type="presParOf" srcId="{FBC3AA22-2D1F-4336-8746-D4B0FC50860A}" destId="{4085C117-A98D-4F3C-8505-FFC515EEE6A4}" srcOrd="1" destOrd="0" presId="urn:microsoft.com/office/officeart/2005/8/layout/process1"/>
    <dgm:cxn modelId="{E244A407-C6DC-433B-B99B-A68813885B53}" type="presParOf" srcId="{4085C117-A98D-4F3C-8505-FFC515EEE6A4}" destId="{8459D03B-04FB-4D2E-B25B-5F8E380CB8CC}" srcOrd="0" destOrd="0" presId="urn:microsoft.com/office/officeart/2005/8/layout/process1"/>
    <dgm:cxn modelId="{F2661B9B-71FA-4490-877D-617E00367C75}" type="presParOf" srcId="{FBC3AA22-2D1F-4336-8746-D4B0FC50860A}" destId="{7D453672-A688-48F8-8B97-7F4B717C3E6F}" srcOrd="2" destOrd="0" presId="urn:microsoft.com/office/officeart/2005/8/layout/process1"/>
    <dgm:cxn modelId="{74DDA274-F6DC-4E21-826F-922062FE4B80}" type="presParOf" srcId="{FBC3AA22-2D1F-4336-8746-D4B0FC50860A}" destId="{8E0B7E51-7D8B-487D-B082-2E9F1A4DC905}" srcOrd="3" destOrd="0" presId="urn:microsoft.com/office/officeart/2005/8/layout/process1"/>
    <dgm:cxn modelId="{CC46BBF7-2636-4120-946B-05D7C45900ED}" type="presParOf" srcId="{8E0B7E51-7D8B-487D-B082-2E9F1A4DC905}" destId="{18D4C20D-1908-4845-9EAD-9797109935B0}" srcOrd="0" destOrd="0" presId="urn:microsoft.com/office/officeart/2005/8/layout/process1"/>
    <dgm:cxn modelId="{23BB2D45-AC48-41E7-BB84-3578D844A0A7}" type="presParOf" srcId="{FBC3AA22-2D1F-4336-8746-D4B0FC50860A}" destId="{4B77D8F8-AB51-48A5-88C3-15E87111825B}" srcOrd="4" destOrd="0" presId="urn:microsoft.com/office/officeart/2005/8/layout/process1"/>
    <dgm:cxn modelId="{483E3799-97D1-4A6A-9C04-EE598CA2381D}" type="presParOf" srcId="{FBC3AA22-2D1F-4336-8746-D4B0FC50860A}" destId="{3BD951C2-477F-4433-BFC4-16CF10A6EF43}" srcOrd="5" destOrd="0" presId="urn:microsoft.com/office/officeart/2005/8/layout/process1"/>
    <dgm:cxn modelId="{7F2AF355-9A05-476C-A236-D91B66A0D820}" type="presParOf" srcId="{3BD951C2-477F-4433-BFC4-16CF10A6EF43}" destId="{EB10820A-21F9-4E7A-8934-BA2CC932629C}" srcOrd="0" destOrd="0" presId="urn:microsoft.com/office/officeart/2005/8/layout/process1"/>
    <dgm:cxn modelId="{87D31F4C-5B28-4F5D-AE2E-093F644AE448}" type="presParOf" srcId="{FBC3AA22-2D1F-4336-8746-D4B0FC50860A}" destId="{CFF59ECC-BB14-404E-9779-EBEF0DA08D69}" srcOrd="6" destOrd="0" presId="urn:microsoft.com/office/officeart/2005/8/layout/process1"/>
    <dgm:cxn modelId="{F641E9A5-88CE-4C55-8E56-949E3A3C35AB}" type="presParOf" srcId="{FBC3AA22-2D1F-4336-8746-D4B0FC50860A}" destId="{302A09B6-3A66-4EEF-BB48-9C0C6A334268}" srcOrd="7" destOrd="0" presId="urn:microsoft.com/office/officeart/2005/8/layout/process1"/>
    <dgm:cxn modelId="{F0E49FD1-509D-49FD-A2B5-900D9B6F81F8}" type="presParOf" srcId="{302A09B6-3A66-4EEF-BB48-9C0C6A334268}" destId="{94085358-39AB-41FB-AF89-5302E8EC47F7}" srcOrd="0" destOrd="0" presId="urn:microsoft.com/office/officeart/2005/8/layout/process1"/>
    <dgm:cxn modelId="{A98F8426-4271-4BBE-B015-010A6AD0A053}" type="presParOf" srcId="{FBC3AA22-2D1F-4336-8746-D4B0FC50860A}" destId="{642770AF-FD5F-47A0-A953-070EBB78A276}"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605E33-F7AE-4497-954D-459666C6F661}">
      <dsp:nvSpPr>
        <dsp:cNvPr id="0" name=""/>
        <dsp:cNvSpPr/>
      </dsp:nvSpPr>
      <dsp:spPr>
        <a:xfrm>
          <a:off x="146356" y="766999"/>
          <a:ext cx="692289" cy="3911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wordArtVertRtl"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kumimoji="1" lang="ja-JP" altLang="en-US" sz="1600" kern="1200" dirty="0"/>
            <a:t>利用者等</a:t>
          </a:r>
          <a:endParaRPr lang="ja-JP" altLang="en-US" sz="1600" kern="1200" dirty="0"/>
        </a:p>
      </dsp:txBody>
      <dsp:txXfrm>
        <a:off x="166632" y="787275"/>
        <a:ext cx="651737" cy="3870648"/>
      </dsp:txXfrm>
    </dsp:sp>
    <dsp:sp modelId="{4085C117-A98D-4F3C-8505-FFC515EEE6A4}">
      <dsp:nvSpPr>
        <dsp:cNvPr id="0" name=""/>
        <dsp:cNvSpPr/>
      </dsp:nvSpPr>
      <dsp:spPr>
        <a:xfrm rot="21516849">
          <a:off x="1080669" y="1818236"/>
          <a:ext cx="721770" cy="360003"/>
        </a:xfrm>
        <a:prstGeom prst="rightArrow">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chemeClr val="tx1"/>
              </a:solidFill>
            </a:rPr>
            <a:t>苦情</a:t>
          </a:r>
        </a:p>
      </dsp:txBody>
      <dsp:txXfrm>
        <a:off x="1080685" y="1891543"/>
        <a:ext cx="613769" cy="216001"/>
      </dsp:txXfrm>
    </dsp:sp>
    <dsp:sp modelId="{7D453672-A688-48F8-8B97-7F4B717C3E6F}">
      <dsp:nvSpPr>
        <dsp:cNvPr id="0" name=""/>
        <dsp:cNvSpPr/>
      </dsp:nvSpPr>
      <dsp:spPr>
        <a:xfrm>
          <a:off x="1950355" y="810319"/>
          <a:ext cx="692289" cy="27491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wordArtVertRtl"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kumimoji="1" lang="ja-JP" altLang="en-US" sz="1600" kern="1200" dirty="0"/>
            <a:t>苦情受付担当者</a:t>
          </a:r>
          <a:endParaRPr lang="ja-JP" altLang="en-US" sz="1600" kern="1200" dirty="0"/>
        </a:p>
      </dsp:txBody>
      <dsp:txXfrm>
        <a:off x="1970631" y="830595"/>
        <a:ext cx="651737" cy="2708586"/>
      </dsp:txXfrm>
    </dsp:sp>
    <dsp:sp modelId="{8E0B7E51-7D8B-487D-B082-2E9F1A4DC905}">
      <dsp:nvSpPr>
        <dsp:cNvPr id="0" name=""/>
        <dsp:cNvSpPr/>
      </dsp:nvSpPr>
      <dsp:spPr>
        <a:xfrm rot="21556336">
          <a:off x="2918023" y="1778503"/>
          <a:ext cx="716629" cy="360003"/>
        </a:xfrm>
        <a:prstGeom prst="rightArrow">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chemeClr val="tx1"/>
              </a:solidFill>
            </a:rPr>
            <a:t>報告</a:t>
          </a:r>
        </a:p>
      </dsp:txBody>
      <dsp:txXfrm>
        <a:off x="2918027" y="1851190"/>
        <a:ext cx="608628" cy="216001"/>
      </dsp:txXfrm>
    </dsp:sp>
    <dsp:sp modelId="{4B77D8F8-AB51-48A5-88C3-15E87111825B}">
      <dsp:nvSpPr>
        <dsp:cNvPr id="0" name=""/>
        <dsp:cNvSpPr/>
      </dsp:nvSpPr>
      <dsp:spPr>
        <a:xfrm>
          <a:off x="3908390" y="808670"/>
          <a:ext cx="692289" cy="22884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wordArtVertRtl"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kumimoji="1" lang="ja-JP" altLang="en-US" sz="1600" kern="1200" dirty="0"/>
            <a:t>苦情解決責任者</a:t>
          </a:r>
          <a:endParaRPr lang="ja-JP" altLang="en-US" sz="1600" kern="1200" dirty="0"/>
        </a:p>
      </dsp:txBody>
      <dsp:txXfrm>
        <a:off x="3928666" y="828946"/>
        <a:ext cx="651737" cy="2247908"/>
      </dsp:txXfrm>
    </dsp:sp>
    <dsp:sp modelId="{3BD951C2-477F-4433-BFC4-16CF10A6EF43}">
      <dsp:nvSpPr>
        <dsp:cNvPr id="0" name=""/>
        <dsp:cNvSpPr/>
      </dsp:nvSpPr>
      <dsp:spPr>
        <a:xfrm rot="118519">
          <a:off x="4954612" y="1689387"/>
          <a:ext cx="670060" cy="566550"/>
        </a:xfrm>
        <a:prstGeom prst="leftArrow">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solidFill>
                <a:schemeClr val="tx1"/>
              </a:solidFill>
            </a:rPr>
            <a:t>立ち合い助言等</a:t>
          </a:r>
        </a:p>
      </dsp:txBody>
      <dsp:txXfrm>
        <a:off x="5096208" y="1833466"/>
        <a:ext cx="528422" cy="283275"/>
      </dsp:txXfrm>
    </dsp:sp>
    <dsp:sp modelId="{CFF59ECC-BB14-404E-9779-EBEF0DA08D69}">
      <dsp:nvSpPr>
        <dsp:cNvPr id="0" name=""/>
        <dsp:cNvSpPr/>
      </dsp:nvSpPr>
      <dsp:spPr>
        <a:xfrm>
          <a:off x="5824525" y="807148"/>
          <a:ext cx="692289" cy="32439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wordArtVertRtl"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kumimoji="1" lang="ja-JP" altLang="en-US" sz="1600" kern="1200" dirty="0"/>
            <a:t>第三者委員会</a:t>
          </a:r>
          <a:endParaRPr lang="ja-JP" altLang="en-US" sz="1600" kern="1200" dirty="0"/>
        </a:p>
      </dsp:txBody>
      <dsp:txXfrm>
        <a:off x="5844801" y="827424"/>
        <a:ext cx="651737" cy="3203374"/>
      </dsp:txXfrm>
    </dsp:sp>
    <dsp:sp modelId="{302A09B6-3A66-4EEF-BB48-9C0C6A334268}">
      <dsp:nvSpPr>
        <dsp:cNvPr id="0" name=""/>
        <dsp:cNvSpPr/>
      </dsp:nvSpPr>
      <dsp:spPr>
        <a:xfrm rot="1432477" flipV="1">
          <a:off x="6988301" y="646405"/>
          <a:ext cx="689252" cy="4246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ja-JP" altLang="en-US" sz="1800" kern="1200" dirty="0"/>
        </a:p>
      </dsp:txBody>
      <dsp:txXfrm rot="10800000">
        <a:off x="6993751" y="705550"/>
        <a:ext cx="561867" cy="254770"/>
      </dsp:txXfrm>
    </dsp:sp>
    <dsp:sp modelId="{642770AF-FD5F-47A0-A953-070EBB78A276}">
      <dsp:nvSpPr>
        <dsp:cNvPr id="0" name=""/>
        <dsp:cNvSpPr/>
      </dsp:nvSpPr>
      <dsp:spPr>
        <a:xfrm>
          <a:off x="7804491" y="76996"/>
          <a:ext cx="692289" cy="52640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wordArtVertRtl"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kumimoji="1" lang="ja-JP" sz="1600" kern="1200" dirty="0"/>
            <a:t>福祉サービス運営適正化委員会</a:t>
          </a:r>
          <a:endParaRPr kumimoji="1" lang="en-US" altLang="ja-JP" sz="1600" kern="1200" dirty="0"/>
        </a:p>
        <a:p>
          <a:pPr marL="0" lvl="0" indent="0" algn="ctr" defTabSz="711200" rtl="0">
            <a:lnSpc>
              <a:spcPct val="90000"/>
            </a:lnSpc>
            <a:spcBef>
              <a:spcPct val="0"/>
            </a:spcBef>
            <a:spcAft>
              <a:spcPct val="35000"/>
            </a:spcAft>
            <a:buNone/>
          </a:pPr>
          <a:r>
            <a:rPr kumimoji="1" lang="ja-JP" sz="1600" kern="1200" dirty="0"/>
            <a:t>（鹿児島県社会福祉協議会）</a:t>
          </a:r>
          <a:endParaRPr lang="ja-JP" sz="1600" kern="1200" dirty="0"/>
        </a:p>
      </dsp:txBody>
      <dsp:txXfrm>
        <a:off x="7824767" y="97272"/>
        <a:ext cx="651737" cy="522345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2625" cy="340265"/>
          </a:xfrm>
          <a:prstGeom prst="rect">
            <a:avLst/>
          </a:prstGeom>
        </p:spPr>
        <p:txBody>
          <a:bodyPr vert="horz" lIns="91440" tIns="45720" rIns="91440" bIns="45720" rtlCol="0"/>
          <a:lstStyle>
            <a:lvl1pPr algn="l">
              <a:defRPr sz="1200"/>
            </a:lvl1pPr>
          </a:lstStyle>
          <a:p>
            <a:endParaRPr kumimoji="1" lang="ja-JP" altLang="en-US" dirty="0">
              <a:ea typeface="ＭＳ ゴシック" panose="020B0609070205080204" pitchFamily="49" charset="-128"/>
            </a:endParaRPr>
          </a:p>
        </p:txBody>
      </p:sp>
      <p:sp>
        <p:nvSpPr>
          <p:cNvPr id="3" name="日付プレースホルダー 2"/>
          <p:cNvSpPr>
            <a:spLocks noGrp="1"/>
          </p:cNvSpPr>
          <p:nvPr>
            <p:ph type="dt" sz="quarter" idx="1"/>
          </p:nvPr>
        </p:nvSpPr>
        <p:spPr>
          <a:xfrm>
            <a:off x="5621697" y="1"/>
            <a:ext cx="4302625" cy="340265"/>
          </a:xfrm>
          <a:prstGeom prst="rect">
            <a:avLst/>
          </a:prstGeom>
        </p:spPr>
        <p:txBody>
          <a:bodyPr vert="horz" lIns="91440" tIns="45720" rIns="91440" bIns="45720" rtlCol="0"/>
          <a:lstStyle>
            <a:lvl1pPr algn="r">
              <a:defRPr sz="1200"/>
            </a:lvl1pPr>
          </a:lstStyle>
          <a:p>
            <a:fld id="{D075B404-08BA-4B6D-BB39-262F0C5B807D}" type="datetimeFigureOut">
              <a:rPr kumimoji="1" lang="ja-JP" altLang="en-US" smtClean="0">
                <a:ea typeface="ＭＳ ゴシック" panose="020B0609070205080204" pitchFamily="49" charset="-128"/>
              </a:rPr>
              <a:t>2024/8/14</a:t>
            </a:fld>
            <a:endParaRPr kumimoji="1" lang="ja-JP" altLang="en-US" dirty="0">
              <a:ea typeface="ＭＳ ゴシック" panose="020B0609070205080204" pitchFamily="49" charset="-128"/>
            </a:endParaRPr>
          </a:p>
        </p:txBody>
      </p:sp>
      <p:sp>
        <p:nvSpPr>
          <p:cNvPr id="4" name="フッター プレースホルダー 3"/>
          <p:cNvSpPr>
            <a:spLocks noGrp="1"/>
          </p:cNvSpPr>
          <p:nvPr>
            <p:ph type="ftr" sz="quarter" idx="2"/>
          </p:nvPr>
        </p:nvSpPr>
        <p:spPr>
          <a:xfrm>
            <a:off x="0" y="6456325"/>
            <a:ext cx="4302625" cy="340264"/>
          </a:xfrm>
          <a:prstGeom prst="rect">
            <a:avLst/>
          </a:prstGeom>
        </p:spPr>
        <p:txBody>
          <a:bodyPr vert="horz" lIns="91440" tIns="45720" rIns="91440" bIns="45720" rtlCol="0" anchor="b"/>
          <a:lstStyle>
            <a:lvl1pPr algn="l">
              <a:defRPr sz="1200"/>
            </a:lvl1pPr>
          </a:lstStyle>
          <a:p>
            <a:endParaRPr kumimoji="1" lang="ja-JP" altLang="en-US" dirty="0">
              <a:ea typeface="ＭＳ ゴシック" panose="020B0609070205080204" pitchFamily="49" charset="-128"/>
            </a:endParaRPr>
          </a:p>
        </p:txBody>
      </p:sp>
      <p:sp>
        <p:nvSpPr>
          <p:cNvPr id="5" name="スライド番号プレースホルダー 4"/>
          <p:cNvSpPr>
            <a:spLocks noGrp="1"/>
          </p:cNvSpPr>
          <p:nvPr>
            <p:ph type="sldNum" sz="quarter" idx="3"/>
          </p:nvPr>
        </p:nvSpPr>
        <p:spPr>
          <a:xfrm>
            <a:off x="5621697" y="6456325"/>
            <a:ext cx="4302625" cy="340264"/>
          </a:xfrm>
          <a:prstGeom prst="rect">
            <a:avLst/>
          </a:prstGeom>
        </p:spPr>
        <p:txBody>
          <a:bodyPr vert="horz" lIns="91440" tIns="45720" rIns="91440" bIns="45720" rtlCol="0" anchor="b"/>
          <a:lstStyle>
            <a:lvl1pPr algn="r">
              <a:defRPr sz="1200"/>
            </a:lvl1pPr>
          </a:lstStyle>
          <a:p>
            <a:fld id="{4A76ADD7-5E37-4992-8F34-1B887D480CE1}" type="slidenum">
              <a:rPr kumimoji="1" lang="ja-JP" altLang="en-US" smtClean="0">
                <a:ea typeface="ＭＳ ゴシック" panose="020B0609070205080204" pitchFamily="49" charset="-128"/>
              </a:rPr>
              <a:t>‹#›</a:t>
            </a:fld>
            <a:endParaRPr kumimoji="1" lang="ja-JP" altLang="en-US" dirty="0">
              <a:ea typeface="ＭＳ ゴシック" panose="020B0609070205080204" pitchFamily="49" charset="-128"/>
            </a:endParaRPr>
          </a:p>
        </p:txBody>
      </p:sp>
    </p:spTree>
    <p:extLst>
      <p:ext uri="{BB962C8B-B14F-4D97-AF65-F5344CB8AC3E}">
        <p14:creationId xmlns:p14="http://schemas.microsoft.com/office/powerpoint/2010/main" val="1633730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1543" cy="339884"/>
          </a:xfrm>
          <a:prstGeom prst="rect">
            <a:avLst/>
          </a:prstGeom>
        </p:spPr>
        <p:txBody>
          <a:bodyPr vert="horz" lIns="91440" tIns="45720" rIns="91440" bIns="45720" rtlCol="0"/>
          <a:lstStyle>
            <a:lvl1pPr algn="l">
              <a:defRPr sz="1200">
                <a:ea typeface="ＭＳ ゴシック" panose="020B0609070205080204" pitchFamily="49" charset="-128"/>
              </a:defRPr>
            </a:lvl1pPr>
          </a:lstStyle>
          <a:p>
            <a:endParaRPr lang="ja-JP" altLang="en-US" dirty="0"/>
          </a:p>
        </p:txBody>
      </p:sp>
      <p:sp>
        <p:nvSpPr>
          <p:cNvPr id="3" name="日付プレースホルダー 2"/>
          <p:cNvSpPr>
            <a:spLocks noGrp="1"/>
          </p:cNvSpPr>
          <p:nvPr>
            <p:ph type="dt" idx="1"/>
          </p:nvPr>
        </p:nvSpPr>
        <p:spPr>
          <a:xfrm>
            <a:off x="5622800" y="0"/>
            <a:ext cx="4301543" cy="339884"/>
          </a:xfrm>
          <a:prstGeom prst="rect">
            <a:avLst/>
          </a:prstGeom>
        </p:spPr>
        <p:txBody>
          <a:bodyPr vert="horz" lIns="91440" tIns="45720" rIns="91440" bIns="45720" rtlCol="0"/>
          <a:lstStyle>
            <a:lvl1pPr algn="r">
              <a:defRPr sz="1200">
                <a:ea typeface="ＭＳ ゴシック" panose="020B0609070205080204" pitchFamily="49" charset="-128"/>
              </a:defRPr>
            </a:lvl1pPr>
          </a:lstStyle>
          <a:p>
            <a:fld id="{A68A3BAD-21E9-4AAC-A146-BBB956CECF79}" type="datetimeFigureOut">
              <a:rPr lang="ja-JP" altLang="en-US" smtClean="0"/>
              <a:pPr/>
              <a:t>2024/8/14</a:t>
            </a:fld>
            <a:endParaRPr lang="ja-JP" altLang="en-US" dirty="0"/>
          </a:p>
        </p:txBody>
      </p:sp>
      <p:sp>
        <p:nvSpPr>
          <p:cNvPr id="4" name="スライド イメージ プレースホルダー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2" y="6456611"/>
            <a:ext cx="4301543" cy="339884"/>
          </a:xfrm>
          <a:prstGeom prst="rect">
            <a:avLst/>
          </a:prstGeom>
        </p:spPr>
        <p:txBody>
          <a:bodyPr vert="horz" lIns="91440" tIns="45720" rIns="91440" bIns="45720" rtlCol="0" anchor="b"/>
          <a:lstStyle>
            <a:lvl1pPr algn="l">
              <a:defRPr sz="1200">
                <a:ea typeface="ＭＳ ゴシック" panose="020B0609070205080204" pitchFamily="49" charset="-128"/>
              </a:defRPr>
            </a:lvl1pPr>
          </a:lstStyle>
          <a:p>
            <a:endParaRPr lang="ja-JP" altLang="en-US" dirty="0"/>
          </a:p>
        </p:txBody>
      </p:sp>
      <p:sp>
        <p:nvSpPr>
          <p:cNvPr id="7" name="スライド番号プレースホルダー 6"/>
          <p:cNvSpPr>
            <a:spLocks noGrp="1"/>
          </p:cNvSpPr>
          <p:nvPr>
            <p:ph type="sldNum" sz="quarter" idx="5"/>
          </p:nvPr>
        </p:nvSpPr>
        <p:spPr>
          <a:xfrm>
            <a:off x="5622800" y="6456611"/>
            <a:ext cx="4301543" cy="339884"/>
          </a:xfrm>
          <a:prstGeom prst="rect">
            <a:avLst/>
          </a:prstGeom>
        </p:spPr>
        <p:txBody>
          <a:bodyPr vert="horz" lIns="91440" tIns="45720" rIns="91440" bIns="45720" rtlCol="0" anchor="b"/>
          <a:lstStyle>
            <a:lvl1pPr algn="r">
              <a:defRPr sz="1200">
                <a:ea typeface="ＭＳ ゴシック" panose="020B0609070205080204" pitchFamily="49" charset="-128"/>
              </a:defRPr>
            </a:lvl1pPr>
          </a:lstStyle>
          <a:p>
            <a:fld id="{E0865F56-9E28-40F7-BB34-D52E9ACC7998}" type="slidenum">
              <a:rPr lang="ja-JP" altLang="en-US" smtClean="0"/>
              <a:pPr/>
              <a:t>‹#›</a:t>
            </a:fld>
            <a:endParaRPr lang="ja-JP" altLang="en-US" dirty="0"/>
          </a:p>
        </p:txBody>
      </p:sp>
    </p:spTree>
    <p:extLst>
      <p:ext uri="{BB962C8B-B14F-4D97-AF65-F5344CB8AC3E}">
        <p14:creationId xmlns:p14="http://schemas.microsoft.com/office/powerpoint/2010/main" val="4378839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ＭＳ ゴシック" panose="020B0609070205080204" pitchFamily="49" charset="-128"/>
        <a:cs typeface="+mn-cs"/>
      </a:defRPr>
    </a:lvl1pPr>
    <a:lvl2pPr marL="457200" algn="l" defTabSz="914400" rtl="0" eaLnBrk="1" latinLnBrk="0" hangingPunct="1">
      <a:defRPr kumimoji="1" sz="1200" kern="1200">
        <a:solidFill>
          <a:schemeClr val="tx1"/>
        </a:solidFill>
        <a:latin typeface="+mn-lt"/>
        <a:ea typeface="ＭＳ ゴシック" panose="020B0609070205080204" pitchFamily="49" charset="-128"/>
        <a:cs typeface="+mn-cs"/>
      </a:defRPr>
    </a:lvl2pPr>
    <a:lvl3pPr marL="914400" algn="l" defTabSz="914400" rtl="0" eaLnBrk="1" latinLnBrk="0" hangingPunct="1">
      <a:defRPr kumimoji="1" sz="1200" kern="1200">
        <a:solidFill>
          <a:schemeClr val="tx1"/>
        </a:solidFill>
        <a:latin typeface="+mn-lt"/>
        <a:ea typeface="ＭＳ ゴシック" panose="020B0609070205080204" pitchFamily="49" charset="-128"/>
        <a:cs typeface="+mn-cs"/>
      </a:defRPr>
    </a:lvl3pPr>
    <a:lvl4pPr marL="1371600" algn="l" defTabSz="914400" rtl="0" eaLnBrk="1" latinLnBrk="0" hangingPunct="1">
      <a:defRPr kumimoji="1" sz="1200" kern="1200">
        <a:solidFill>
          <a:schemeClr val="tx1"/>
        </a:solidFill>
        <a:latin typeface="+mn-lt"/>
        <a:ea typeface="ＭＳ ゴシック" panose="020B0609070205080204" pitchFamily="49" charset="-128"/>
        <a:cs typeface="+mn-cs"/>
      </a:defRPr>
    </a:lvl4pPr>
    <a:lvl5pPr marL="1828800" algn="l" defTabSz="914400" rtl="0" eaLnBrk="1" latinLnBrk="0" hangingPunct="1">
      <a:defRPr kumimoji="1" sz="1200" kern="1200">
        <a:solidFill>
          <a:schemeClr val="tx1"/>
        </a:solidFill>
        <a:latin typeface="+mn-lt"/>
        <a:ea typeface="ＭＳ ゴシック" panose="020B0609070205080204" pitchFamily="49"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a:t>
            </a:fld>
            <a:endParaRPr kumimoji="1" lang="ja-JP" altLang="en-US"/>
          </a:p>
        </p:txBody>
      </p:sp>
    </p:spTree>
    <p:extLst>
      <p:ext uri="{BB962C8B-B14F-4D97-AF65-F5344CB8AC3E}">
        <p14:creationId xmlns:p14="http://schemas.microsoft.com/office/powerpoint/2010/main" val="1654580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10</a:t>
            </a:fld>
            <a:endParaRPr kumimoji="1" lang="ja-JP" altLang="en-US"/>
          </a:p>
        </p:txBody>
      </p:sp>
    </p:spTree>
    <p:extLst>
      <p:ext uri="{BB962C8B-B14F-4D97-AF65-F5344CB8AC3E}">
        <p14:creationId xmlns:p14="http://schemas.microsoft.com/office/powerpoint/2010/main" val="647932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11</a:t>
            </a:fld>
            <a:endParaRPr kumimoji="1" lang="ja-JP" altLang="en-US"/>
          </a:p>
        </p:txBody>
      </p:sp>
    </p:spTree>
    <p:extLst>
      <p:ext uri="{BB962C8B-B14F-4D97-AF65-F5344CB8AC3E}">
        <p14:creationId xmlns:p14="http://schemas.microsoft.com/office/powerpoint/2010/main" val="2180865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12</a:t>
            </a:fld>
            <a:endParaRPr kumimoji="1" lang="ja-JP" altLang="en-US"/>
          </a:p>
        </p:txBody>
      </p:sp>
    </p:spTree>
    <p:extLst>
      <p:ext uri="{BB962C8B-B14F-4D97-AF65-F5344CB8AC3E}">
        <p14:creationId xmlns:p14="http://schemas.microsoft.com/office/powerpoint/2010/main" val="380420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13</a:t>
            </a:fld>
            <a:endParaRPr kumimoji="1" lang="ja-JP" altLang="en-US"/>
          </a:p>
        </p:txBody>
      </p:sp>
    </p:spTree>
    <p:extLst>
      <p:ext uri="{BB962C8B-B14F-4D97-AF65-F5344CB8AC3E}">
        <p14:creationId xmlns:p14="http://schemas.microsoft.com/office/powerpoint/2010/main" val="3757545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14</a:t>
            </a:fld>
            <a:endParaRPr kumimoji="1" lang="ja-JP" altLang="en-US"/>
          </a:p>
        </p:txBody>
      </p:sp>
    </p:spTree>
    <p:extLst>
      <p:ext uri="{BB962C8B-B14F-4D97-AF65-F5344CB8AC3E}">
        <p14:creationId xmlns:p14="http://schemas.microsoft.com/office/powerpoint/2010/main" val="3377885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15</a:t>
            </a:fld>
            <a:endParaRPr kumimoji="1" lang="ja-JP" altLang="en-US"/>
          </a:p>
        </p:txBody>
      </p:sp>
    </p:spTree>
    <p:extLst>
      <p:ext uri="{BB962C8B-B14F-4D97-AF65-F5344CB8AC3E}">
        <p14:creationId xmlns:p14="http://schemas.microsoft.com/office/powerpoint/2010/main" val="3035843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16</a:t>
            </a:fld>
            <a:endParaRPr kumimoji="1" lang="ja-JP" altLang="en-US"/>
          </a:p>
        </p:txBody>
      </p:sp>
    </p:spTree>
    <p:extLst>
      <p:ext uri="{BB962C8B-B14F-4D97-AF65-F5344CB8AC3E}">
        <p14:creationId xmlns:p14="http://schemas.microsoft.com/office/powerpoint/2010/main" val="10602938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17</a:t>
            </a:fld>
            <a:endParaRPr kumimoji="1" lang="ja-JP" altLang="en-US"/>
          </a:p>
        </p:txBody>
      </p:sp>
    </p:spTree>
    <p:extLst>
      <p:ext uri="{BB962C8B-B14F-4D97-AF65-F5344CB8AC3E}">
        <p14:creationId xmlns:p14="http://schemas.microsoft.com/office/powerpoint/2010/main" val="2232756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R5</a:t>
            </a:r>
            <a:r>
              <a:rPr kumimoji="1" lang="ja-JP" altLang="en-US" dirty="0"/>
              <a:t>から変更なし</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18</a:t>
            </a:fld>
            <a:endParaRPr kumimoji="1" lang="ja-JP" altLang="en-US"/>
          </a:p>
        </p:txBody>
      </p:sp>
    </p:spTree>
    <p:extLst>
      <p:ext uri="{BB962C8B-B14F-4D97-AF65-F5344CB8AC3E}">
        <p14:creationId xmlns:p14="http://schemas.microsoft.com/office/powerpoint/2010/main" val="33155784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0F05353-E06C-4F3C-ABEC-1CEC3FEE2C73}" type="slidenum">
              <a:rPr kumimoji="1" lang="ja-JP" altLang="en-US" smtClean="0"/>
              <a:t>19</a:t>
            </a:fld>
            <a:endParaRPr kumimoji="1" lang="ja-JP" altLang="en-US"/>
          </a:p>
        </p:txBody>
      </p:sp>
    </p:spTree>
    <p:extLst>
      <p:ext uri="{BB962C8B-B14F-4D97-AF65-F5344CB8AC3E}">
        <p14:creationId xmlns:p14="http://schemas.microsoft.com/office/powerpoint/2010/main" val="747828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2</a:t>
            </a:fld>
            <a:endParaRPr kumimoji="1" lang="ja-JP" altLang="en-US"/>
          </a:p>
        </p:txBody>
      </p:sp>
    </p:spTree>
    <p:extLst>
      <p:ext uri="{BB962C8B-B14F-4D97-AF65-F5344CB8AC3E}">
        <p14:creationId xmlns:p14="http://schemas.microsoft.com/office/powerpoint/2010/main" val="5702883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20</a:t>
            </a:fld>
            <a:endParaRPr kumimoji="1" lang="ja-JP" altLang="en-US"/>
          </a:p>
        </p:txBody>
      </p:sp>
    </p:spTree>
    <p:extLst>
      <p:ext uri="{BB962C8B-B14F-4D97-AF65-F5344CB8AC3E}">
        <p14:creationId xmlns:p14="http://schemas.microsoft.com/office/powerpoint/2010/main" val="5557466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21</a:t>
            </a:fld>
            <a:endParaRPr kumimoji="1" lang="ja-JP" altLang="en-US"/>
          </a:p>
        </p:txBody>
      </p:sp>
    </p:spTree>
    <p:extLst>
      <p:ext uri="{BB962C8B-B14F-4D97-AF65-F5344CB8AC3E}">
        <p14:creationId xmlns:p14="http://schemas.microsoft.com/office/powerpoint/2010/main" val="33303583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22</a:t>
            </a:fld>
            <a:endParaRPr kumimoji="1" lang="ja-JP" altLang="en-US"/>
          </a:p>
        </p:txBody>
      </p:sp>
    </p:spTree>
    <p:extLst>
      <p:ext uri="{BB962C8B-B14F-4D97-AF65-F5344CB8AC3E}">
        <p14:creationId xmlns:p14="http://schemas.microsoft.com/office/powerpoint/2010/main" val="15142958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6E1779-2D82-4F47-865E-1365CC0F7A6D}" type="slidenum">
              <a:rPr lang="ja-JP" altLang="en-US" smtClean="0"/>
              <a:pPr/>
              <a:t>23</a:t>
            </a:fld>
            <a:endParaRPr lang="ja-JP" altLang="en-US" dirty="0"/>
          </a:p>
        </p:txBody>
      </p:sp>
    </p:spTree>
    <p:extLst>
      <p:ext uri="{BB962C8B-B14F-4D97-AF65-F5344CB8AC3E}">
        <p14:creationId xmlns:p14="http://schemas.microsoft.com/office/powerpoint/2010/main" val="21268135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一部変更</a:t>
            </a:r>
            <a:r>
              <a:rPr kumimoji="1" lang="en-US" altLang="ja-JP" dirty="0"/>
              <a:t>】</a:t>
            </a:r>
          </a:p>
          <a:p>
            <a:r>
              <a:rPr kumimoji="1" lang="ja-JP" altLang="en-US" dirty="0"/>
              <a:t>・報酬改定に関する文言を追加</a:t>
            </a:r>
            <a:endParaRPr kumimoji="1" lang="en-US" altLang="ja-JP" dirty="0"/>
          </a:p>
          <a:p>
            <a:r>
              <a:rPr kumimoji="1" lang="ja-JP" altLang="en-US" dirty="0"/>
              <a:t>・問い合わせに関して、留意事項通知等の事前確認を依頼</a:t>
            </a:r>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24</a:t>
            </a:fld>
            <a:endParaRPr kumimoji="1" lang="ja-JP" altLang="en-US"/>
          </a:p>
        </p:txBody>
      </p:sp>
    </p:spTree>
    <p:extLst>
      <p:ext uri="{BB962C8B-B14F-4D97-AF65-F5344CB8AC3E}">
        <p14:creationId xmlns:p14="http://schemas.microsoft.com/office/powerpoint/2010/main" val="18030187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865F56-9E28-40F7-BB34-D52E9ACC7998}" type="slidenum">
              <a:rPr kumimoji="1" lang="ja-JP" altLang="en-US" sz="1200" b="0" i="0" u="none" strike="noStrike" kern="1200" cap="none" spc="0" normalizeH="0" baseline="0" noProof="0" smtClean="0">
                <a:ln>
                  <a:noFill/>
                </a:ln>
                <a:solidFill>
                  <a:prstClr val="black"/>
                </a:solidFill>
                <a:effectLst/>
                <a:uLnTx/>
                <a:uFillTx/>
                <a:latin typeface="Calibri"/>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dirty="0">
              <a:ln>
                <a:noFill/>
              </a:ln>
              <a:solidFill>
                <a:prstClr val="black"/>
              </a:solidFill>
              <a:effectLst/>
              <a:uLnTx/>
              <a:uFillTx/>
              <a:latin typeface="Calibri"/>
              <a:cs typeface="+mn-cs"/>
            </a:endParaRPr>
          </a:p>
        </p:txBody>
      </p:sp>
    </p:spTree>
    <p:extLst>
      <p:ext uri="{BB962C8B-B14F-4D97-AF65-F5344CB8AC3E}">
        <p14:creationId xmlns:p14="http://schemas.microsoft.com/office/powerpoint/2010/main" val="3749398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26</a:t>
            </a:fld>
            <a:endParaRPr kumimoji="1" lang="ja-JP" altLang="en-US"/>
          </a:p>
        </p:txBody>
      </p:sp>
    </p:spTree>
    <p:extLst>
      <p:ext uri="{BB962C8B-B14F-4D97-AF65-F5344CB8AC3E}">
        <p14:creationId xmlns:p14="http://schemas.microsoft.com/office/powerpoint/2010/main" val="4292158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27</a:t>
            </a:fld>
            <a:endParaRPr kumimoji="1" lang="ja-JP" altLang="en-US"/>
          </a:p>
        </p:txBody>
      </p:sp>
    </p:spTree>
    <p:extLst>
      <p:ext uri="{BB962C8B-B14F-4D97-AF65-F5344CB8AC3E}">
        <p14:creationId xmlns:p14="http://schemas.microsoft.com/office/powerpoint/2010/main" val="17864542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28</a:t>
            </a:fld>
            <a:endParaRPr kumimoji="1" lang="ja-JP" altLang="en-US"/>
          </a:p>
        </p:txBody>
      </p:sp>
    </p:spTree>
    <p:extLst>
      <p:ext uri="{BB962C8B-B14F-4D97-AF65-F5344CB8AC3E}">
        <p14:creationId xmlns:p14="http://schemas.microsoft.com/office/powerpoint/2010/main" val="468138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3</a:t>
            </a:fld>
            <a:endParaRPr kumimoji="1" lang="ja-JP" altLang="en-US"/>
          </a:p>
        </p:txBody>
      </p:sp>
    </p:spTree>
    <p:extLst>
      <p:ext uri="{BB962C8B-B14F-4D97-AF65-F5344CB8AC3E}">
        <p14:creationId xmlns:p14="http://schemas.microsoft.com/office/powerpoint/2010/main" val="1309742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chemeClr val="tx1"/>
              </a:solidFill>
              <a:latin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4</a:t>
            </a:fld>
            <a:endParaRPr kumimoji="1" lang="ja-JP" altLang="en-US"/>
          </a:p>
        </p:txBody>
      </p:sp>
    </p:spTree>
    <p:extLst>
      <p:ext uri="{BB962C8B-B14F-4D97-AF65-F5344CB8AC3E}">
        <p14:creationId xmlns:p14="http://schemas.microsoft.com/office/powerpoint/2010/main" val="2915603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kumimoji="1" lang="en-US" altLang="ja-JP" sz="1200" dirty="0">
              <a:latin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5</a:t>
            </a:fld>
            <a:endParaRPr kumimoji="1" lang="ja-JP" altLang="en-US"/>
          </a:p>
        </p:txBody>
      </p:sp>
    </p:spTree>
    <p:extLst>
      <p:ext uri="{BB962C8B-B14F-4D97-AF65-F5344CB8AC3E}">
        <p14:creationId xmlns:p14="http://schemas.microsoft.com/office/powerpoint/2010/main" val="672401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6</a:t>
            </a:fld>
            <a:endParaRPr kumimoji="1" lang="ja-JP" altLang="en-US"/>
          </a:p>
        </p:txBody>
      </p:sp>
    </p:spTree>
    <p:extLst>
      <p:ext uri="{BB962C8B-B14F-4D97-AF65-F5344CB8AC3E}">
        <p14:creationId xmlns:p14="http://schemas.microsoft.com/office/powerpoint/2010/main" val="1087787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7</a:t>
            </a:fld>
            <a:endParaRPr kumimoji="1" lang="ja-JP" altLang="en-US"/>
          </a:p>
        </p:txBody>
      </p:sp>
    </p:spTree>
    <p:extLst>
      <p:ext uri="{BB962C8B-B14F-4D97-AF65-F5344CB8AC3E}">
        <p14:creationId xmlns:p14="http://schemas.microsoft.com/office/powerpoint/2010/main" val="2314309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lang="en-US" altLang="ja-JP" sz="1200"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8</a:t>
            </a:fld>
            <a:endParaRPr kumimoji="1" lang="ja-JP" altLang="en-US"/>
          </a:p>
        </p:txBody>
      </p:sp>
    </p:spTree>
    <p:extLst>
      <p:ext uri="{BB962C8B-B14F-4D97-AF65-F5344CB8AC3E}">
        <p14:creationId xmlns:p14="http://schemas.microsoft.com/office/powerpoint/2010/main" val="3879451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9</a:t>
            </a:fld>
            <a:endParaRPr kumimoji="1" lang="ja-JP" altLang="en-US"/>
          </a:p>
        </p:txBody>
      </p:sp>
    </p:spTree>
    <p:extLst>
      <p:ext uri="{BB962C8B-B14F-4D97-AF65-F5344CB8AC3E}">
        <p14:creationId xmlns:p14="http://schemas.microsoft.com/office/powerpoint/2010/main" val="517401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E0E6F14-C0E1-4514-98C5-A9E216EDB4BE}"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1574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011213-1289-4799-8C8D-FFC11F6FAABC}"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12600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F37AF2-F5BF-49CE-BD1E-758AEB700C2C}"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09475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E0E6F14-C0E1-4514-98C5-A9E216EDB4BE}"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4681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AD094A-4CCA-430A-B8B4-4B2603B91A25}"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24165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563EFEE-7A88-43DB-BDF4-9047184A189B}"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7889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7B4FAF5-436C-43BB-B69A-B536F02C724D}"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13060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43CB88-9327-4655-9E5C-0321B3FA812C}"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476962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1823BB6-52BA-4445-AF7E-3A9D13D9EF25}"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32325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D85828-B2C5-47C2-BCA1-1E96CF17F3DD}"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01716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6D1CAAA-FFC8-42C1-A496-A95F5634186C}"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398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AD094A-4CCA-430A-B8B4-4B2603B91A25}"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36852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E7EDC2-DCAE-4019-B9B8-AB0A7BE5AD25}"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451586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011213-1289-4799-8C8D-FFC11F6FAABC}"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634648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F37AF2-F5BF-49CE-BD1E-758AEB700C2C}"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30791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563EFEE-7A88-43DB-BDF4-9047184A189B}"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8830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7B4FAF5-436C-43BB-B69A-B536F02C724D}"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7953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43CB88-9327-4655-9E5C-0321B3FA812C}"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39072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1823BB6-52BA-4445-AF7E-3A9D13D9EF25}"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512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D85828-B2C5-47C2-BCA1-1E96CF17F3DD}"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43656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6D1CAAA-FFC8-42C1-A496-A95F5634186C}"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29538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E7EDC2-DCAE-4019-B9B8-AB0A7BE5AD25}" type="datetime1">
              <a:rPr lang="ja-JP" altLang="en-US" smtClean="0">
                <a:solidFill>
                  <a:prstClr val="black">
                    <a:tint val="75000"/>
                  </a:prstClr>
                </a:solidFill>
              </a:rPr>
              <a:pPr/>
              <a:t>2024/8/14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202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ゴシック" panose="020B0609070205080204" pitchFamily="49" charset="-128"/>
              </a:defRPr>
            </a:lvl1pPr>
          </a:lstStyle>
          <a:p>
            <a:fld id="{06E65E01-932D-49F5-BBA0-187D865C461D}" type="datetime1">
              <a:rPr lang="ja-JP" altLang="en-US" smtClean="0">
                <a:solidFill>
                  <a:prstClr val="black">
                    <a:tint val="75000"/>
                  </a:prstClr>
                </a:solidFill>
              </a:rPr>
              <a:pPr/>
              <a:t>2024/8/14</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ゴシック" panose="020B0609070205080204" pitchFamily="49" charset="-128"/>
              </a:defRPr>
            </a:lvl1p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ＭＳ ゴシック" panose="020B0609070205080204" pitchFamily="49" charset="-128"/>
              </a:defRPr>
            </a:lvl1pPr>
          </a:lstStyle>
          <a:p>
            <a:fld id="{8DD9AEFB-1011-400A-85FB-53268D737CF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83324758"/>
      </p:ext>
    </p:extLst>
  </p:cSld>
  <p:clrMap bg1="lt1" tx1="dk1" bg2="lt2" tx2="dk2" accent1="accent1" accent2="accent2" accent3="accent3" accent4="accent4" accent5="accent5" accent6="accent6" hlink="hlink" folHlink="folHlink"/>
  <p:sldLayoutIdLst>
    <p:sldLayoutId id="2147484945" r:id="rId1"/>
    <p:sldLayoutId id="2147484946" r:id="rId2"/>
    <p:sldLayoutId id="2147484947" r:id="rId3"/>
    <p:sldLayoutId id="2147484948" r:id="rId4"/>
    <p:sldLayoutId id="2147484949" r:id="rId5"/>
    <p:sldLayoutId id="2147484950" r:id="rId6"/>
    <p:sldLayoutId id="2147484951" r:id="rId7"/>
    <p:sldLayoutId id="2147484952" r:id="rId8"/>
    <p:sldLayoutId id="2147484953" r:id="rId9"/>
    <p:sldLayoutId id="2147484954" r:id="rId10"/>
    <p:sldLayoutId id="214748495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ＭＳ ゴシック" panose="020B0609070205080204" pitchFamily="49"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ＭＳ ゴシック" panose="020B0609070205080204" pitchFamily="49"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ＭＳ ゴシック" panose="020B0609070205080204" pitchFamily="49"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ＭＳ ゴシック" panose="020B0609070205080204" pitchFamily="49"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ＭＳ ゴシック" panose="020B0609070205080204" pitchFamily="49"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ＭＳ ゴシック" panose="020B0609070205080204" pitchFamily="49"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ゴシック" panose="020B0609070205080204" pitchFamily="49" charset="-128"/>
              </a:defRPr>
            </a:lvl1pPr>
          </a:lstStyle>
          <a:p>
            <a:fld id="{06E65E01-932D-49F5-BBA0-187D865C461D}" type="datetime1">
              <a:rPr lang="ja-JP" altLang="en-US" smtClean="0">
                <a:solidFill>
                  <a:prstClr val="black">
                    <a:tint val="75000"/>
                  </a:prstClr>
                </a:solidFill>
              </a:rPr>
              <a:pPr/>
              <a:t>2024/8/14</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ゴシック" panose="020B0609070205080204" pitchFamily="49" charset="-128"/>
              </a:defRPr>
            </a:lvl1p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ＭＳ ゴシック" panose="020B0609070205080204" pitchFamily="49" charset="-128"/>
              </a:defRPr>
            </a:lvl1pPr>
          </a:lstStyle>
          <a:p>
            <a:fld id="{8DD9AEFB-1011-400A-85FB-53268D737CF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81578039"/>
      </p:ext>
    </p:extLst>
  </p:cSld>
  <p:clrMap bg1="lt1" tx1="dk1" bg2="lt2" tx2="dk2" accent1="accent1" accent2="accent2" accent3="accent3" accent4="accent4" accent5="accent5" accent6="accent6" hlink="hlink" folHlink="folHlink"/>
  <p:sldLayoutIdLst>
    <p:sldLayoutId id="2147484957" r:id="rId1"/>
    <p:sldLayoutId id="2147484958" r:id="rId2"/>
    <p:sldLayoutId id="2147484959" r:id="rId3"/>
    <p:sldLayoutId id="2147484960" r:id="rId4"/>
    <p:sldLayoutId id="2147484961" r:id="rId5"/>
    <p:sldLayoutId id="2147484962" r:id="rId6"/>
    <p:sldLayoutId id="2147484963" r:id="rId7"/>
    <p:sldLayoutId id="2147484964" r:id="rId8"/>
    <p:sldLayoutId id="2147484965" r:id="rId9"/>
    <p:sldLayoutId id="2147484966" r:id="rId10"/>
    <p:sldLayoutId id="214748496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ＭＳ ゴシック" panose="020B0609070205080204" pitchFamily="49"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ＭＳ ゴシック" panose="020B0609070205080204" pitchFamily="49"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ＭＳ ゴシック" panose="020B0609070205080204" pitchFamily="49"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ＭＳ ゴシック" panose="020B0609070205080204" pitchFamily="49"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ＭＳ ゴシック" panose="020B0609070205080204" pitchFamily="49"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ＭＳ ゴシック" panose="020B0609070205080204" pitchFamily="49"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ctrTitle"/>
          </p:nvPr>
        </p:nvSpPr>
        <p:spPr>
          <a:xfrm>
            <a:off x="702000" y="2130424"/>
            <a:ext cx="7740000" cy="1548000"/>
          </a:xfrm>
          <a:ln>
            <a:solidFill>
              <a:schemeClr val="accent1"/>
            </a:solidFill>
          </a:ln>
        </p:spPr>
        <p:txBody>
          <a:bodyPr>
            <a:normAutofit fontScale="90000"/>
          </a:bodyPr>
          <a:lstStyle/>
          <a:p>
            <a:r>
              <a:rPr kumimoji="1" lang="ja-JP" altLang="en-US" sz="6000" dirty="0"/>
              <a:t>事業所集団指導</a:t>
            </a:r>
            <a:br>
              <a:rPr kumimoji="1" lang="en-US" altLang="ja-JP" sz="4000" dirty="0"/>
            </a:br>
            <a:r>
              <a:rPr lang="ja-JP" altLang="en-US" dirty="0"/>
              <a:t>～訪問系～</a:t>
            </a:r>
            <a:endParaRPr kumimoji="1" lang="ja-JP" altLang="en-US" dirty="0"/>
          </a:p>
        </p:txBody>
      </p:sp>
      <p:sp>
        <p:nvSpPr>
          <p:cNvPr id="7" name="サブタイトル 2"/>
          <p:cNvSpPr>
            <a:spLocks noGrp="1"/>
          </p:cNvSpPr>
          <p:nvPr>
            <p:ph type="subTitle" idx="1"/>
          </p:nvPr>
        </p:nvSpPr>
        <p:spPr>
          <a:xfrm>
            <a:off x="702000" y="4582800"/>
            <a:ext cx="7740000" cy="1260000"/>
          </a:xfrm>
        </p:spPr>
        <p:txBody>
          <a:bodyPr>
            <a:normAutofit fontScale="85000" lnSpcReduction="20000"/>
          </a:bodyPr>
          <a:lstStyle/>
          <a:p>
            <a:r>
              <a:rPr lang="ja-JP" altLang="en-US" dirty="0"/>
              <a:t>令和６年９月</a:t>
            </a:r>
            <a:endParaRPr lang="en-US" altLang="ja-JP" dirty="0"/>
          </a:p>
          <a:p>
            <a:pPr algn="r"/>
            <a:endParaRPr lang="en-US" altLang="ja-JP" dirty="0"/>
          </a:p>
          <a:p>
            <a:pPr algn="r"/>
            <a:r>
              <a:rPr lang="ja-JP" altLang="en-US" dirty="0"/>
              <a:t>障害福祉課 自立支援係</a:t>
            </a:r>
          </a:p>
          <a:p>
            <a:endParaRPr kumimoji="1" lang="ja-JP" altLang="en-US" dirty="0"/>
          </a:p>
        </p:txBody>
      </p:sp>
    </p:spTree>
    <p:extLst>
      <p:ext uri="{BB962C8B-B14F-4D97-AF65-F5344CB8AC3E}">
        <p14:creationId xmlns:p14="http://schemas.microsoft.com/office/powerpoint/2010/main" val="3659072832"/>
      </p:ext>
    </p:extLst>
  </p:cSld>
  <p:clrMapOvr>
    <a:masterClrMapping/>
  </p:clrMapOvr>
  <mc:AlternateContent xmlns:mc="http://schemas.openxmlformats.org/markup-compatibility/2006" xmlns:p14="http://schemas.microsoft.com/office/powerpoint/2010/main">
    <mc:Choice Requires="p14">
      <p:transition spd="slow" p14:dur="2000" advTm="2827"/>
    </mc:Choice>
    <mc:Fallback xmlns="">
      <p:transition spd="slow" advTm="282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288000" y="1440000"/>
            <a:ext cx="8568000" cy="5418000"/>
          </a:xfrm>
        </p:spPr>
        <p:txBody>
          <a:bodyPr>
            <a:normAutofit/>
          </a:bodyPr>
          <a:lstStyle/>
          <a:p>
            <a:pPr marL="0" indent="0">
              <a:buNone/>
            </a:pPr>
            <a:endParaRPr kumimoji="1" lang="en-US" altLang="ja-JP" sz="2400" dirty="0"/>
          </a:p>
          <a:p>
            <a:pPr marL="0" indent="0">
              <a:buNone/>
            </a:pPr>
            <a:r>
              <a:rPr kumimoji="1" lang="ja-JP" altLang="en-US" sz="2400" dirty="0"/>
              <a:t>○通所での利用について</a:t>
            </a:r>
            <a:endParaRPr kumimoji="1" lang="en-US" altLang="ja-JP" sz="2400" dirty="0"/>
          </a:p>
          <a:p>
            <a:pPr marL="0" indent="0">
              <a:buNone/>
            </a:pPr>
            <a:endParaRPr lang="en-US" altLang="ja-JP" sz="2400" dirty="0"/>
          </a:p>
          <a:p>
            <a:pPr marL="0" indent="0">
              <a:buNone/>
            </a:pPr>
            <a:r>
              <a:rPr kumimoji="1" lang="ja-JP" altLang="en-US" sz="2400" dirty="0"/>
              <a:t>　</a:t>
            </a:r>
            <a:r>
              <a:rPr kumimoji="1" lang="en-US" altLang="ja-JP" sz="2400" dirty="0"/>
              <a:t>Q.</a:t>
            </a:r>
            <a:r>
              <a:rPr kumimoji="1" lang="ja-JP" altLang="en-US" sz="2400" dirty="0"/>
              <a:t>就労系サービスや日中サービスを利用する際に、移動系</a:t>
            </a:r>
            <a:endParaRPr kumimoji="1" lang="en-US" altLang="ja-JP" sz="2400" dirty="0"/>
          </a:p>
          <a:p>
            <a:pPr marL="0" indent="0">
              <a:buNone/>
            </a:pPr>
            <a:r>
              <a:rPr lang="ja-JP" altLang="en-US" sz="2400" dirty="0"/>
              <a:t>　　</a:t>
            </a:r>
            <a:r>
              <a:rPr kumimoji="1" lang="ja-JP" altLang="en-US" sz="2400" dirty="0"/>
              <a:t>サービス（通院等介助、同行援護、行動援護、重度訪問</a:t>
            </a:r>
            <a:endParaRPr kumimoji="1" lang="en-US" altLang="ja-JP" sz="2400" dirty="0"/>
          </a:p>
          <a:p>
            <a:pPr marL="0" indent="0">
              <a:buNone/>
            </a:pPr>
            <a:r>
              <a:rPr lang="ja-JP" altLang="en-US" sz="2400" dirty="0"/>
              <a:t>　　</a:t>
            </a:r>
            <a:r>
              <a:rPr kumimoji="1" lang="ja-JP" altLang="en-US" sz="2400" dirty="0"/>
              <a:t>介護）を利用して送迎</a:t>
            </a:r>
            <a:r>
              <a:rPr lang="ja-JP" altLang="en-US" sz="2400" dirty="0"/>
              <a:t>を</a:t>
            </a:r>
            <a:r>
              <a:rPr kumimoji="1" lang="ja-JP" altLang="en-US" sz="2400" dirty="0"/>
              <a:t>行ってもい</a:t>
            </a:r>
            <a:r>
              <a:rPr lang="ja-JP" altLang="en-US" sz="2400" dirty="0"/>
              <a:t>いのか。</a:t>
            </a:r>
            <a:endParaRPr kumimoji="1" lang="en-US" altLang="ja-JP" sz="2400" dirty="0"/>
          </a:p>
          <a:p>
            <a:pPr marL="0" indent="0">
              <a:buNone/>
            </a:pPr>
            <a:endParaRPr lang="en-US" altLang="ja-JP" sz="2400" dirty="0"/>
          </a:p>
          <a:p>
            <a:pPr marL="0" indent="0">
              <a:buNone/>
            </a:pPr>
            <a:r>
              <a:rPr kumimoji="1" lang="ja-JP" altLang="en-US" sz="2400" dirty="0"/>
              <a:t>　</a:t>
            </a:r>
            <a:r>
              <a:rPr kumimoji="1" lang="en-US" altLang="ja-JP" sz="2400" dirty="0"/>
              <a:t>A.</a:t>
            </a:r>
            <a:r>
              <a:rPr kumimoji="1" lang="ja-JP" altLang="en-US" sz="2400" dirty="0">
                <a:solidFill>
                  <a:srgbClr val="C00000"/>
                </a:solidFill>
              </a:rPr>
              <a:t>利用できない。</a:t>
            </a:r>
            <a:endParaRPr kumimoji="1" lang="en-US" altLang="ja-JP" sz="2400" dirty="0">
              <a:solidFill>
                <a:srgbClr val="C00000"/>
              </a:solidFill>
            </a:endParaRPr>
          </a:p>
          <a:p>
            <a:pPr marL="0" indent="0">
              <a:buNone/>
            </a:pPr>
            <a:r>
              <a:rPr lang="ja-JP" altLang="en-US" sz="2400" dirty="0"/>
              <a:t>　　→</a:t>
            </a:r>
            <a:r>
              <a:rPr lang="ja-JP" altLang="en-US" sz="2400" u="sng" dirty="0">
                <a:solidFill>
                  <a:srgbClr val="0070C0"/>
                </a:solidFill>
              </a:rPr>
              <a:t>通年、長期的</a:t>
            </a:r>
            <a:r>
              <a:rPr lang="ja-JP" altLang="en-US" sz="2400" dirty="0"/>
              <a:t>に利用するサービスでは、移動系のサー</a:t>
            </a:r>
            <a:endParaRPr lang="en-US" altLang="ja-JP" sz="2400" dirty="0"/>
          </a:p>
          <a:p>
            <a:pPr marL="0" indent="0">
              <a:buNone/>
            </a:pPr>
            <a:r>
              <a:rPr lang="ja-JP" altLang="en-US" sz="2400" dirty="0"/>
              <a:t>　　　ビスを利用して送迎を行うことはできない。また、障</a:t>
            </a:r>
            <a:endParaRPr lang="en-US" altLang="ja-JP" sz="2400" dirty="0"/>
          </a:p>
          <a:p>
            <a:pPr marL="0" indent="0">
              <a:buNone/>
            </a:pPr>
            <a:r>
              <a:rPr lang="ja-JP" altLang="en-US" sz="2400" dirty="0"/>
              <a:t>　　　害福祉サービスの施設内での利用も認められない。</a:t>
            </a:r>
            <a:endParaRPr kumimoji="1" lang="ja-JP" altLang="en-US" sz="2400" dirty="0"/>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10</a:t>
            </a:fld>
            <a:endParaRPr lang="ja-JP" altLang="en-US">
              <a:solidFill>
                <a:prstClr val="black">
                  <a:tint val="75000"/>
                </a:prstClr>
              </a:solidFill>
            </a:endParaRPr>
          </a:p>
        </p:txBody>
      </p:sp>
      <p:sp>
        <p:nvSpPr>
          <p:cNvPr id="9" name="テキスト プレースホルダー 2"/>
          <p:cNvSpPr txBox="1">
            <a:spLocks noGrp="1"/>
          </p:cNvSpPr>
          <p:nvPr>
            <p:ph type="title"/>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en-US" altLang="ja-JP" sz="4000" dirty="0">
                <a:solidFill>
                  <a:prstClr val="white"/>
                </a:solidFill>
                <a:ea typeface="ＭＳ ゴシック" panose="020B0609070205080204" pitchFamily="49" charset="-128"/>
              </a:rPr>
              <a:t>Q</a:t>
            </a:r>
            <a:r>
              <a:rPr lang="ja-JP" altLang="en-US" sz="4000" dirty="0">
                <a:solidFill>
                  <a:prstClr val="white"/>
                </a:solidFill>
                <a:ea typeface="ＭＳ ゴシック" panose="020B0609070205080204" pitchFamily="49" charset="-128"/>
              </a:rPr>
              <a:t>＆</a:t>
            </a:r>
            <a:r>
              <a:rPr lang="en-US" altLang="ja-JP" sz="4000" dirty="0">
                <a:solidFill>
                  <a:prstClr val="white"/>
                </a:solidFill>
                <a:ea typeface="ＭＳ ゴシック" panose="020B0609070205080204" pitchFamily="49" charset="-128"/>
              </a:rPr>
              <a:t>A</a:t>
            </a:r>
            <a:r>
              <a:rPr lang="ja-JP" altLang="en-US" sz="4000" dirty="0">
                <a:solidFill>
                  <a:prstClr val="white"/>
                </a:solidFill>
                <a:ea typeface="ＭＳ ゴシック" panose="020B0609070205080204" pitchFamily="49" charset="-128"/>
              </a:rPr>
              <a:t>（訪問系サービス）</a:t>
            </a:r>
            <a:endParaRPr lang="en-US" altLang="ja-JP" sz="4000" dirty="0">
              <a:solidFill>
                <a:prstClr val="white"/>
              </a:solidFill>
              <a:ea typeface="ＭＳ ゴシック" panose="020B0609070205080204" pitchFamily="49" charset="-128"/>
            </a:endParaRPr>
          </a:p>
        </p:txBody>
      </p:sp>
    </p:spTree>
    <p:extLst>
      <p:ext uri="{BB962C8B-B14F-4D97-AF65-F5344CB8AC3E}">
        <p14:creationId xmlns:p14="http://schemas.microsoft.com/office/powerpoint/2010/main" val="3021226906"/>
      </p:ext>
    </p:extLst>
  </p:cSld>
  <p:clrMapOvr>
    <a:masterClrMapping/>
  </p:clrMapOvr>
  <mc:AlternateContent xmlns:mc="http://schemas.openxmlformats.org/markup-compatibility/2006" xmlns:p14="http://schemas.microsoft.com/office/powerpoint/2010/main">
    <mc:Choice Requires="p14">
      <p:transition spd="slow" p14:dur="2000" advTm="40062"/>
    </mc:Choice>
    <mc:Fallback xmlns="">
      <p:transition spd="slow" advTm="40062"/>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323528" y="2420888"/>
            <a:ext cx="8460432" cy="1872208"/>
          </a:xfrm>
        </p:spPr>
        <p:txBody>
          <a:bodyPr>
            <a:normAutofit/>
          </a:bodyPr>
          <a:lstStyle/>
          <a:p>
            <a:r>
              <a:rPr lang="ja-JP" altLang="en-US" sz="6000" dirty="0"/>
              <a:t>移動支援</a:t>
            </a:r>
            <a:endParaRPr kumimoji="1" lang="ja-JP" altLang="en-US" sz="6000" dirty="0"/>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11</a:t>
            </a:fld>
            <a:endParaRPr lang="ja-JP" altLang="en-US">
              <a:solidFill>
                <a:prstClr val="black">
                  <a:tint val="75000"/>
                </a:prstClr>
              </a:solidFill>
            </a:endParaRPr>
          </a:p>
        </p:txBody>
      </p:sp>
    </p:spTree>
    <p:extLst>
      <p:ext uri="{BB962C8B-B14F-4D97-AF65-F5344CB8AC3E}">
        <p14:creationId xmlns:p14="http://schemas.microsoft.com/office/powerpoint/2010/main" val="3229122062"/>
      </p:ext>
    </p:extLst>
  </p:cSld>
  <p:clrMapOvr>
    <a:masterClrMapping/>
  </p:clrMapOvr>
  <mc:AlternateContent xmlns:mc="http://schemas.openxmlformats.org/markup-compatibility/2006" xmlns:p14="http://schemas.microsoft.com/office/powerpoint/2010/main">
    <mc:Choice Requires="p14">
      <p:transition spd="slow" p14:dur="2000" advTm="4877"/>
    </mc:Choice>
    <mc:Fallback xmlns="">
      <p:transition spd="slow" advTm="487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12</a:t>
            </a:fld>
            <a:endParaRPr lang="ja-JP" altLang="en-US">
              <a:solidFill>
                <a:prstClr val="black">
                  <a:tint val="75000"/>
                </a:prstClr>
              </a:solidFill>
            </a:endParaRPr>
          </a:p>
        </p:txBody>
      </p:sp>
      <p:sp>
        <p:nvSpPr>
          <p:cNvPr id="5" name="テキスト プレースホルダー 2"/>
          <p:cNvSpPr txBox="1">
            <a:spLocks noGrp="1"/>
          </p:cNvSpPr>
          <p:nvPr>
            <p:ph type="title"/>
          </p:nvPr>
        </p:nvSpPr>
        <p:spPr>
          <a:xfrm>
            <a:off x="612000" y="288000"/>
            <a:ext cx="7920000" cy="900000"/>
          </a:xfrm>
          <a:prstGeom prst="rect">
            <a:avLst/>
          </a:prstGeom>
          <a:solidFill>
            <a:schemeClr val="bg1">
              <a:lumMod val="50000"/>
            </a:schemeClr>
          </a:solidFill>
          <a:ln>
            <a:solidFill>
              <a:schemeClr val="bg1">
                <a:lumMod val="50000"/>
              </a:schemeClr>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600" dirty="0">
                <a:solidFill>
                  <a:prstClr val="white"/>
                </a:solidFill>
                <a:ea typeface="ＭＳ ゴシック" panose="020B0609070205080204" pitchFamily="49" charset="-128"/>
              </a:rPr>
              <a:t>移動支援（１）</a:t>
            </a:r>
            <a:endParaRPr lang="en-US" altLang="ja-JP" sz="3600" dirty="0">
              <a:solidFill>
                <a:prstClr val="white"/>
              </a:solidFill>
              <a:ea typeface="ＭＳ ゴシック" panose="020B0609070205080204" pitchFamily="49" charset="-128"/>
            </a:endParaRPr>
          </a:p>
        </p:txBody>
      </p:sp>
      <p:sp>
        <p:nvSpPr>
          <p:cNvPr id="6" name="コンテンツ プレースホルダー 7"/>
          <p:cNvSpPr>
            <a:spLocks noGrp="1"/>
          </p:cNvSpPr>
          <p:nvPr>
            <p:ph idx="1"/>
          </p:nvPr>
        </p:nvSpPr>
        <p:spPr>
          <a:xfrm>
            <a:off x="288000" y="1440000"/>
            <a:ext cx="8568000" cy="5418000"/>
          </a:xfrm>
        </p:spPr>
        <p:txBody>
          <a:bodyPr>
            <a:normAutofit/>
          </a:bodyPr>
          <a:lstStyle/>
          <a:p>
            <a:pPr marL="0" indent="0">
              <a:buNone/>
            </a:pPr>
            <a:r>
              <a:rPr lang="ja-JP" altLang="en-US" sz="2400" dirty="0"/>
              <a:t>○対象となる外出先例</a:t>
            </a:r>
            <a:endParaRPr lang="en-US" altLang="ja-JP" sz="2400" dirty="0"/>
          </a:p>
          <a:p>
            <a:pPr marL="0" indent="0">
              <a:buNone/>
            </a:pPr>
            <a:r>
              <a:rPr lang="ja-JP" altLang="en-US" sz="2400" dirty="0"/>
              <a:t>　・文化施設（映画館、図書館、公園、コンサート会場</a:t>
            </a:r>
            <a:r>
              <a:rPr lang="en-US" altLang="ja-JP" sz="2400" dirty="0" err="1"/>
              <a:t>etc</a:t>
            </a:r>
            <a:r>
              <a:rPr lang="ja-JP" altLang="en-US" sz="2400" dirty="0"/>
              <a:t>）</a:t>
            </a:r>
            <a:endParaRPr lang="en-US" altLang="ja-JP" sz="2400" dirty="0"/>
          </a:p>
          <a:p>
            <a:pPr marL="0" indent="0">
              <a:buNone/>
            </a:pPr>
            <a:r>
              <a:rPr lang="ja-JP" altLang="en-US" sz="2400" dirty="0"/>
              <a:t>　・体育施設（プール、ジム、体育館</a:t>
            </a:r>
            <a:r>
              <a:rPr lang="en-US" altLang="ja-JP" sz="2400" dirty="0" err="1"/>
              <a:t>etc</a:t>
            </a:r>
            <a:r>
              <a:rPr lang="ja-JP" altLang="en-US" sz="2400" dirty="0"/>
              <a:t>）</a:t>
            </a:r>
            <a:endParaRPr lang="en-US" altLang="ja-JP" sz="2400" dirty="0"/>
          </a:p>
          <a:p>
            <a:pPr marL="0" indent="0">
              <a:buNone/>
            </a:pPr>
            <a:r>
              <a:rPr lang="ja-JP" altLang="en-US" sz="2400" dirty="0"/>
              <a:t>　・観光施設（水族館、動物園</a:t>
            </a:r>
            <a:r>
              <a:rPr lang="en-US" altLang="ja-JP" sz="2400" dirty="0" err="1"/>
              <a:t>etc</a:t>
            </a:r>
            <a:r>
              <a:rPr lang="ja-JP" altLang="en-US" sz="2400" dirty="0"/>
              <a:t>）</a:t>
            </a:r>
            <a:endParaRPr lang="en-US" altLang="ja-JP" sz="2400" dirty="0"/>
          </a:p>
          <a:p>
            <a:pPr marL="0" indent="0">
              <a:buNone/>
            </a:pPr>
            <a:r>
              <a:rPr lang="ja-JP" altLang="en-US" sz="2400" dirty="0"/>
              <a:t>　・冠婚葬祭（結婚式、葬式、お墓参り、地域の祭り</a:t>
            </a:r>
            <a:r>
              <a:rPr lang="en-US" altLang="ja-JP" sz="2400" dirty="0" err="1"/>
              <a:t>etc</a:t>
            </a:r>
            <a:r>
              <a:rPr lang="ja-JP" altLang="en-US" sz="2400" dirty="0"/>
              <a:t>）</a:t>
            </a:r>
            <a:endParaRPr lang="en-US" altLang="ja-JP" sz="2400" dirty="0"/>
          </a:p>
          <a:p>
            <a:pPr marL="0" indent="0">
              <a:buNone/>
            </a:pPr>
            <a:r>
              <a:rPr lang="ja-JP" altLang="en-US" sz="2400" dirty="0"/>
              <a:t>　・金融機関（銀行、郵便局</a:t>
            </a:r>
            <a:r>
              <a:rPr lang="en-US" altLang="ja-JP" sz="2400" dirty="0" err="1"/>
              <a:t>etc</a:t>
            </a:r>
            <a:r>
              <a:rPr lang="ja-JP" altLang="en-US" sz="2400" dirty="0"/>
              <a:t>）</a:t>
            </a:r>
            <a:endParaRPr lang="en-US" altLang="ja-JP" sz="2400" dirty="0"/>
          </a:p>
          <a:p>
            <a:pPr marL="0" indent="0">
              <a:buNone/>
            </a:pPr>
            <a:r>
              <a:rPr lang="ja-JP" altLang="en-US" sz="2400" dirty="0"/>
              <a:t>　・その他（理髪店、</a:t>
            </a:r>
            <a:r>
              <a:rPr lang="ja-JP" altLang="en-US" sz="2400" u="sng" dirty="0"/>
              <a:t>デパート</a:t>
            </a:r>
            <a:r>
              <a:rPr lang="ja-JP" altLang="en-US" sz="2400" dirty="0"/>
              <a:t>、投票所、カラオケ、外食、</a:t>
            </a:r>
            <a:endParaRPr lang="en-US" altLang="ja-JP" sz="2400" dirty="0"/>
          </a:p>
          <a:p>
            <a:pPr marL="0" indent="0">
              <a:buNone/>
            </a:pPr>
            <a:r>
              <a:rPr lang="ja-JP" altLang="en-US" sz="2400" dirty="0"/>
              <a:t>　　　　　　お見舞い、習い事、温泉、</a:t>
            </a:r>
            <a:r>
              <a:rPr lang="ja-JP" altLang="en-US" sz="2400" u="sng" dirty="0"/>
              <a:t>行事・イベント</a:t>
            </a:r>
            <a:r>
              <a:rPr lang="ja-JP" altLang="en-US" sz="2400" dirty="0"/>
              <a:t>）</a:t>
            </a:r>
            <a:endParaRPr lang="en-US" altLang="ja-JP" sz="2400" dirty="0"/>
          </a:p>
          <a:p>
            <a:pPr marL="0" indent="0">
              <a:buNone/>
            </a:pPr>
            <a:endParaRPr lang="en-US" altLang="ja-JP" sz="2400" dirty="0"/>
          </a:p>
          <a:p>
            <a:pPr marL="0" indent="0">
              <a:buNone/>
            </a:pPr>
            <a:r>
              <a:rPr lang="ja-JP" altLang="en-US" sz="2100" dirty="0"/>
              <a:t>　　</a:t>
            </a:r>
            <a:r>
              <a:rPr lang="en-US" altLang="ja-JP" sz="2100" dirty="0"/>
              <a:t>※</a:t>
            </a:r>
            <a:r>
              <a:rPr lang="ja-JP" altLang="en-US" sz="2100" dirty="0"/>
              <a:t>デパート：利用者の買い物に同行する場合は対象となる</a:t>
            </a:r>
            <a:endParaRPr lang="en-US" altLang="ja-JP" sz="2100" dirty="0"/>
          </a:p>
          <a:p>
            <a:pPr marL="0" indent="0">
              <a:buNone/>
            </a:pPr>
            <a:r>
              <a:rPr lang="ja-JP" altLang="en-US" sz="2100" dirty="0"/>
              <a:t>　　　 行事・イベント：会場への送迎のみ対象</a:t>
            </a:r>
            <a:endParaRPr lang="en-US" altLang="ja-JP" sz="2100" dirty="0"/>
          </a:p>
        </p:txBody>
      </p:sp>
    </p:spTree>
    <p:extLst>
      <p:ext uri="{BB962C8B-B14F-4D97-AF65-F5344CB8AC3E}">
        <p14:creationId xmlns:p14="http://schemas.microsoft.com/office/powerpoint/2010/main" val="1985966034"/>
      </p:ext>
    </p:extLst>
  </p:cSld>
  <p:clrMapOvr>
    <a:masterClrMapping/>
  </p:clrMapOvr>
  <mc:AlternateContent xmlns:mc="http://schemas.openxmlformats.org/markup-compatibility/2006" xmlns:p14="http://schemas.microsoft.com/office/powerpoint/2010/main">
    <mc:Choice Requires="p14">
      <p:transition spd="slow" p14:dur="2000" advTm="51198"/>
    </mc:Choice>
    <mc:Fallback xmlns="">
      <p:transition spd="slow" advTm="51198"/>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13</a:t>
            </a:fld>
            <a:endParaRPr lang="ja-JP" altLang="en-US">
              <a:solidFill>
                <a:prstClr val="black">
                  <a:tint val="75000"/>
                </a:prstClr>
              </a:solidFill>
            </a:endParaRPr>
          </a:p>
        </p:txBody>
      </p:sp>
      <p:sp>
        <p:nvSpPr>
          <p:cNvPr id="5" name="テキスト プレースホルダー 2"/>
          <p:cNvSpPr txBox="1">
            <a:spLocks noGrp="1"/>
          </p:cNvSpPr>
          <p:nvPr>
            <p:ph type="title"/>
          </p:nvPr>
        </p:nvSpPr>
        <p:spPr>
          <a:xfrm>
            <a:off x="612000" y="288000"/>
            <a:ext cx="7920000" cy="900000"/>
          </a:xfrm>
          <a:prstGeom prst="rect">
            <a:avLst/>
          </a:prstGeom>
          <a:solidFill>
            <a:schemeClr val="bg1">
              <a:lumMod val="50000"/>
            </a:schemeClr>
          </a:solidFill>
          <a:ln>
            <a:solidFill>
              <a:schemeClr val="bg1">
                <a:lumMod val="50000"/>
              </a:schemeClr>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600" dirty="0">
                <a:solidFill>
                  <a:prstClr val="white"/>
                </a:solidFill>
                <a:ea typeface="ＭＳ ゴシック" panose="020B0609070205080204" pitchFamily="49" charset="-128"/>
              </a:rPr>
              <a:t>移動支援（２）</a:t>
            </a:r>
            <a:endParaRPr lang="en-US" altLang="ja-JP" sz="3600" dirty="0">
              <a:solidFill>
                <a:prstClr val="white"/>
              </a:solidFill>
              <a:ea typeface="ＭＳ ゴシック" panose="020B0609070205080204" pitchFamily="49" charset="-128"/>
            </a:endParaRPr>
          </a:p>
        </p:txBody>
      </p:sp>
      <p:sp>
        <p:nvSpPr>
          <p:cNvPr id="6" name="コンテンツ プレースホルダー 7"/>
          <p:cNvSpPr>
            <a:spLocks noGrp="1"/>
          </p:cNvSpPr>
          <p:nvPr>
            <p:ph idx="1"/>
          </p:nvPr>
        </p:nvSpPr>
        <p:spPr>
          <a:xfrm>
            <a:off x="288000" y="1440000"/>
            <a:ext cx="8568000" cy="5418000"/>
          </a:xfrm>
        </p:spPr>
        <p:txBody>
          <a:bodyPr>
            <a:normAutofit/>
          </a:bodyPr>
          <a:lstStyle/>
          <a:p>
            <a:pPr marL="0" indent="0">
              <a:buNone/>
            </a:pPr>
            <a:r>
              <a:rPr lang="ja-JP" altLang="en-US" sz="2400" dirty="0"/>
              <a:t>○対象とならない外出先例</a:t>
            </a:r>
            <a:endParaRPr lang="en-US" altLang="ja-JP" sz="2400" dirty="0"/>
          </a:p>
          <a:p>
            <a:pPr marL="0" indent="0">
              <a:buNone/>
            </a:pPr>
            <a:r>
              <a:rPr lang="ja-JP" altLang="en-US" sz="2400" dirty="0"/>
              <a:t>　・公官庁等への外出（市役所、警察、裁判所</a:t>
            </a:r>
            <a:r>
              <a:rPr lang="en-US" altLang="ja-JP" sz="2400" dirty="0" err="1"/>
              <a:t>etc</a:t>
            </a:r>
            <a:r>
              <a:rPr lang="ja-JP" altLang="en-US" sz="2400" dirty="0"/>
              <a:t>）</a:t>
            </a:r>
            <a:endParaRPr lang="en-US" altLang="ja-JP" sz="2400" dirty="0"/>
          </a:p>
          <a:p>
            <a:pPr marL="0" indent="0">
              <a:buNone/>
            </a:pPr>
            <a:r>
              <a:rPr lang="ja-JP" altLang="en-US" sz="2400" dirty="0"/>
              <a:t>　　→</a:t>
            </a:r>
            <a:r>
              <a:rPr lang="ja-JP" altLang="en-US" sz="2400" u="sng" dirty="0">
                <a:solidFill>
                  <a:srgbClr val="C00000"/>
                </a:solidFill>
              </a:rPr>
              <a:t>通院等介助</a:t>
            </a:r>
            <a:r>
              <a:rPr lang="ja-JP" altLang="en-US" sz="2400" dirty="0"/>
              <a:t>で実施</a:t>
            </a:r>
            <a:endParaRPr lang="en-US" altLang="ja-JP" sz="2400" dirty="0"/>
          </a:p>
          <a:p>
            <a:pPr marL="0" indent="0">
              <a:buNone/>
            </a:pPr>
            <a:endParaRPr lang="en-US" altLang="ja-JP" sz="2400" dirty="0"/>
          </a:p>
          <a:p>
            <a:pPr marL="0" indent="0">
              <a:buNone/>
            </a:pPr>
            <a:r>
              <a:rPr lang="ja-JP" altLang="en-US" sz="2400" dirty="0"/>
              <a:t>　・日常生活に必要不可欠なものの購入</a:t>
            </a:r>
            <a:endParaRPr lang="en-US" altLang="ja-JP" sz="2400" dirty="0"/>
          </a:p>
          <a:p>
            <a:pPr marL="0" indent="0">
              <a:buNone/>
            </a:pPr>
            <a:r>
              <a:rPr lang="ja-JP" altLang="en-US" sz="2400" dirty="0"/>
              <a:t>　　→</a:t>
            </a:r>
            <a:r>
              <a:rPr lang="ja-JP" altLang="en-US" sz="2400" u="sng" dirty="0">
                <a:solidFill>
                  <a:srgbClr val="C00000"/>
                </a:solidFill>
              </a:rPr>
              <a:t>家事援助</a:t>
            </a:r>
            <a:r>
              <a:rPr lang="ja-JP" altLang="en-US" sz="2400" dirty="0"/>
              <a:t>で実施</a:t>
            </a:r>
            <a:endParaRPr lang="en-US" altLang="ja-JP" sz="2400" dirty="0"/>
          </a:p>
          <a:p>
            <a:pPr marL="0" indent="0">
              <a:buNone/>
            </a:pPr>
            <a:endParaRPr lang="en-US" altLang="ja-JP" sz="2400" dirty="0"/>
          </a:p>
          <a:p>
            <a:pPr marL="0" indent="0">
              <a:buNone/>
            </a:pPr>
            <a:r>
              <a:rPr lang="ja-JP" altLang="en-US" sz="2400" dirty="0"/>
              <a:t>　・政治的、宗教的活動（選挙活動、勧誘活動</a:t>
            </a:r>
            <a:r>
              <a:rPr lang="en-US" altLang="ja-JP" sz="2400" dirty="0" err="1"/>
              <a:t>etc</a:t>
            </a:r>
            <a:r>
              <a:rPr lang="ja-JP" altLang="en-US" sz="2400" dirty="0"/>
              <a:t>）</a:t>
            </a:r>
            <a:endParaRPr lang="en-US" altLang="ja-JP" sz="2400" dirty="0"/>
          </a:p>
          <a:p>
            <a:pPr marL="0" indent="0">
              <a:buNone/>
            </a:pPr>
            <a:endParaRPr lang="en-US" altLang="ja-JP" sz="2400" dirty="0"/>
          </a:p>
          <a:p>
            <a:pPr marL="0" indent="0">
              <a:buNone/>
            </a:pPr>
            <a:r>
              <a:rPr lang="ja-JP" altLang="en-US" sz="2400" dirty="0"/>
              <a:t>　・宿泊を伴う外出先での就寝時間（旅行、帰省</a:t>
            </a:r>
            <a:r>
              <a:rPr lang="en-US" altLang="ja-JP" sz="2400" dirty="0" err="1"/>
              <a:t>etc</a:t>
            </a:r>
            <a:r>
              <a:rPr lang="ja-JP" altLang="en-US" sz="2400" dirty="0"/>
              <a:t>）</a:t>
            </a:r>
            <a:endParaRPr lang="en-US" altLang="ja-JP" sz="2400" dirty="0"/>
          </a:p>
          <a:p>
            <a:pPr marL="0" indent="0">
              <a:buNone/>
            </a:pPr>
            <a:endParaRPr lang="en-US" altLang="ja-JP" sz="2400" dirty="0"/>
          </a:p>
          <a:p>
            <a:pPr marL="0" indent="0">
              <a:buNone/>
            </a:pPr>
            <a:r>
              <a:rPr lang="ja-JP" altLang="en-US" sz="2400" dirty="0"/>
              <a:t>　・親の事情による単なる子守りの代行としての利用</a:t>
            </a: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000" dirty="0"/>
          </a:p>
        </p:txBody>
      </p:sp>
    </p:spTree>
    <p:extLst>
      <p:ext uri="{BB962C8B-B14F-4D97-AF65-F5344CB8AC3E}">
        <p14:creationId xmlns:p14="http://schemas.microsoft.com/office/powerpoint/2010/main" val="4287374259"/>
      </p:ext>
    </p:extLst>
  </p:cSld>
  <p:clrMapOvr>
    <a:masterClrMapping/>
  </p:clrMapOvr>
  <mc:AlternateContent xmlns:mc="http://schemas.openxmlformats.org/markup-compatibility/2006" xmlns:p14="http://schemas.microsoft.com/office/powerpoint/2010/main">
    <mc:Choice Requires="p14">
      <p:transition spd="slow" p14:dur="2000" advTm="38753"/>
    </mc:Choice>
    <mc:Fallback xmlns="">
      <p:transition spd="slow" advTm="38753"/>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14</a:t>
            </a:fld>
            <a:endParaRPr lang="ja-JP" altLang="en-US">
              <a:solidFill>
                <a:prstClr val="black">
                  <a:tint val="75000"/>
                </a:prstClr>
              </a:solidFill>
            </a:endParaRPr>
          </a:p>
        </p:txBody>
      </p:sp>
      <p:sp>
        <p:nvSpPr>
          <p:cNvPr id="5" name="テキスト プレースホルダー 2"/>
          <p:cNvSpPr txBox="1">
            <a:spLocks noGrp="1"/>
          </p:cNvSpPr>
          <p:nvPr>
            <p:ph type="title"/>
          </p:nvPr>
        </p:nvSpPr>
        <p:spPr>
          <a:xfrm>
            <a:off x="612000" y="288000"/>
            <a:ext cx="7920000" cy="900000"/>
          </a:xfrm>
          <a:prstGeom prst="rect">
            <a:avLst/>
          </a:prstGeom>
          <a:solidFill>
            <a:schemeClr val="bg1">
              <a:lumMod val="50000"/>
            </a:schemeClr>
          </a:solidFill>
          <a:ln>
            <a:solidFill>
              <a:schemeClr val="bg1">
                <a:lumMod val="50000"/>
              </a:schemeClr>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en-US" altLang="ja-JP" sz="4000" dirty="0">
                <a:solidFill>
                  <a:prstClr val="white"/>
                </a:solidFill>
                <a:ea typeface="ＭＳ ゴシック" panose="020B0609070205080204" pitchFamily="49" charset="-128"/>
              </a:rPr>
              <a:t>Q</a:t>
            </a:r>
            <a:r>
              <a:rPr lang="ja-JP" altLang="en-US" sz="4000" dirty="0">
                <a:solidFill>
                  <a:prstClr val="white"/>
                </a:solidFill>
                <a:ea typeface="ＭＳ ゴシック" panose="020B0609070205080204" pitchFamily="49" charset="-128"/>
              </a:rPr>
              <a:t>＆</a:t>
            </a:r>
            <a:r>
              <a:rPr lang="en-US" altLang="ja-JP" sz="4000" dirty="0">
                <a:solidFill>
                  <a:prstClr val="white"/>
                </a:solidFill>
                <a:ea typeface="ＭＳ ゴシック" panose="020B0609070205080204" pitchFamily="49" charset="-128"/>
              </a:rPr>
              <a:t>A</a:t>
            </a:r>
            <a:r>
              <a:rPr lang="ja-JP" altLang="en-US" sz="4000" dirty="0">
                <a:solidFill>
                  <a:prstClr val="white"/>
                </a:solidFill>
                <a:ea typeface="ＭＳ ゴシック" panose="020B0609070205080204" pitchFamily="49" charset="-128"/>
              </a:rPr>
              <a:t>（移動支援）</a:t>
            </a:r>
            <a:endParaRPr lang="en-US" altLang="ja-JP" sz="4000" dirty="0">
              <a:solidFill>
                <a:prstClr val="white"/>
              </a:solidFill>
              <a:ea typeface="ＭＳ ゴシック" panose="020B0609070205080204" pitchFamily="49" charset="-128"/>
            </a:endParaRPr>
          </a:p>
        </p:txBody>
      </p:sp>
      <p:sp>
        <p:nvSpPr>
          <p:cNvPr id="6" name="コンテンツ プレースホルダー 7"/>
          <p:cNvSpPr>
            <a:spLocks noGrp="1"/>
          </p:cNvSpPr>
          <p:nvPr>
            <p:ph idx="1"/>
          </p:nvPr>
        </p:nvSpPr>
        <p:spPr>
          <a:xfrm>
            <a:off x="288000" y="1440000"/>
            <a:ext cx="8568000" cy="5418000"/>
          </a:xfrm>
        </p:spPr>
        <p:txBody>
          <a:bodyPr>
            <a:normAutofit/>
          </a:bodyPr>
          <a:lstStyle/>
          <a:p>
            <a:pPr marL="0" indent="0">
              <a:buNone/>
            </a:pPr>
            <a:r>
              <a:rPr lang="ja-JP" altLang="en-US" sz="2400" dirty="0"/>
              <a:t>○車での送迎について</a:t>
            </a:r>
            <a:endParaRPr lang="en-US" altLang="ja-JP" sz="2400" dirty="0"/>
          </a:p>
          <a:p>
            <a:pPr marL="0" indent="0">
              <a:buNone/>
            </a:pPr>
            <a:endParaRPr kumimoji="1" lang="en-US" altLang="ja-JP" sz="2400" dirty="0"/>
          </a:p>
          <a:p>
            <a:pPr marL="0" indent="0">
              <a:buNone/>
            </a:pPr>
            <a:r>
              <a:rPr lang="ja-JP" altLang="en-US" sz="2400" dirty="0"/>
              <a:t>　</a:t>
            </a:r>
            <a:r>
              <a:rPr lang="en-US" altLang="ja-JP" sz="2400" dirty="0"/>
              <a:t>Q.</a:t>
            </a:r>
            <a:r>
              <a:rPr lang="ja-JP" altLang="en-US" sz="2400" dirty="0"/>
              <a:t>移動時の手段として、移動支援事業所が保有する自動車</a:t>
            </a:r>
            <a:endParaRPr lang="en-US" altLang="ja-JP" sz="2400" dirty="0"/>
          </a:p>
          <a:p>
            <a:pPr marL="0" indent="0">
              <a:buNone/>
            </a:pPr>
            <a:r>
              <a:rPr lang="ja-JP" altLang="en-US" sz="2400" dirty="0"/>
              <a:t>　　や支援者の自家用車を使用することはできるか。</a:t>
            </a:r>
            <a:endParaRPr lang="en-US" altLang="ja-JP" sz="2400" dirty="0"/>
          </a:p>
          <a:p>
            <a:pPr marL="0" indent="0">
              <a:buNone/>
            </a:pPr>
            <a:r>
              <a:rPr kumimoji="1" lang="ja-JP" altLang="en-US" sz="2400"/>
              <a:t>　　（支援者が運転をする場合）　　</a:t>
            </a:r>
            <a:endParaRPr kumimoji="1" lang="en-US" altLang="ja-JP" sz="2400" dirty="0"/>
          </a:p>
          <a:p>
            <a:pPr marL="0" indent="0">
              <a:buNone/>
            </a:pPr>
            <a:endParaRPr kumimoji="1" lang="en-US" altLang="ja-JP" sz="2400" dirty="0"/>
          </a:p>
          <a:p>
            <a:pPr marL="0" indent="0">
              <a:buNone/>
            </a:pPr>
            <a:r>
              <a:rPr lang="ja-JP" altLang="en-US" sz="2400" dirty="0"/>
              <a:t>　</a:t>
            </a:r>
            <a:r>
              <a:rPr lang="en-US" altLang="ja-JP" sz="2400" dirty="0"/>
              <a:t>A.</a:t>
            </a:r>
            <a:r>
              <a:rPr lang="ja-JP" altLang="en-US" sz="2400" dirty="0">
                <a:solidFill>
                  <a:srgbClr val="C00000"/>
                </a:solidFill>
              </a:rPr>
              <a:t>使用できない。</a:t>
            </a:r>
            <a:endParaRPr lang="en-US" altLang="ja-JP" sz="2400" dirty="0">
              <a:solidFill>
                <a:srgbClr val="C00000"/>
              </a:solidFill>
            </a:endParaRPr>
          </a:p>
          <a:p>
            <a:pPr marL="0" indent="0">
              <a:buNone/>
            </a:pPr>
            <a:r>
              <a:rPr lang="ja-JP" altLang="en-US" sz="2400" dirty="0">
                <a:solidFill>
                  <a:srgbClr val="C00000"/>
                </a:solidFill>
              </a:rPr>
              <a:t>　　</a:t>
            </a:r>
            <a:r>
              <a:rPr lang="ja-JP" altLang="en-US" sz="2400" dirty="0"/>
              <a:t>→移動支援においての移動手段は、徒歩、公共交通機関、</a:t>
            </a:r>
            <a:endParaRPr lang="en-US" altLang="ja-JP" sz="2400" dirty="0"/>
          </a:p>
          <a:p>
            <a:pPr marL="0" indent="0">
              <a:buNone/>
            </a:pPr>
            <a:r>
              <a:rPr lang="ja-JP" altLang="en-US" sz="2400" dirty="0"/>
              <a:t>　　　タクシー、家族が運転する自動車を想定している。</a:t>
            </a:r>
            <a:endParaRPr lang="en-US" altLang="ja-JP" sz="2400" dirty="0"/>
          </a:p>
          <a:p>
            <a:pPr marL="0" indent="0">
              <a:buNone/>
            </a:pPr>
            <a:endParaRPr kumimoji="1" lang="en-US" altLang="ja-JP" sz="2400" dirty="0"/>
          </a:p>
          <a:p>
            <a:pPr marL="0" indent="0">
              <a:buNone/>
            </a:pPr>
            <a:endParaRPr kumimoji="1" lang="ja-JP" altLang="en-US" sz="2400" dirty="0"/>
          </a:p>
        </p:txBody>
      </p:sp>
    </p:spTree>
    <p:extLst>
      <p:ext uri="{BB962C8B-B14F-4D97-AF65-F5344CB8AC3E}">
        <p14:creationId xmlns:p14="http://schemas.microsoft.com/office/powerpoint/2010/main" val="3164394138"/>
      </p:ext>
    </p:extLst>
  </p:cSld>
  <p:clrMapOvr>
    <a:masterClrMapping/>
  </p:clrMapOvr>
  <mc:AlternateContent xmlns:mc="http://schemas.openxmlformats.org/markup-compatibility/2006" xmlns:p14="http://schemas.microsoft.com/office/powerpoint/2010/main">
    <mc:Choice Requires="p14">
      <p:transition spd="slow" p14:dur="2000" advTm="30486"/>
    </mc:Choice>
    <mc:Fallback xmlns="">
      <p:transition spd="slow" advTm="3048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15</a:t>
            </a:fld>
            <a:endParaRPr lang="ja-JP" altLang="en-US">
              <a:solidFill>
                <a:prstClr val="black">
                  <a:tint val="75000"/>
                </a:prstClr>
              </a:solidFill>
            </a:endParaRPr>
          </a:p>
        </p:txBody>
      </p:sp>
      <p:sp>
        <p:nvSpPr>
          <p:cNvPr id="5" name="テキスト プレースホルダー 2"/>
          <p:cNvSpPr txBox="1">
            <a:spLocks noGrp="1"/>
          </p:cNvSpPr>
          <p:nvPr>
            <p:ph type="title"/>
          </p:nvPr>
        </p:nvSpPr>
        <p:spPr>
          <a:xfrm>
            <a:off x="612000" y="288000"/>
            <a:ext cx="7920000" cy="900000"/>
          </a:xfrm>
          <a:prstGeom prst="rect">
            <a:avLst/>
          </a:prstGeom>
          <a:solidFill>
            <a:schemeClr val="bg1">
              <a:lumMod val="50000"/>
            </a:schemeClr>
          </a:solidFill>
          <a:ln>
            <a:solidFill>
              <a:schemeClr val="bg1">
                <a:lumMod val="50000"/>
              </a:schemeClr>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en-US" altLang="ja-JP" sz="4000" dirty="0">
                <a:solidFill>
                  <a:prstClr val="white"/>
                </a:solidFill>
                <a:ea typeface="ＭＳ ゴシック" panose="020B0609070205080204" pitchFamily="49" charset="-128"/>
              </a:rPr>
              <a:t>Q</a:t>
            </a:r>
            <a:r>
              <a:rPr lang="ja-JP" altLang="en-US" sz="4000" dirty="0">
                <a:solidFill>
                  <a:prstClr val="white"/>
                </a:solidFill>
                <a:ea typeface="ＭＳ ゴシック" panose="020B0609070205080204" pitchFamily="49" charset="-128"/>
              </a:rPr>
              <a:t>＆</a:t>
            </a:r>
            <a:r>
              <a:rPr lang="en-US" altLang="ja-JP" sz="4000" dirty="0">
                <a:solidFill>
                  <a:prstClr val="white"/>
                </a:solidFill>
                <a:ea typeface="ＭＳ ゴシック" panose="020B0609070205080204" pitchFamily="49" charset="-128"/>
              </a:rPr>
              <a:t>A</a:t>
            </a:r>
            <a:r>
              <a:rPr lang="ja-JP" altLang="en-US" sz="4000" dirty="0">
                <a:solidFill>
                  <a:prstClr val="white"/>
                </a:solidFill>
                <a:ea typeface="ＭＳ ゴシック" panose="020B0609070205080204" pitchFamily="49" charset="-128"/>
              </a:rPr>
              <a:t>（移動支援）</a:t>
            </a:r>
            <a:endParaRPr lang="en-US" altLang="ja-JP" sz="4000" dirty="0">
              <a:solidFill>
                <a:prstClr val="white"/>
              </a:solidFill>
              <a:ea typeface="ＭＳ ゴシック" panose="020B0609070205080204" pitchFamily="49" charset="-128"/>
            </a:endParaRPr>
          </a:p>
        </p:txBody>
      </p:sp>
      <p:sp>
        <p:nvSpPr>
          <p:cNvPr id="6" name="コンテンツ プレースホルダー 7"/>
          <p:cNvSpPr>
            <a:spLocks noGrp="1"/>
          </p:cNvSpPr>
          <p:nvPr>
            <p:ph idx="1"/>
          </p:nvPr>
        </p:nvSpPr>
        <p:spPr>
          <a:xfrm>
            <a:off x="288000" y="1440000"/>
            <a:ext cx="8568000" cy="5418000"/>
          </a:xfrm>
        </p:spPr>
        <p:txBody>
          <a:bodyPr>
            <a:normAutofit/>
          </a:bodyPr>
          <a:lstStyle/>
          <a:p>
            <a:pPr marL="0" indent="0">
              <a:buNone/>
            </a:pPr>
            <a:r>
              <a:rPr lang="ja-JP" altLang="en-US" sz="2400" dirty="0"/>
              <a:t>○移動支援の通学・通勤・通所での利用について</a:t>
            </a:r>
            <a:endParaRPr kumimoji="1" lang="en-US" altLang="ja-JP" sz="2400" dirty="0"/>
          </a:p>
          <a:p>
            <a:pPr marL="0" indent="0">
              <a:buNone/>
            </a:pPr>
            <a:endParaRPr kumimoji="1" lang="en-US" altLang="ja-JP" sz="2400" dirty="0"/>
          </a:p>
          <a:p>
            <a:pPr marL="0" indent="0">
              <a:buNone/>
            </a:pPr>
            <a:r>
              <a:rPr lang="ja-JP" altLang="en-US" sz="2400" dirty="0"/>
              <a:t>　</a:t>
            </a:r>
            <a:r>
              <a:rPr lang="en-US" altLang="ja-JP" sz="2400" dirty="0"/>
              <a:t>Q.</a:t>
            </a:r>
            <a:r>
              <a:rPr lang="ja-JP" altLang="en-US" sz="2400" dirty="0"/>
              <a:t>通学・通勤・通所に移動支援を利用できるか。</a:t>
            </a:r>
            <a:endParaRPr lang="en-US" altLang="ja-JP" sz="2400" dirty="0"/>
          </a:p>
          <a:p>
            <a:pPr marL="0" indent="0">
              <a:buNone/>
            </a:pPr>
            <a:endParaRPr kumimoji="1" lang="en-US" altLang="ja-JP" sz="2400" dirty="0"/>
          </a:p>
          <a:p>
            <a:pPr marL="0" indent="0">
              <a:buNone/>
            </a:pPr>
            <a:r>
              <a:rPr lang="ja-JP" altLang="en-US" sz="2400" dirty="0"/>
              <a:t>　</a:t>
            </a:r>
            <a:r>
              <a:rPr lang="en-US" altLang="ja-JP" sz="2400" dirty="0"/>
              <a:t>A.</a:t>
            </a:r>
            <a:r>
              <a:rPr lang="ja-JP" altLang="en-US" sz="2400" dirty="0">
                <a:solidFill>
                  <a:srgbClr val="C00000"/>
                </a:solidFill>
              </a:rPr>
              <a:t>利用できない。</a:t>
            </a:r>
            <a:endParaRPr lang="en-US" altLang="ja-JP" sz="2400" dirty="0">
              <a:solidFill>
                <a:srgbClr val="C00000"/>
              </a:solidFill>
            </a:endParaRPr>
          </a:p>
          <a:p>
            <a:pPr marL="0" indent="0">
              <a:buNone/>
            </a:pPr>
            <a:r>
              <a:rPr kumimoji="1" lang="ja-JP" altLang="en-US" sz="2400" dirty="0"/>
              <a:t>　　→通学</a:t>
            </a:r>
            <a:r>
              <a:rPr lang="ja-JP" altLang="en-US" sz="2400" dirty="0"/>
              <a:t>・通勤・通所等は</a:t>
            </a:r>
            <a:r>
              <a:rPr lang="ja-JP" altLang="en-US" sz="2400" u="sng" dirty="0">
                <a:solidFill>
                  <a:srgbClr val="0070C0"/>
                </a:solidFill>
              </a:rPr>
              <a:t>日常的</a:t>
            </a:r>
            <a:r>
              <a:rPr lang="ja-JP" altLang="en-US" sz="2400" dirty="0"/>
              <a:t>かつ</a:t>
            </a:r>
            <a:r>
              <a:rPr lang="ja-JP" altLang="en-US" sz="2400" u="sng" dirty="0">
                <a:solidFill>
                  <a:srgbClr val="0070C0"/>
                </a:solidFill>
              </a:rPr>
              <a:t>長期的</a:t>
            </a:r>
            <a:r>
              <a:rPr lang="ja-JP" altLang="en-US" sz="2400" dirty="0"/>
              <a:t>にわたる外出</a:t>
            </a:r>
            <a:endParaRPr lang="en-US" altLang="ja-JP" sz="2400" dirty="0"/>
          </a:p>
          <a:p>
            <a:pPr marL="0" indent="0">
              <a:buNone/>
            </a:pPr>
            <a:r>
              <a:rPr lang="ja-JP" altLang="en-US" sz="2400" dirty="0"/>
              <a:t>　　　であるため認められない。</a:t>
            </a:r>
            <a:endParaRPr lang="en-US" altLang="ja-JP" sz="2400" dirty="0"/>
          </a:p>
          <a:p>
            <a:pPr marL="0" indent="0">
              <a:buNone/>
            </a:pPr>
            <a:r>
              <a:rPr lang="ja-JP" altLang="en-US" sz="2400" dirty="0"/>
              <a:t>　　　また、目的地での</a:t>
            </a:r>
            <a:r>
              <a:rPr lang="ja-JP" altLang="en-US" sz="2400" u="sng" dirty="0">
                <a:solidFill>
                  <a:srgbClr val="0070C0"/>
                </a:solidFill>
              </a:rPr>
              <a:t>収入が発生</a:t>
            </a:r>
            <a:r>
              <a:rPr lang="ja-JP" altLang="en-US" sz="2400" dirty="0"/>
              <a:t>する場合での利用も認め</a:t>
            </a:r>
            <a:endParaRPr lang="en-US" altLang="ja-JP" sz="2400" dirty="0"/>
          </a:p>
          <a:p>
            <a:pPr marL="0" indent="0">
              <a:buNone/>
            </a:pPr>
            <a:r>
              <a:rPr lang="ja-JP" altLang="en-US" sz="2400" dirty="0"/>
              <a:t>　　　られない。</a:t>
            </a:r>
            <a:endParaRPr kumimoji="1" lang="en-US" altLang="ja-JP" sz="2400" dirty="0"/>
          </a:p>
        </p:txBody>
      </p:sp>
    </p:spTree>
    <p:extLst>
      <p:ext uri="{BB962C8B-B14F-4D97-AF65-F5344CB8AC3E}">
        <p14:creationId xmlns:p14="http://schemas.microsoft.com/office/powerpoint/2010/main" val="273029250"/>
      </p:ext>
    </p:extLst>
  </p:cSld>
  <p:clrMapOvr>
    <a:masterClrMapping/>
  </p:clrMapOvr>
  <mc:AlternateContent xmlns:mc="http://schemas.openxmlformats.org/markup-compatibility/2006" xmlns:p14="http://schemas.microsoft.com/office/powerpoint/2010/main">
    <mc:Choice Requires="p14">
      <p:transition spd="slow" p14:dur="2000" advTm="26900"/>
    </mc:Choice>
    <mc:Fallback xmlns="">
      <p:transition spd="slow" advTm="269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323528" y="2420888"/>
            <a:ext cx="8460432" cy="1872208"/>
          </a:xfrm>
        </p:spPr>
        <p:txBody>
          <a:bodyPr>
            <a:normAutofit/>
          </a:bodyPr>
          <a:lstStyle/>
          <a:p>
            <a:r>
              <a:rPr kumimoji="1" lang="ja-JP" altLang="en-US" sz="6000" dirty="0"/>
              <a:t>請求等</a:t>
            </a: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16</a:t>
            </a:fld>
            <a:endParaRPr lang="ja-JP" altLang="en-US">
              <a:solidFill>
                <a:prstClr val="black">
                  <a:tint val="75000"/>
                </a:prstClr>
              </a:solidFill>
            </a:endParaRPr>
          </a:p>
        </p:txBody>
      </p:sp>
    </p:spTree>
    <p:extLst>
      <p:ext uri="{BB962C8B-B14F-4D97-AF65-F5344CB8AC3E}">
        <p14:creationId xmlns:p14="http://schemas.microsoft.com/office/powerpoint/2010/main" val="1630507608"/>
      </p:ext>
    </p:extLst>
  </p:cSld>
  <p:clrMapOvr>
    <a:masterClrMapping/>
  </p:clrMapOvr>
  <mc:AlternateContent xmlns:mc="http://schemas.openxmlformats.org/markup-compatibility/2006" xmlns:p14="http://schemas.microsoft.com/office/powerpoint/2010/main">
    <mc:Choice Requires="p14">
      <p:transition spd="slow" p14:dur="2000" advTm="5146"/>
    </mc:Choice>
    <mc:Fallback xmlns="">
      <p:transition spd="slow" advTm="514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請求審査（１）</a:t>
            </a:r>
          </a:p>
        </p:txBody>
      </p:sp>
      <p:pic>
        <p:nvPicPr>
          <p:cNvPr id="4098"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000" y="1440000"/>
            <a:ext cx="8568000" cy="5421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2957691" y="6488668"/>
            <a:ext cx="6186309" cy="369332"/>
          </a:xfrm>
          <a:prstGeom prst="rect">
            <a:avLst/>
          </a:prstGeom>
          <a:noFill/>
        </p:spPr>
        <p:txBody>
          <a:bodyPr wrap="none" rtlCol="0">
            <a:spAutoFit/>
          </a:bodyPr>
          <a:lstStyle/>
          <a:p>
            <a:r>
              <a:rPr lang="ja-JP" altLang="en-US" dirty="0">
                <a:latin typeface="ＭＳ ゴシック" panose="020B0609070205080204" pitchFamily="49" charset="-128"/>
                <a:ea typeface="ＭＳ ゴシック" panose="020B0609070205080204" pitchFamily="49" charset="-128"/>
              </a:rPr>
              <a:t>国民健康保険中央会作成　請求事務ハンドブックより抜粋</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36323281"/>
      </p:ext>
    </p:extLst>
  </p:cSld>
  <p:clrMapOvr>
    <a:masterClrMapping/>
  </p:clrMapOvr>
  <mc:AlternateContent xmlns:mc="http://schemas.openxmlformats.org/markup-compatibility/2006" xmlns:p14="http://schemas.microsoft.com/office/powerpoint/2010/main">
    <mc:Choice Requires="p14">
      <p:transition spd="slow" p14:dur="2000" advTm="43634"/>
    </mc:Choice>
    <mc:Fallback xmlns="">
      <p:transition spd="slow" advTm="43634"/>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1560" y="404664"/>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受給者証の確認</a:t>
            </a:r>
          </a:p>
        </p:txBody>
      </p:sp>
      <p:sp>
        <p:nvSpPr>
          <p:cNvPr id="5" name="テキスト ボックス 4"/>
          <p:cNvSpPr txBox="1"/>
          <p:nvPr/>
        </p:nvSpPr>
        <p:spPr>
          <a:xfrm>
            <a:off x="467544" y="1478968"/>
            <a:ext cx="8021519" cy="517064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lang="ja-JP" altLang="en-US" sz="2200" dirty="0">
                <a:solidFill>
                  <a:prstClr val="black"/>
                </a:solidFill>
                <a:latin typeface="Calibri"/>
                <a:ea typeface="ＭＳ Ｐゴシック" panose="020B0600070205080204" pitchFamily="50" charset="-128"/>
              </a:rPr>
              <a:t>障害福祉サービス</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等は、利用者が支給決定・受給者証の交付を受けてはじめて利用ができます。</a:t>
            </a: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サービス提供事業者は、受給者証に記載されている支給量・支給決定期間・利用者負担上限月額・利用者負担適用期間等を確認したうえで、サービス提供を行ってください。</a:t>
            </a: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dirty="0">
                <a:solidFill>
                  <a:prstClr val="black"/>
                </a:solidFill>
                <a:latin typeface="Calibri"/>
                <a:ea typeface="ＭＳ Ｐゴシック" panose="020B0600070205080204" pitchFamily="50" charset="-128"/>
              </a:rPr>
              <a:t>　</a:t>
            </a:r>
            <a:r>
              <a:rPr lang="ja-JP" altLang="en-US" sz="2200" dirty="0">
                <a:solidFill>
                  <a:srgbClr val="FF0000"/>
                </a:solidFill>
                <a:latin typeface="Calibri"/>
                <a:ea typeface="ＭＳ Ｐゴシック" panose="020B0600070205080204" pitchFamily="50" charset="-128"/>
              </a:rPr>
              <a:t>支給決定期間外にサービスを提供した場合、原則給付費は支給できませんのでご注意ください。</a:t>
            </a:r>
            <a:endParaRPr lang="en-US" altLang="ja-JP" sz="2200" dirty="0">
              <a:solidFill>
                <a:srgbClr val="FF0000"/>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lang="ja-JP" altLang="en-US" sz="2200" u="sng" dirty="0">
                <a:solidFill>
                  <a:prstClr val="black"/>
                </a:solidFill>
                <a:latin typeface="Calibri"/>
                <a:ea typeface="ＭＳ Ｐゴシック" panose="020B0600070205080204" pitchFamily="50" charset="-128"/>
              </a:rPr>
              <a:t>支給決定</a:t>
            </a:r>
            <a:r>
              <a:rPr kumimoji="1" lang="ja-JP" altLang="en-US" sz="2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の有効期間は利用者の誕生月の末日で終了</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となります（自立生活援助、自立訓練、就労移行支援、就労定着支援は除く）。</a:t>
            </a: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受給者証の内容について、期間更新や変更が必要な場合、障害福祉サービス等</a:t>
            </a:r>
            <a:r>
              <a:rPr lang="ja-JP" altLang="en-US" sz="2200" dirty="0">
                <a:solidFill>
                  <a:prstClr val="black"/>
                </a:solidFill>
                <a:latin typeface="Calibri"/>
                <a:ea typeface="ＭＳ Ｐゴシック" panose="020B0600070205080204" pitchFamily="50" charset="-128"/>
              </a:rPr>
              <a:t>支給</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決定に通常要すべき標準的な期間を考慮し、</a:t>
            </a:r>
            <a:r>
              <a:rPr lang="ja-JP" altLang="en-US" sz="2200" dirty="0">
                <a:solidFill>
                  <a:prstClr val="black"/>
                </a:solidFill>
                <a:latin typeface="Calibri"/>
                <a:ea typeface="ＭＳ Ｐゴシック" panose="020B0600070205080204" pitchFamily="50" charset="-128"/>
              </a:rPr>
              <a:t>介護（訓練等）</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給付費の支給申請の案内を行ってください。</a:t>
            </a:r>
            <a:endParaRPr kumimoji="1" lang="en-US" altLang="ja-JP" sz="22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6"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18</a:t>
            </a:fld>
            <a:endParaRPr lang="ja-JP" altLang="en-US" dirty="0">
              <a:solidFill>
                <a:prstClr val="black">
                  <a:tint val="75000"/>
                </a:prstClr>
              </a:solidFill>
            </a:endParaRPr>
          </a:p>
        </p:txBody>
      </p:sp>
    </p:spTree>
    <p:extLst>
      <p:ext uri="{BB962C8B-B14F-4D97-AF65-F5344CB8AC3E}">
        <p14:creationId xmlns:p14="http://schemas.microsoft.com/office/powerpoint/2010/main" val="1908788926"/>
      </p:ext>
    </p:extLst>
  </p:cSld>
  <p:clrMapOvr>
    <a:masterClrMapping/>
  </p:clrMapOvr>
  <mc:AlternateContent xmlns:mc="http://schemas.openxmlformats.org/markup-compatibility/2006" xmlns:p14="http://schemas.microsoft.com/office/powerpoint/2010/main">
    <mc:Choice Requires="p14">
      <p:transition spd="slow" p14:dur="2000" advTm="39672"/>
    </mc:Choice>
    <mc:Fallback xmlns="">
      <p:transition spd="slow" advTm="39672"/>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契約（１）</a:t>
            </a:r>
          </a:p>
        </p:txBody>
      </p:sp>
      <p:sp>
        <p:nvSpPr>
          <p:cNvPr id="5" name="テキスト ボックス 4"/>
          <p:cNvSpPr txBox="1"/>
          <p:nvPr/>
        </p:nvSpPr>
        <p:spPr>
          <a:xfrm>
            <a:off x="288000" y="1440000"/>
            <a:ext cx="8568000" cy="5447645"/>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〇利用者は受給者証の交付を受ける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ことでサービスを利用ができる。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〇サービス提供事業所は、受給者証</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に記載されている支給量範囲内で</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契約する必要がある。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（複数事業所を利用の場合は総量</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が支給量以下でなければなら</a:t>
            </a:r>
            <a:r>
              <a:rPr lang="ja-JP" altLang="en-US" sz="2400" dirty="0" err="1">
                <a:latin typeface="ＭＳ ゴシック" panose="020B0609070205080204" pitchFamily="49" charset="-128"/>
                <a:ea typeface="ＭＳ ゴシック" panose="020B0609070205080204" pitchFamily="49" charset="-128"/>
              </a:rPr>
              <a:t>な</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い。）</a:t>
            </a:r>
            <a:endParaRPr lang="en-US" altLang="ja-JP" sz="2400"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〇契約した支給量は受給者証に記載</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し、市町村に遅滞なく報告し</a:t>
            </a:r>
            <a:r>
              <a:rPr lang="ja-JP" altLang="en-US" sz="2400" dirty="0" err="1">
                <a:latin typeface="ＭＳ ゴシック" panose="020B0609070205080204" pitchFamily="49" charset="-128"/>
                <a:ea typeface="ＭＳ ゴシック" panose="020B0609070205080204" pitchFamily="49" charset="-128"/>
              </a:rPr>
              <a:t>なけ</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r>
              <a:rPr lang="ja-JP" altLang="en-US" sz="2400" dirty="0" err="1">
                <a:latin typeface="ＭＳ ゴシック" panose="020B0609070205080204" pitchFamily="49" charset="-128"/>
                <a:ea typeface="ＭＳ ゴシック" panose="020B0609070205080204" pitchFamily="49" charset="-128"/>
              </a:rPr>
              <a:t>れば</a:t>
            </a:r>
            <a:r>
              <a:rPr lang="ja-JP" altLang="en-US" sz="2400" dirty="0">
                <a:latin typeface="ＭＳ ゴシック" panose="020B0609070205080204" pitchFamily="49" charset="-128"/>
                <a:ea typeface="ＭＳ ゴシック" panose="020B0609070205080204" pitchFamily="49" charset="-128"/>
              </a:rPr>
              <a:t>ならない。</a:t>
            </a:r>
            <a:endParaRPr lang="en-US" altLang="ja-JP" sz="2400"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p:txBody>
      </p:sp>
      <p:pic>
        <p:nvPicPr>
          <p:cNvPr id="6"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7310" y="1440000"/>
            <a:ext cx="3478690" cy="52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1994110"/>
      </p:ext>
    </p:extLst>
  </p:cSld>
  <p:clrMapOvr>
    <a:masterClrMapping/>
  </p:clrMapOvr>
  <mc:AlternateContent xmlns:mc="http://schemas.openxmlformats.org/markup-compatibility/2006" xmlns:p14="http://schemas.microsoft.com/office/powerpoint/2010/main">
    <mc:Choice Requires="p14">
      <p:transition spd="slow" p14:dur="2000" advTm="32430"/>
    </mc:Choice>
    <mc:Fallback xmlns="">
      <p:transition spd="slow" advTm="3243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2</a:t>
            </a:fld>
            <a:endParaRPr lang="ja-JP" altLang="en-US">
              <a:solidFill>
                <a:prstClr val="black">
                  <a:tint val="75000"/>
                </a:prstClr>
              </a:solidFill>
            </a:endParaRPr>
          </a:p>
        </p:txBody>
      </p:sp>
      <p:sp>
        <p:nvSpPr>
          <p:cNvPr id="5" name="テキスト プレースホルダー 2"/>
          <p:cNvSpPr txBox="1">
            <a:spLocks noGrp="1"/>
          </p:cNvSpPr>
          <p:nvPr>
            <p:ph type="title"/>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ea typeface="ＭＳ ゴシック" panose="020B0609070205080204" pitchFamily="49" charset="-128"/>
              </a:rPr>
              <a:t>目次</a:t>
            </a:r>
            <a:endParaRPr lang="en-US" altLang="ja-JP" sz="4000" dirty="0">
              <a:solidFill>
                <a:prstClr val="white"/>
              </a:solidFill>
              <a:ea typeface="ＭＳ ゴシック" panose="020B0609070205080204" pitchFamily="49" charset="-128"/>
            </a:endParaRPr>
          </a:p>
        </p:txBody>
      </p:sp>
      <p:sp>
        <p:nvSpPr>
          <p:cNvPr id="6" name="サブタイトル 2"/>
          <p:cNvSpPr txBox="1">
            <a:spLocks noGrp="1"/>
          </p:cNvSpPr>
          <p:nvPr>
            <p:ph idx="1"/>
          </p:nvPr>
        </p:nvSpPr>
        <p:spPr>
          <a:xfrm>
            <a:off x="288000" y="1440000"/>
            <a:ext cx="8568000" cy="5418000"/>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ＭＳ ゴシック" panose="020B0609070205080204" pitchFamily="49" charset="-128"/>
                <a:ea typeface="ＭＳ ゴシック" panose="020B0609070205080204" pitchFamily="49" charset="-128"/>
              </a:rPr>
              <a:t>１．訪問系サービス（Ｐ．３）</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2800" dirty="0">
                <a:solidFill>
                  <a:schemeClr val="tx1"/>
                </a:solidFill>
                <a:latin typeface="ＭＳ ゴシック" panose="020B0609070205080204" pitchFamily="49" charset="-128"/>
                <a:ea typeface="ＭＳ ゴシック" panose="020B0609070205080204" pitchFamily="49" charset="-128"/>
              </a:rPr>
              <a:t>２．移動支援（Ｐ．１１）</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2800" dirty="0">
                <a:solidFill>
                  <a:schemeClr val="tx1"/>
                </a:solidFill>
                <a:latin typeface="ＭＳ ゴシック" panose="020B0609070205080204" pitchFamily="49" charset="-128"/>
                <a:ea typeface="ＭＳ ゴシック" panose="020B0609070205080204" pitchFamily="49" charset="-128"/>
              </a:rPr>
              <a:t>３．請求等（Ｐ</a:t>
            </a:r>
            <a:r>
              <a:rPr lang="ja-JP" altLang="en-US" sz="2800">
                <a:solidFill>
                  <a:schemeClr val="tx1"/>
                </a:solidFill>
                <a:latin typeface="ＭＳ ゴシック" panose="020B0609070205080204" pitchFamily="49" charset="-128"/>
                <a:ea typeface="ＭＳ ゴシック" panose="020B0609070205080204" pitchFamily="49" charset="-128"/>
              </a:rPr>
              <a:t>．１６）</a:t>
            </a:r>
            <a:endParaRPr lang="en-US" altLang="ja-JP" sz="28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58665271"/>
      </p:ext>
    </p:extLst>
  </p:cSld>
  <p:clrMapOvr>
    <a:masterClrMapping/>
  </p:clrMapOvr>
  <mc:AlternateContent xmlns:mc="http://schemas.openxmlformats.org/markup-compatibility/2006" xmlns:p14="http://schemas.microsoft.com/office/powerpoint/2010/main">
    <mc:Choice Requires="p14">
      <p:transition spd="slow" p14:dur="2000" advTm="10723"/>
    </mc:Choice>
    <mc:Fallback xmlns="">
      <p:transition spd="slow" advTm="1072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契約（２）</a:t>
            </a:r>
          </a:p>
        </p:txBody>
      </p:sp>
      <p:sp>
        <p:nvSpPr>
          <p:cNvPr id="7" name="テキスト ボックス 6"/>
          <p:cNvSpPr txBox="1"/>
          <p:nvPr/>
        </p:nvSpPr>
        <p:spPr>
          <a:xfrm>
            <a:off x="288000" y="1440000"/>
            <a:ext cx="8568000" cy="526297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〇サービスの支給決定期間は誕生月の末日で終了する場合が</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多く、期間終了の数か月前に案内を送付している。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・障害児（主に</a:t>
            </a:r>
            <a:r>
              <a:rPr lang="en-US" altLang="ja-JP" sz="2400" dirty="0">
                <a:latin typeface="ＭＳ ゴシック" panose="020B0609070205080204" pitchFamily="49" charset="-128"/>
                <a:ea typeface="ＭＳ ゴシック" panose="020B0609070205080204" pitchFamily="49" charset="-128"/>
              </a:rPr>
              <a:t>18</a:t>
            </a:r>
            <a:r>
              <a:rPr lang="ja-JP" altLang="en-US" sz="2400" dirty="0">
                <a:latin typeface="ＭＳ ゴシック" panose="020B0609070205080204" pitchFamily="49" charset="-128"/>
                <a:ea typeface="ＭＳ ゴシック" panose="020B0609070205080204" pitchFamily="49" charset="-128"/>
              </a:rPr>
              <a:t>歳以下）：</a:t>
            </a:r>
            <a:r>
              <a:rPr lang="en-US" altLang="ja-JP" sz="2400" dirty="0">
                <a:latin typeface="ＭＳ ゴシック" panose="020B0609070205080204" pitchFamily="49" charset="-128"/>
                <a:ea typeface="ＭＳ ゴシック" panose="020B0609070205080204" pitchFamily="49" charset="-128"/>
              </a:rPr>
              <a:t>3</a:t>
            </a:r>
            <a:r>
              <a:rPr lang="ja-JP" altLang="en-US" sz="2400" dirty="0">
                <a:latin typeface="ＭＳ ゴシック" panose="020B0609070205080204" pitchFamily="49" charset="-128"/>
                <a:ea typeface="ＭＳ ゴシック" panose="020B0609070205080204" pitchFamily="49" charset="-128"/>
              </a:rPr>
              <a:t>ヶ月前</a:t>
            </a:r>
          </a:p>
          <a:p>
            <a:r>
              <a:rPr lang="ja-JP" altLang="en-US" sz="2400" dirty="0">
                <a:latin typeface="ＭＳ ゴシック" panose="020B0609070205080204" pitchFamily="49" charset="-128"/>
                <a:ea typeface="ＭＳ ゴシック" panose="020B0609070205080204" pitchFamily="49" charset="-128"/>
              </a:rPr>
              <a:t>　・障害支援区分も終了する障害者：</a:t>
            </a:r>
            <a:r>
              <a:rPr lang="en-US" altLang="ja-JP" sz="2400" dirty="0">
                <a:latin typeface="ＭＳ ゴシック" panose="020B0609070205080204" pitchFamily="49" charset="-128"/>
                <a:ea typeface="ＭＳ ゴシック" panose="020B0609070205080204" pitchFamily="49" charset="-128"/>
              </a:rPr>
              <a:t>4</a:t>
            </a:r>
            <a:r>
              <a:rPr lang="ja-JP" altLang="en-US" sz="2400" dirty="0">
                <a:latin typeface="ＭＳ ゴシック" panose="020B0609070205080204" pitchFamily="49" charset="-128"/>
                <a:ea typeface="ＭＳ ゴシック" panose="020B0609070205080204" pitchFamily="49" charset="-128"/>
              </a:rPr>
              <a:t>ヶ月前</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・その他の障害者：</a:t>
            </a:r>
            <a:r>
              <a:rPr lang="en-US" altLang="ja-JP" sz="2400" dirty="0">
                <a:latin typeface="ＭＳ ゴシック" panose="020B0609070205080204" pitchFamily="49" charset="-128"/>
                <a:ea typeface="ＭＳ ゴシック" panose="020B0609070205080204" pitchFamily="49" charset="-128"/>
              </a:rPr>
              <a:t>2</a:t>
            </a:r>
            <a:r>
              <a:rPr lang="ja-JP" altLang="en-US" sz="2400" dirty="0">
                <a:latin typeface="ＭＳ ゴシック" panose="020B0609070205080204" pitchFamily="49" charset="-128"/>
                <a:ea typeface="ＭＳ ゴシック" panose="020B0609070205080204" pitchFamily="49" charset="-128"/>
              </a:rPr>
              <a:t>ヶ月前</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〇障害者のうち支給決定期間が３年間のサービスのみ支給決</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定を受けている利用者は、負担上限月額の適用期間が６月</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３０日までとなっているため注意が必要。</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（保健所で支給決定している対象者は誕生月の末日まで。）</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適用期間終了の１ヶ月前までに更新の案内を送付している。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〇利用者が１８歳到達すると受給者証番号が変更となる。</a:t>
            </a:r>
          </a:p>
          <a:p>
            <a:endParaRPr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34708250"/>
      </p:ext>
    </p:extLst>
  </p:cSld>
  <p:clrMapOvr>
    <a:masterClrMapping/>
  </p:clrMapOvr>
  <mc:AlternateContent xmlns:mc="http://schemas.openxmlformats.org/markup-compatibility/2006" xmlns:p14="http://schemas.microsoft.com/office/powerpoint/2010/main">
    <mc:Choice Requires="p14">
      <p:transition spd="slow" p14:dur="2000" advTm="58987"/>
    </mc:Choice>
    <mc:Fallback xmlns="">
      <p:transition spd="slow" advTm="58987"/>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上限額管理</a:t>
            </a:r>
          </a:p>
        </p:txBody>
      </p:sp>
      <p:sp>
        <p:nvSpPr>
          <p:cNvPr id="5" name="テキスト ボックス 4"/>
          <p:cNvSpPr txBox="1"/>
          <p:nvPr/>
        </p:nvSpPr>
        <p:spPr>
          <a:xfrm>
            <a:off x="288000" y="1440000"/>
            <a:ext cx="8568000" cy="526297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〇複数のサービス提供事業所から</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サービスを受け、当該月の利用</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者負担額が負担上限月額を超過</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する利用者については、上限額</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の管理が必要である。</a:t>
            </a:r>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〇利用者負担の上限額管理を行う</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事業所（上限額管理者）は、事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務依頼（変更）届出書を自立支</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援係に提出する。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〇上限額管理事業所が変更、廃止</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となった場合も届け出の必要が</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ある。</a:t>
            </a:r>
            <a:endParaRPr lang="en-US" altLang="ja-JP" sz="2400" dirty="0">
              <a:latin typeface="ＭＳ ゴシック" panose="020B0609070205080204" pitchFamily="49" charset="-128"/>
              <a:ea typeface="ＭＳ ゴシック" panose="020B0609070205080204" pitchFamily="49" charset="-128"/>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68854" y="1440000"/>
            <a:ext cx="3687146" cy="52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0627905"/>
      </p:ext>
    </p:extLst>
  </p:cSld>
  <p:clrMapOvr>
    <a:masterClrMapping/>
  </p:clrMapOvr>
  <mc:AlternateContent xmlns:mc="http://schemas.openxmlformats.org/markup-compatibility/2006" xmlns:p14="http://schemas.microsoft.com/office/powerpoint/2010/main">
    <mc:Choice Requires="p14">
      <p:transition spd="slow" p14:dur="2000" advTm="30776"/>
    </mc:Choice>
    <mc:Fallback xmlns="">
      <p:transition spd="slow" advTm="30776"/>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過誤調整（１）</a:t>
            </a:r>
          </a:p>
        </p:txBody>
      </p:sp>
      <p:sp>
        <p:nvSpPr>
          <p:cNvPr id="6" name="サブタイトル 2"/>
          <p:cNvSpPr txBox="1">
            <a:spLocks/>
          </p:cNvSpPr>
          <p:nvPr/>
        </p:nvSpPr>
        <p:spPr>
          <a:xfrm>
            <a:off x="288000" y="1440000"/>
            <a:ext cx="8568000" cy="5418000"/>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just"/>
            <a:r>
              <a:rPr lang="ja-JP" altLang="en-US" sz="2400" dirty="0">
                <a:solidFill>
                  <a:schemeClr val="tx1"/>
                </a:solidFill>
                <a:latin typeface="ＭＳ ゴシック" panose="020B0609070205080204" pitchFamily="49" charset="-128"/>
                <a:ea typeface="ＭＳ ゴシック" panose="020B0609070205080204" pitchFamily="49" charset="-128"/>
              </a:rPr>
              <a:t>〇前月以前に支払が確定した請求情報に誤りが判明したら、</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当該明細書を一度を取り下げ、再請求する必要がある。　</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（過誤調整）</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〇原則、請求の取り下げと再請求を同時に行い相殺する。</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（同月過誤）</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〇過誤調整が必要な場合は、再請求を行う前月末までに過誤</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調整依頼書の提出しなければならない。</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（例）令和２年６月提供分に誤りが見つかり、令和３年１</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０月に令和３年９月提供分と合わせて再請求を行う場合。</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→令和３年９月末までに過誤調整依頼書を提出する。</a:t>
            </a:r>
            <a:endParaRPr lang="en-US" altLang="ja-JP" sz="2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34428943"/>
      </p:ext>
    </p:extLst>
  </p:cSld>
  <p:clrMapOvr>
    <a:masterClrMapping/>
  </p:clrMapOvr>
  <mc:AlternateContent xmlns:mc="http://schemas.openxmlformats.org/markup-compatibility/2006" xmlns:p14="http://schemas.microsoft.com/office/powerpoint/2010/main">
    <mc:Choice Requires="p14">
      <p:transition spd="slow" p14:dur="2000" advTm="59864"/>
    </mc:Choice>
    <mc:Fallback xmlns="">
      <p:transition spd="slow" advTm="5986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prstClr val="white"/>
                </a:solidFill>
                <a:latin typeface="ＭＳ ゴシック" panose="020B0609070205080204" pitchFamily="49" charset="-128"/>
                <a:ea typeface="ＭＳ ゴシック" panose="020B0609070205080204" pitchFamily="49" charset="-128"/>
              </a:rPr>
              <a:t>苦情処理体制</a:t>
            </a:r>
          </a:p>
        </p:txBody>
      </p:sp>
      <p:graphicFrame>
        <p:nvGraphicFramePr>
          <p:cNvPr id="6" name="図表 5"/>
          <p:cNvGraphicFramePr/>
          <p:nvPr/>
        </p:nvGraphicFramePr>
        <p:xfrm>
          <a:off x="288000" y="1440000"/>
          <a:ext cx="8568952" cy="541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角丸四角形 7"/>
          <p:cNvSpPr/>
          <p:nvPr/>
        </p:nvSpPr>
        <p:spPr>
          <a:xfrm>
            <a:off x="1979712" y="1884947"/>
            <a:ext cx="5040560" cy="4640032"/>
          </a:xfrm>
          <a:prstGeom prst="round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ＭＳ ゴシック" panose="020B0609070205080204" pitchFamily="49" charset="-128"/>
              <a:ea typeface="ＭＳ ゴシック" panose="020B0609070205080204" pitchFamily="49" charset="-128"/>
            </a:endParaRPr>
          </a:p>
        </p:txBody>
      </p:sp>
      <p:sp>
        <p:nvSpPr>
          <p:cNvPr id="9" name="角丸四角形 8"/>
          <p:cNvSpPr/>
          <p:nvPr/>
        </p:nvSpPr>
        <p:spPr>
          <a:xfrm>
            <a:off x="3918265" y="1665277"/>
            <a:ext cx="1303005" cy="647125"/>
          </a:xfrm>
          <a:prstGeom prst="roundRect">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latin typeface="ＭＳ ゴシック" panose="020B0609070205080204" pitchFamily="49" charset="-128"/>
                <a:ea typeface="ＭＳ ゴシック" panose="020B0609070205080204" pitchFamily="49" charset="-128"/>
              </a:rPr>
              <a:t>事業所</a:t>
            </a:r>
          </a:p>
        </p:txBody>
      </p:sp>
      <p:sp>
        <p:nvSpPr>
          <p:cNvPr id="2" name="スライド番号プレースホルダー 1"/>
          <p:cNvSpPr>
            <a:spLocks noGrp="1"/>
          </p:cNvSpPr>
          <p:nvPr>
            <p:ph type="sldNum" sz="quarter" idx="12"/>
          </p:nvPr>
        </p:nvSpPr>
        <p:spPr>
          <a:xfrm>
            <a:off x="7010400" y="6477172"/>
            <a:ext cx="2133600" cy="365125"/>
          </a:xfrm>
        </p:spPr>
        <p:txBody>
          <a:bodyPr/>
          <a:lstStyle/>
          <a:p>
            <a:fld id="{8DD9AEFB-1011-400A-85FB-53268D737CF5}" type="slidenum">
              <a:rPr lang="ja-JP" altLang="en-US" smtClean="0">
                <a:solidFill>
                  <a:prstClr val="black">
                    <a:tint val="75000"/>
                  </a:prstClr>
                </a:solidFill>
              </a:rPr>
              <a:pPr/>
              <a:t>23</a:t>
            </a:fld>
            <a:endParaRPr lang="ja-JP" altLang="en-US" dirty="0">
              <a:solidFill>
                <a:prstClr val="black">
                  <a:tint val="75000"/>
                </a:prstClr>
              </a:solidFill>
            </a:endParaRPr>
          </a:p>
        </p:txBody>
      </p:sp>
      <p:sp>
        <p:nvSpPr>
          <p:cNvPr id="3" name="右矢印 2"/>
          <p:cNvSpPr/>
          <p:nvPr/>
        </p:nvSpPr>
        <p:spPr>
          <a:xfrm>
            <a:off x="1475656" y="5092171"/>
            <a:ext cx="4536504" cy="360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ゴシック" panose="020B0609070205080204" pitchFamily="49" charset="-128"/>
                <a:ea typeface="ＭＳ ゴシック" panose="020B0609070205080204" pitchFamily="49" charset="-128"/>
              </a:rPr>
              <a:t>苦情</a:t>
            </a:r>
          </a:p>
        </p:txBody>
      </p:sp>
      <p:sp>
        <p:nvSpPr>
          <p:cNvPr id="10" name="右矢印 9"/>
          <p:cNvSpPr/>
          <p:nvPr/>
        </p:nvSpPr>
        <p:spPr>
          <a:xfrm>
            <a:off x="1475656" y="5476108"/>
            <a:ext cx="6435149" cy="360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ゴシック" panose="020B0609070205080204" pitchFamily="49" charset="-128"/>
                <a:ea typeface="ＭＳ ゴシック" panose="020B0609070205080204" pitchFamily="49" charset="-128"/>
              </a:rPr>
              <a:t>苦情</a:t>
            </a:r>
          </a:p>
        </p:txBody>
      </p:sp>
      <p:sp>
        <p:nvSpPr>
          <p:cNvPr id="12" name="右矢印 11"/>
          <p:cNvSpPr/>
          <p:nvPr/>
        </p:nvSpPr>
        <p:spPr>
          <a:xfrm>
            <a:off x="3131840" y="4661074"/>
            <a:ext cx="2880320" cy="360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ゴシック" panose="020B0609070205080204" pitchFamily="49" charset="-128"/>
                <a:ea typeface="ＭＳ ゴシック" panose="020B0609070205080204" pitchFamily="49" charset="-128"/>
              </a:rPr>
              <a:t>報告</a:t>
            </a:r>
          </a:p>
        </p:txBody>
      </p:sp>
      <p:sp>
        <p:nvSpPr>
          <p:cNvPr id="7" name="左矢印 6"/>
          <p:cNvSpPr/>
          <p:nvPr/>
        </p:nvSpPr>
        <p:spPr>
          <a:xfrm>
            <a:off x="7039760" y="3284984"/>
            <a:ext cx="1008112" cy="1169232"/>
          </a:xfrm>
          <a:prstGeom prst="leftArrow">
            <a:avLst>
              <a:gd name="adj1" fmla="val 50000"/>
              <a:gd name="adj2" fmla="val 3947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ゴシック" panose="020B0609070205080204" pitchFamily="49" charset="-128"/>
                <a:ea typeface="ＭＳ ゴシック" panose="020B0609070205080204" pitchFamily="49" charset="-128"/>
              </a:rPr>
              <a:t>助言、調査、解決の斡旋</a:t>
            </a:r>
          </a:p>
        </p:txBody>
      </p:sp>
      <p:sp>
        <p:nvSpPr>
          <p:cNvPr id="13" name="角丸四角形 12"/>
          <p:cNvSpPr/>
          <p:nvPr/>
        </p:nvSpPr>
        <p:spPr>
          <a:xfrm>
            <a:off x="2123728" y="2077794"/>
            <a:ext cx="2952328" cy="294328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ＭＳ ゴシック" panose="020B0609070205080204" pitchFamily="49" charset="-128"/>
              <a:ea typeface="ＭＳ ゴシック" panose="020B0609070205080204" pitchFamily="49" charset="-128"/>
            </a:endParaRPr>
          </a:p>
        </p:txBody>
      </p:sp>
      <p:sp>
        <p:nvSpPr>
          <p:cNvPr id="14" name="角丸四角形 13"/>
          <p:cNvSpPr/>
          <p:nvPr/>
        </p:nvSpPr>
        <p:spPr>
          <a:xfrm>
            <a:off x="3935841" y="1561385"/>
            <a:ext cx="1303005" cy="647125"/>
          </a:xfrm>
          <a:prstGeom prst="roundRect">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latin typeface="ＭＳ ゴシック" panose="020B0609070205080204" pitchFamily="49" charset="-128"/>
                <a:ea typeface="ＭＳ ゴシック" panose="020B0609070205080204" pitchFamily="49" charset="-128"/>
              </a:rPr>
              <a:t>事業所</a:t>
            </a:r>
          </a:p>
        </p:txBody>
      </p:sp>
    </p:spTree>
    <p:extLst>
      <p:ext uri="{BB962C8B-B14F-4D97-AF65-F5344CB8AC3E}">
        <p14:creationId xmlns:p14="http://schemas.microsoft.com/office/powerpoint/2010/main" val="2928542143"/>
      </p:ext>
    </p:extLst>
  </p:cSld>
  <p:clrMapOvr>
    <a:masterClrMapping/>
  </p:clrMapOvr>
  <mc:AlternateContent xmlns:mc="http://schemas.openxmlformats.org/markup-compatibility/2006" xmlns:p14="http://schemas.microsoft.com/office/powerpoint/2010/main">
    <mc:Choice Requires="p14">
      <p:transition spd="slow" p14:dur="2000" advTm="48"/>
    </mc:Choice>
    <mc:Fallback xmlns="">
      <p:transition spd="slow" advTm="48"/>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457200" y="2060848"/>
            <a:ext cx="8229600" cy="4065315"/>
          </a:xfrm>
        </p:spPr>
        <p:txBody>
          <a:bodyPr vert="horz">
            <a:normAutofit/>
          </a:bodyPr>
          <a:lstStyle/>
          <a:p>
            <a:pPr marL="0" indent="0">
              <a:buNone/>
            </a:pPr>
            <a:r>
              <a:rPr kumimoji="1" lang="ja-JP" altLang="en-US" sz="2000" dirty="0">
                <a:solidFill>
                  <a:srgbClr val="FF0000"/>
                </a:solidFill>
              </a:rPr>
              <a:t>　</a:t>
            </a:r>
            <a:r>
              <a:rPr kumimoji="1" lang="ja-JP" altLang="en-US" sz="2000" dirty="0">
                <a:highlight>
                  <a:srgbClr val="FFFF00"/>
                </a:highlight>
              </a:rPr>
              <a:t>令和</a:t>
            </a:r>
            <a:r>
              <a:rPr lang="ja-JP" altLang="en-US" sz="2000" dirty="0">
                <a:highlight>
                  <a:srgbClr val="FFFF00"/>
                </a:highlight>
              </a:rPr>
              <a:t>６</a:t>
            </a:r>
            <a:r>
              <a:rPr kumimoji="1" lang="ja-JP" altLang="en-US" sz="2000" dirty="0">
                <a:highlight>
                  <a:srgbClr val="FFFF00"/>
                </a:highlight>
              </a:rPr>
              <a:t>年度障害福祉サービス等報酬改定により、新設及び見直しが行われた加算があります。</a:t>
            </a:r>
            <a:r>
              <a:rPr kumimoji="1" lang="ja-JP" altLang="en-US" sz="2000" dirty="0"/>
              <a:t>　</a:t>
            </a:r>
            <a:endParaRPr lang="en-US" altLang="ja-JP" sz="2000" dirty="0"/>
          </a:p>
          <a:p>
            <a:pPr marL="0" indent="0">
              <a:buNone/>
            </a:pPr>
            <a:endParaRPr kumimoji="1" lang="en-US" altLang="ja-JP" sz="2000" dirty="0"/>
          </a:p>
          <a:p>
            <a:pPr marL="0" indent="0">
              <a:buNone/>
            </a:pPr>
            <a:r>
              <a:rPr kumimoji="1" lang="ja-JP" altLang="en-US" sz="2000" dirty="0"/>
              <a:t>　加算を算定する場合は、留意事項通知に記載されている内容に沿った支援方法等でない場合や、</a:t>
            </a:r>
            <a:r>
              <a:rPr kumimoji="1" lang="ja-JP" altLang="en-US" sz="2000" dirty="0">
                <a:highlight>
                  <a:srgbClr val="FFFF00"/>
                </a:highlight>
              </a:rPr>
              <a:t>算定要件を満たしていない場合は</a:t>
            </a:r>
            <a:r>
              <a:rPr kumimoji="1" lang="ja-JP" altLang="en-US" sz="2000" dirty="0"/>
              <a:t>、当該加算の算定対象外となります</a:t>
            </a:r>
            <a:r>
              <a:rPr lang="ja-JP" altLang="en-US" sz="2000" dirty="0"/>
              <a:t>。</a:t>
            </a:r>
            <a:r>
              <a:rPr kumimoji="1" lang="ja-JP" altLang="en-US" sz="2000" dirty="0"/>
              <a:t>算定する場合は必ず事前に報酬告示や留意事項通知をご確認ください。</a:t>
            </a:r>
            <a:endParaRPr kumimoji="1" lang="en-US" altLang="ja-JP" sz="2000" dirty="0"/>
          </a:p>
          <a:p>
            <a:pPr marL="0" indent="0">
              <a:buNone/>
            </a:pPr>
            <a:endParaRPr kumimoji="1" lang="en-US" altLang="ja-JP" sz="2000" dirty="0"/>
          </a:p>
          <a:p>
            <a:pPr marL="0" indent="0">
              <a:buNone/>
            </a:pPr>
            <a:r>
              <a:rPr lang="ja-JP" altLang="en-US" sz="2000" dirty="0"/>
              <a:t>　算定の解釈に迷われる場合は、事前にご相談ください。</a:t>
            </a:r>
            <a:endParaRPr lang="en-US" altLang="ja-JP" sz="2000" dirty="0"/>
          </a:p>
          <a:p>
            <a:pPr marL="0" indent="0">
              <a:buNone/>
            </a:pPr>
            <a:r>
              <a:rPr lang="ja-JP" altLang="en-US" sz="2000" dirty="0"/>
              <a:t>　</a:t>
            </a:r>
            <a:r>
              <a:rPr lang="ja-JP" altLang="en-US" sz="2000" dirty="0">
                <a:highlight>
                  <a:srgbClr val="FFFF00"/>
                </a:highlight>
              </a:rPr>
              <a:t>（留意事項通知、及び厚生労働省からの各種通知、</a:t>
            </a:r>
            <a:r>
              <a:rPr lang="en-US" altLang="ja-JP" sz="2000" dirty="0">
                <a:highlight>
                  <a:srgbClr val="FFFF00"/>
                </a:highlight>
              </a:rPr>
              <a:t>Q&amp;A</a:t>
            </a:r>
            <a:r>
              <a:rPr lang="ja-JP" altLang="en-US" sz="2000" dirty="0">
                <a:highlight>
                  <a:srgbClr val="FFFF00"/>
                </a:highlight>
              </a:rPr>
              <a:t>等をご確認</a:t>
            </a:r>
            <a:endParaRPr lang="en-US" altLang="ja-JP" sz="2000" dirty="0">
              <a:highlight>
                <a:srgbClr val="FFFF00"/>
              </a:highlight>
            </a:endParaRPr>
          </a:p>
          <a:p>
            <a:pPr marL="0" indent="0">
              <a:buNone/>
            </a:pPr>
            <a:r>
              <a:rPr lang="ja-JP" altLang="en-US" sz="2000" dirty="0">
                <a:highlight>
                  <a:srgbClr val="FFFF00"/>
                </a:highlight>
              </a:rPr>
              <a:t>　 いただいた上で、ご連絡いただきますようお願いいたします）</a:t>
            </a:r>
            <a:endParaRPr lang="en-US" altLang="ja-JP" sz="2000" dirty="0">
              <a:highlight>
                <a:srgbClr val="FFFF00"/>
              </a:highlight>
            </a:endParaRPr>
          </a:p>
        </p:txBody>
      </p:sp>
      <p:sp>
        <p:nvSpPr>
          <p:cNvPr id="4" name="テキスト プレースホルダー 2"/>
          <p:cNvSpPr txBox="1">
            <a:spLocks noGrp="1"/>
          </p:cNvSpPr>
          <p:nvPr>
            <p:ph type="title"/>
          </p:nvPr>
        </p:nvSpPr>
        <p:spPr>
          <a:xfrm>
            <a:off x="457200" y="274638"/>
            <a:ext cx="8229600" cy="994122"/>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報酬の算定に関して</a:t>
            </a: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24</a:t>
            </a:fld>
            <a:endParaRPr lang="ja-JP" altLang="en-US" dirty="0">
              <a:solidFill>
                <a:prstClr val="black">
                  <a:tint val="75000"/>
                </a:prstClr>
              </a:solidFill>
            </a:endParaRPr>
          </a:p>
        </p:txBody>
      </p:sp>
    </p:spTree>
    <p:extLst>
      <p:ext uri="{BB962C8B-B14F-4D97-AF65-F5344CB8AC3E}">
        <p14:creationId xmlns:p14="http://schemas.microsoft.com/office/powerpoint/2010/main" val="2967215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8000" y="1440000"/>
            <a:ext cx="8568000" cy="5564600"/>
          </a:xfrm>
        </p:spPr>
        <p:txBody>
          <a:bodyPr>
            <a:spAutoFit/>
          </a:bodyPr>
          <a:lstStyle/>
          <a:p>
            <a:pPr marL="0" indent="0">
              <a:buNone/>
            </a:pPr>
            <a:r>
              <a:rPr lang="ja-JP" altLang="en-US" sz="2400" dirty="0">
                <a:solidFill>
                  <a:schemeClr val="tx1">
                    <a:lumMod val="95000"/>
                    <a:lumOff val="5000"/>
                  </a:schemeClr>
                </a:solidFill>
              </a:rPr>
              <a:t>〇初期加算</a:t>
            </a:r>
            <a:endParaRPr lang="en-US" altLang="ja-JP" sz="2400" dirty="0"/>
          </a:p>
          <a:p>
            <a:pPr marL="0" indent="0">
              <a:buNone/>
            </a:pPr>
            <a:r>
              <a:rPr lang="ja-JP" altLang="en-US" sz="2400" dirty="0"/>
              <a:t>　１．初期加算の算定期間終了後、</a:t>
            </a:r>
            <a:r>
              <a:rPr lang="ja-JP" altLang="en-US" sz="2400" u="sng" dirty="0">
                <a:solidFill>
                  <a:srgbClr val="C00000"/>
                </a:solidFill>
              </a:rPr>
              <a:t>同一敷地内</a:t>
            </a:r>
            <a:r>
              <a:rPr lang="ja-JP" altLang="en-US" sz="2400" dirty="0"/>
              <a:t>の他事業所を</a:t>
            </a:r>
            <a:endParaRPr lang="en-US" altLang="ja-JP" sz="2400" dirty="0"/>
          </a:p>
          <a:p>
            <a:pPr marL="0" indent="0">
              <a:buNone/>
            </a:pPr>
            <a:r>
              <a:rPr lang="ja-JP" altLang="en-US" sz="2400" dirty="0"/>
              <a:t>　　　利用する場合は算定不可。</a:t>
            </a:r>
            <a:endParaRPr lang="en-US" altLang="ja-JP" sz="2400" dirty="0"/>
          </a:p>
          <a:p>
            <a:pPr marL="0" indent="0">
              <a:buNone/>
            </a:pPr>
            <a:r>
              <a:rPr lang="ja-JP" altLang="en-US" sz="2400" dirty="0"/>
              <a:t>　２．</a:t>
            </a:r>
            <a:r>
              <a:rPr lang="ja-JP" altLang="en-US" sz="2400" u="sng" spc="-30" dirty="0">
                <a:solidFill>
                  <a:srgbClr val="C00000"/>
                </a:solidFill>
              </a:rPr>
              <a:t>直近３ヶ月</a:t>
            </a:r>
            <a:r>
              <a:rPr lang="ja-JP" altLang="en-US" sz="2400" spc="-30" dirty="0"/>
              <a:t>に当該事業所に</a:t>
            </a:r>
            <a:r>
              <a:rPr lang="ja-JP" altLang="en-US" sz="2400" u="sng" spc="-30" dirty="0">
                <a:solidFill>
                  <a:srgbClr val="C00000"/>
                </a:solidFill>
              </a:rPr>
              <a:t>入所</a:t>
            </a:r>
            <a:r>
              <a:rPr lang="ja-JP" altLang="en-US" sz="2400" spc="-30" dirty="0"/>
              <a:t>していた場合算定不可。</a:t>
            </a:r>
            <a:endParaRPr lang="en-US" altLang="ja-JP" sz="2400" spc="-30" dirty="0"/>
          </a:p>
          <a:p>
            <a:pPr marL="0" indent="0">
              <a:buNone/>
            </a:pPr>
            <a:endParaRPr lang="en-US" altLang="ja-JP" sz="2400" spc="-30" dirty="0"/>
          </a:p>
          <a:p>
            <a:pPr marL="0" indent="0">
              <a:buNone/>
            </a:pPr>
            <a:r>
              <a:rPr lang="ja-JP" altLang="en-US" sz="2400" spc="-30" dirty="0"/>
              <a:t>〇欠席時対応加算</a:t>
            </a:r>
            <a:endParaRPr lang="en-US" altLang="ja-JP" sz="2400" spc="-30" dirty="0"/>
          </a:p>
          <a:p>
            <a:pPr marL="0" indent="0">
              <a:lnSpc>
                <a:spcPts val="2600"/>
              </a:lnSpc>
              <a:buNone/>
            </a:pPr>
            <a:r>
              <a:rPr lang="ja-JP" altLang="en-US" sz="2400" spc="-30" dirty="0"/>
              <a:t>　１．</a:t>
            </a:r>
            <a:r>
              <a:rPr lang="ja-JP" altLang="en-US" sz="2400" dirty="0">
                <a:solidFill>
                  <a:prstClr val="black"/>
                </a:solidFill>
              </a:rPr>
              <a:t>単なる欠席の受付対応では算定不可。</a:t>
            </a:r>
            <a:endParaRPr lang="en-US" altLang="ja-JP" sz="2400" dirty="0">
              <a:solidFill>
                <a:prstClr val="black"/>
              </a:solidFill>
            </a:endParaRPr>
          </a:p>
          <a:p>
            <a:pPr marL="0" indent="0">
              <a:lnSpc>
                <a:spcPts val="2600"/>
              </a:lnSpc>
              <a:buNone/>
            </a:pPr>
            <a:r>
              <a:rPr lang="ja-JP" altLang="en-US" sz="2400" dirty="0"/>
              <a:t>　２</a:t>
            </a:r>
            <a:r>
              <a:rPr lang="ja-JP" altLang="en-US" sz="2400" spc="-30" dirty="0"/>
              <a:t>．</a:t>
            </a:r>
            <a:r>
              <a:rPr lang="ja-JP" altLang="en-US" sz="2400" u="sng" dirty="0">
                <a:solidFill>
                  <a:srgbClr val="C00000"/>
                </a:solidFill>
              </a:rPr>
              <a:t>他事業所へ通所した日</a:t>
            </a:r>
            <a:r>
              <a:rPr lang="ja-JP" altLang="en-US" sz="2400" dirty="0"/>
              <a:t>については、算定不可。</a:t>
            </a:r>
            <a:endParaRPr lang="en-US" altLang="ja-JP" sz="2400" dirty="0"/>
          </a:p>
          <a:p>
            <a:pPr marL="0" indent="0">
              <a:lnSpc>
                <a:spcPts val="2600"/>
              </a:lnSpc>
              <a:buNone/>
            </a:pPr>
            <a:r>
              <a:rPr lang="ja-JP" altLang="en-US" sz="2400" dirty="0">
                <a:solidFill>
                  <a:prstClr val="black"/>
                </a:solidFill>
              </a:rPr>
              <a:t>　３．記録の必須事項</a:t>
            </a:r>
            <a:endParaRPr lang="en-US" altLang="ja-JP" sz="2400" dirty="0">
              <a:solidFill>
                <a:prstClr val="black"/>
              </a:solidFill>
            </a:endParaRPr>
          </a:p>
          <a:p>
            <a:pPr marL="0" indent="0">
              <a:lnSpc>
                <a:spcPts val="2600"/>
              </a:lnSpc>
              <a:buNone/>
            </a:pPr>
            <a:r>
              <a:rPr lang="ja-JP" altLang="en-US" sz="2400" dirty="0">
                <a:solidFill>
                  <a:prstClr val="black"/>
                </a:solidFill>
              </a:rPr>
              <a:t>　「連絡日時」「相談支援を行った職員の職名・氏名」</a:t>
            </a:r>
            <a:endParaRPr lang="en-US" altLang="ja-JP" sz="2400" dirty="0">
              <a:solidFill>
                <a:prstClr val="black"/>
              </a:solidFill>
            </a:endParaRPr>
          </a:p>
          <a:p>
            <a:pPr marL="0" indent="0">
              <a:lnSpc>
                <a:spcPts val="2600"/>
              </a:lnSpc>
              <a:buNone/>
            </a:pPr>
            <a:r>
              <a:rPr lang="ja-JP" altLang="en-US" sz="2400" dirty="0">
                <a:solidFill>
                  <a:prstClr val="black"/>
                </a:solidFill>
              </a:rPr>
              <a:t>　「利用者が相談を必要としている状況」</a:t>
            </a:r>
            <a:endParaRPr lang="en-US" altLang="ja-JP" sz="2400" dirty="0">
              <a:solidFill>
                <a:prstClr val="black"/>
              </a:solidFill>
            </a:endParaRPr>
          </a:p>
          <a:p>
            <a:pPr marL="0" indent="0">
              <a:lnSpc>
                <a:spcPts val="2600"/>
              </a:lnSpc>
              <a:buNone/>
            </a:pPr>
            <a:r>
              <a:rPr lang="ja-JP" altLang="en-US" sz="2400" dirty="0">
                <a:solidFill>
                  <a:prstClr val="black"/>
                </a:solidFill>
              </a:rPr>
              <a:t>　「相談援助の具体的内容」「次回通所予定日」</a:t>
            </a:r>
          </a:p>
          <a:p>
            <a:pPr marL="0" indent="0">
              <a:buNone/>
            </a:pPr>
            <a:endParaRPr lang="en-US" altLang="ja-JP" sz="2400" spc="-30" dirty="0"/>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D9AEFB-1011-400A-85FB-53268D737CF5}" type="slidenum">
              <a:rPr kumimoji="1" lang="ja-JP"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dirty="0">
              <a:ln>
                <a:noFill/>
              </a:ln>
              <a:solidFill>
                <a:prstClr val="black">
                  <a:tint val="75000"/>
                </a:prstClr>
              </a:solidFill>
              <a:effectLst/>
              <a:uLnTx/>
              <a:uFillTx/>
              <a:latin typeface="Calibri"/>
              <a:cs typeface="+mn-cs"/>
            </a:endParaRPr>
          </a:p>
        </p:txBody>
      </p:sp>
      <p:sp>
        <p:nvSpPr>
          <p:cNvPr id="5" name="テキスト プレースホルダー 2"/>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ja-JP" altLang="en-US" sz="4000" dirty="0">
                <a:solidFill>
                  <a:prstClr val="white"/>
                </a:solidFill>
                <a:latin typeface="Calibri"/>
                <a:ea typeface="ＭＳ ゴシック" panose="020B0609070205080204" pitchFamily="49" charset="-128"/>
              </a:rPr>
              <a:t>加算における留意点</a:t>
            </a:r>
            <a:endParaRPr kumimoji="1" lang="ja-JP" altLang="en-US" sz="4000" b="0" i="0" u="none" strike="noStrike" kern="1200" cap="none" spc="0" normalizeH="0" baseline="0" noProof="0" dirty="0">
              <a:ln>
                <a:noFill/>
              </a:ln>
              <a:solidFill>
                <a:prstClr val="white"/>
              </a:solidFill>
              <a:effectLst/>
              <a:uLnTx/>
              <a:uFillTx/>
              <a:latin typeface="Calibri"/>
              <a:ea typeface="ＭＳ ゴシック" panose="020B0609070205080204" pitchFamily="49" charset="-128"/>
              <a:cs typeface="+mn-cs"/>
            </a:endParaRPr>
          </a:p>
        </p:txBody>
      </p:sp>
      <p:sp>
        <p:nvSpPr>
          <p:cNvPr id="6" name="コンテンツ プレースホルダー 2"/>
          <p:cNvSpPr txBox="1">
            <a:spLocks/>
          </p:cNvSpPr>
          <p:nvPr/>
        </p:nvSpPr>
        <p:spPr>
          <a:xfrm>
            <a:off x="500680" y="1700808"/>
            <a:ext cx="8229600" cy="43924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3161043091"/>
      </p:ext>
    </p:extLst>
  </p:cSld>
  <p:clrMapOvr>
    <a:masterClrMapping/>
  </p:clrMapOvr>
  <mc:AlternateContent xmlns:mc="http://schemas.openxmlformats.org/markup-compatibility/2006" xmlns:p14="http://schemas.microsoft.com/office/powerpoint/2010/main">
    <mc:Choice Requires="p14">
      <p:transition spd="slow" p14:dur="2000" advTm="47959"/>
    </mc:Choice>
    <mc:Fallback xmlns="">
      <p:transition spd="slow" advTm="47959"/>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zh-TW" altLang="en-US" sz="4000" dirty="0">
                <a:solidFill>
                  <a:prstClr val="white"/>
                </a:solidFill>
                <a:latin typeface="ＭＳ ゴシック" panose="020B0609070205080204" pitchFamily="49" charset="-128"/>
                <a:ea typeface="ＭＳ ゴシック" panose="020B0609070205080204" pitchFamily="49" charset="-128"/>
              </a:rPr>
              <a:t>個別支援計画未作成減算</a:t>
            </a:r>
            <a:r>
              <a:rPr lang="ja-JP" altLang="en-US" sz="4000" dirty="0">
                <a:solidFill>
                  <a:prstClr val="white"/>
                </a:solidFill>
                <a:latin typeface="ＭＳ ゴシック" panose="020B0609070205080204" pitchFamily="49" charset="-128"/>
                <a:ea typeface="ＭＳ ゴシック" panose="020B0609070205080204" pitchFamily="49" charset="-128"/>
              </a:rPr>
              <a:t>（１）</a:t>
            </a:r>
          </a:p>
        </p:txBody>
      </p:sp>
      <p:sp>
        <p:nvSpPr>
          <p:cNvPr id="5" name="テキスト ボックス 4"/>
          <p:cNvSpPr txBox="1"/>
          <p:nvPr/>
        </p:nvSpPr>
        <p:spPr>
          <a:xfrm>
            <a:off x="288000" y="1440000"/>
            <a:ext cx="8568000" cy="5632311"/>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〇対象となる障害福祉サービス</a:t>
            </a:r>
          </a:p>
          <a:p>
            <a:r>
              <a:rPr lang="ja-JP" altLang="en-US" sz="2400" dirty="0">
                <a:latin typeface="ＭＳ ゴシック" panose="020B0609070205080204" pitchFamily="49" charset="-128"/>
                <a:ea typeface="ＭＳ ゴシック" panose="020B0609070205080204" pitchFamily="49" charset="-128"/>
              </a:rPr>
              <a:t>　療養介護、生活介護、施設入所支援、自立訓練、就労移行　</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支援、就労継続支援Ａ型、就労継続支援Ｂ型、就労定着支</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援、自立生活援助、共同生活援助	</a:t>
            </a: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〇次のいずれかに該当する利用者について、該当し始めた</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月から、当該状態が解消された月の前月まで減算する。</a:t>
            </a:r>
          </a:p>
          <a:p>
            <a:r>
              <a:rPr lang="ja-JP" altLang="en-US" sz="2400" dirty="0">
                <a:latin typeface="ＭＳ ゴシック" panose="020B0609070205080204" pitchFamily="49" charset="-128"/>
                <a:ea typeface="ＭＳ ゴシック" panose="020B0609070205080204" pitchFamily="49" charset="-128"/>
              </a:rPr>
              <a:t>　１．サービス管理責任者による指揮の下、個別支援計画が　　</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作成されていないこと。</a:t>
            </a:r>
          </a:p>
          <a:p>
            <a:r>
              <a:rPr lang="ja-JP" altLang="en-US" sz="2400" dirty="0">
                <a:latin typeface="ＭＳ ゴシック" panose="020B0609070205080204" pitchFamily="49" charset="-128"/>
                <a:ea typeface="ＭＳ ゴシック" panose="020B0609070205080204" pitchFamily="49" charset="-128"/>
              </a:rPr>
              <a:t>　２．指定障害福祉サービス基準又は指定障害者支援施設基</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準に規定する個別支援計画の作成に係る一連の業務が</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適切に行われていないこと。</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上記１により、</a:t>
            </a:r>
            <a:r>
              <a:rPr lang="ja-JP" altLang="en-US" sz="2400" dirty="0">
                <a:solidFill>
                  <a:srgbClr val="FF0000"/>
                </a:solidFill>
                <a:latin typeface="ＭＳ ゴシック" panose="020B0609070205080204" pitchFamily="49" charset="-128"/>
                <a:ea typeface="ＭＳ ゴシック" panose="020B0609070205080204" pitchFamily="49" charset="-128"/>
              </a:rPr>
              <a:t>サービス管理責任者欠如の場合</a:t>
            </a:r>
            <a:r>
              <a:rPr lang="ja-JP" altLang="en-US" sz="2400" dirty="0">
                <a:latin typeface="ＭＳ ゴシック" panose="020B0609070205080204" pitchFamily="49" charset="-128"/>
                <a:ea typeface="ＭＳ ゴシック" panose="020B0609070205080204" pitchFamily="49" charset="-128"/>
              </a:rPr>
              <a:t>は、計画の有無に関わらず</a:t>
            </a:r>
            <a:r>
              <a:rPr lang="ja-JP" altLang="en-US" sz="2400" dirty="0">
                <a:solidFill>
                  <a:srgbClr val="FF0000"/>
                </a:solidFill>
                <a:latin typeface="ＭＳ ゴシック" panose="020B0609070205080204" pitchFamily="49" charset="-128"/>
                <a:ea typeface="ＭＳ ゴシック" panose="020B0609070205080204" pitchFamily="49" charset="-128"/>
              </a:rPr>
              <a:t>個別支援計画未作成減算の対象</a:t>
            </a:r>
            <a:r>
              <a:rPr lang="ja-JP" altLang="en-US" sz="2400" dirty="0">
                <a:latin typeface="ＭＳ ゴシック" panose="020B0609070205080204" pitchFamily="49" charset="-128"/>
                <a:ea typeface="ＭＳ ゴシック" panose="020B0609070205080204" pitchFamily="49" charset="-128"/>
              </a:rPr>
              <a:t>となる。</a:t>
            </a:r>
          </a:p>
          <a:p>
            <a:endParaRPr lang="ja-JP" altLang="en-US"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54039850"/>
      </p:ext>
    </p:extLst>
  </p:cSld>
  <p:clrMapOvr>
    <a:masterClrMapping/>
  </p:clrMapOvr>
  <mc:AlternateContent xmlns:mc="http://schemas.openxmlformats.org/markup-compatibility/2006" xmlns:p14="http://schemas.microsoft.com/office/powerpoint/2010/main">
    <mc:Choice Requires="p14">
      <p:transition spd="slow" p14:dur="2000" advTm="36512"/>
    </mc:Choice>
    <mc:Fallback xmlns="">
      <p:transition spd="slow" advTm="36512"/>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zh-TW" altLang="en-US" sz="4000" dirty="0">
                <a:solidFill>
                  <a:prstClr val="white"/>
                </a:solidFill>
                <a:latin typeface="ＭＳ ゴシック" panose="020B0609070205080204" pitchFamily="49" charset="-128"/>
                <a:ea typeface="ＭＳ ゴシック" panose="020B0609070205080204" pitchFamily="49" charset="-128"/>
              </a:rPr>
              <a:t>個別支援計画未作成減算</a:t>
            </a:r>
            <a:r>
              <a:rPr lang="ja-JP" altLang="en-US" sz="4000" dirty="0">
                <a:solidFill>
                  <a:prstClr val="white"/>
                </a:solidFill>
                <a:latin typeface="ＭＳ ゴシック" panose="020B0609070205080204" pitchFamily="49" charset="-128"/>
                <a:ea typeface="ＭＳ ゴシック" panose="020B0609070205080204" pitchFamily="49" charset="-128"/>
              </a:rPr>
              <a:t>（２）</a:t>
            </a:r>
          </a:p>
        </p:txBody>
      </p:sp>
      <p:sp>
        <p:nvSpPr>
          <p:cNvPr id="5" name="テキスト ボックス 4"/>
          <p:cNvSpPr txBox="1"/>
          <p:nvPr/>
        </p:nvSpPr>
        <p:spPr>
          <a:xfrm>
            <a:off x="288000" y="1440000"/>
            <a:ext cx="8568000" cy="4154984"/>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〇算定される単位数</a:t>
            </a:r>
          </a:p>
          <a:p>
            <a:r>
              <a:rPr lang="ja-JP" altLang="en-US" sz="2400" dirty="0">
                <a:latin typeface="ＭＳ ゴシック" panose="020B0609070205080204" pitchFamily="49" charset="-128"/>
                <a:ea typeface="ＭＳ ゴシック" panose="020B0609070205080204" pitchFamily="49" charset="-128"/>
              </a:rPr>
              <a:t>　１．減算が適用される月から３月未満の月については、所</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定単位数の１００分の７０とする。</a:t>
            </a:r>
          </a:p>
          <a:p>
            <a:r>
              <a:rPr lang="ja-JP" altLang="en-US" sz="2400" dirty="0">
                <a:latin typeface="ＭＳ ゴシック" panose="020B0609070205080204" pitchFamily="49" charset="-128"/>
                <a:ea typeface="ＭＳ ゴシック" panose="020B0609070205080204" pitchFamily="49" charset="-128"/>
              </a:rPr>
              <a:t>　２．減算が適用される月から連続して３月以上の月につい</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ては、所定単位数の１００分の５０とする。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〇所定単位数とは、各種加算がなされる前の単位数とし、</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各種加算を含めた単位数の合計数について減算するもので</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はない。</a:t>
            </a:r>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11378303"/>
      </p:ext>
    </p:extLst>
  </p:cSld>
  <p:clrMapOvr>
    <a:masterClrMapping/>
  </p:clrMapOvr>
  <mc:AlternateContent xmlns:mc="http://schemas.openxmlformats.org/markup-compatibility/2006" xmlns:p14="http://schemas.microsoft.com/office/powerpoint/2010/main">
    <mc:Choice Requires="p14">
      <p:transition spd="slow" p14:dur="2000" advTm="35894"/>
    </mc:Choice>
    <mc:Fallback xmlns="">
      <p:transition spd="slow" advTm="35894"/>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減算における留意点</a:t>
            </a:r>
          </a:p>
        </p:txBody>
      </p:sp>
      <p:sp>
        <p:nvSpPr>
          <p:cNvPr id="5" name="テキスト ボックス 4"/>
          <p:cNvSpPr txBox="1"/>
          <p:nvPr/>
        </p:nvSpPr>
        <p:spPr>
          <a:xfrm>
            <a:off x="288000" y="1440000"/>
            <a:ext cx="8568000" cy="3046988"/>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〇複数の減算事由に該当する場合の報酬の算定については、</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定員超過利用と人員欠如の双方の事由に該当する場合を除</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き、</a:t>
            </a:r>
            <a:r>
              <a:rPr lang="ja-JP" altLang="en-US" sz="2400" dirty="0">
                <a:solidFill>
                  <a:srgbClr val="C00000"/>
                </a:solidFill>
                <a:latin typeface="ＭＳ ゴシック" panose="020B0609070205080204" pitchFamily="49" charset="-128"/>
                <a:ea typeface="ＭＳ ゴシック" panose="020B0609070205080204" pitchFamily="49" charset="-128"/>
              </a:rPr>
              <a:t>それぞれの減算割合を乗ずる</a:t>
            </a:r>
            <a:r>
              <a:rPr lang="ja-JP" altLang="en-US" sz="2400" dirty="0">
                <a:latin typeface="ＭＳ ゴシック" panose="020B0609070205080204" pitchFamily="49" charset="-128"/>
                <a:ea typeface="ＭＳ ゴシック" panose="020B0609070205080204" pitchFamily="49" charset="-128"/>
              </a:rPr>
              <a:t>こととなる。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〇定員超過利用と人員欠如の双方の事由に該当する場合、減</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算となる単位数が大きい方についてのみ減算し、減算と</a:t>
            </a:r>
            <a:r>
              <a:rPr lang="ja-JP" altLang="en-US" sz="2400" dirty="0" err="1">
                <a:latin typeface="ＭＳ ゴシック" panose="020B0609070205080204" pitchFamily="49" charset="-128"/>
                <a:ea typeface="ＭＳ ゴシック" panose="020B0609070205080204" pitchFamily="49" charset="-128"/>
              </a:rPr>
              <a:t>な</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r>
              <a:rPr lang="ja-JP" altLang="en-US" sz="2400" dirty="0" err="1">
                <a:latin typeface="ＭＳ ゴシック" panose="020B0609070205080204" pitchFamily="49" charset="-128"/>
                <a:ea typeface="ＭＳ ゴシック" panose="020B0609070205080204" pitchFamily="49" charset="-128"/>
              </a:rPr>
              <a:t>る</a:t>
            </a:r>
            <a:r>
              <a:rPr lang="ja-JP" altLang="en-US" sz="2400" dirty="0">
                <a:latin typeface="ＭＳ ゴシック" panose="020B0609070205080204" pitchFamily="49" charset="-128"/>
                <a:ea typeface="ＭＳ ゴシック" panose="020B0609070205080204" pitchFamily="49" charset="-128"/>
              </a:rPr>
              <a:t>単位数が同じ場合は、いずれか一方の事由のみに着目し</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て、減算を行うこと。</a:t>
            </a:r>
            <a:endParaRPr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79520181"/>
      </p:ext>
    </p:extLst>
  </p:cSld>
  <p:clrMapOvr>
    <a:masterClrMapping/>
  </p:clrMapOvr>
  <mc:AlternateContent xmlns:mc="http://schemas.openxmlformats.org/markup-compatibility/2006" xmlns:p14="http://schemas.microsoft.com/office/powerpoint/2010/main">
    <mc:Choice Requires="p14">
      <p:transition spd="slow" p14:dur="2000" advTm="22484"/>
    </mc:Choice>
    <mc:Fallback xmlns="">
      <p:transition spd="slow" advTm="2248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395536" y="2564904"/>
            <a:ext cx="8460432" cy="1872208"/>
          </a:xfrm>
        </p:spPr>
        <p:txBody>
          <a:bodyPr>
            <a:normAutofit/>
          </a:bodyPr>
          <a:lstStyle/>
          <a:p>
            <a:r>
              <a:rPr kumimoji="1" lang="ja-JP" altLang="en-US" sz="6000" dirty="0"/>
              <a:t>訪問系サービス</a:t>
            </a: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3</a:t>
            </a:fld>
            <a:endParaRPr lang="ja-JP" altLang="en-US">
              <a:solidFill>
                <a:prstClr val="black">
                  <a:tint val="75000"/>
                </a:prstClr>
              </a:solidFill>
            </a:endParaRPr>
          </a:p>
        </p:txBody>
      </p:sp>
    </p:spTree>
    <p:extLst>
      <p:ext uri="{BB962C8B-B14F-4D97-AF65-F5344CB8AC3E}">
        <p14:creationId xmlns:p14="http://schemas.microsoft.com/office/powerpoint/2010/main" val="689431662"/>
      </p:ext>
    </p:extLst>
  </p:cSld>
  <p:clrMapOvr>
    <a:masterClrMapping/>
  </p:clrMapOvr>
  <mc:AlternateContent xmlns:mc="http://schemas.openxmlformats.org/markup-compatibility/2006" xmlns:p14="http://schemas.microsoft.com/office/powerpoint/2010/main">
    <mc:Choice Requires="p14">
      <p:transition spd="slow" p14:dur="2000" advTm="13944"/>
    </mc:Choice>
    <mc:Fallback xmlns="">
      <p:transition spd="slow" advTm="1394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4</a:t>
            </a:fld>
            <a:endParaRPr lang="ja-JP" altLang="en-US">
              <a:solidFill>
                <a:prstClr val="black">
                  <a:tint val="75000"/>
                </a:prstClr>
              </a:solidFill>
            </a:endParaRPr>
          </a:p>
        </p:txBody>
      </p:sp>
      <p:sp>
        <p:nvSpPr>
          <p:cNvPr id="5" name="テキスト プレースホルダー 2"/>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ea typeface="ＭＳ ゴシック" panose="020B0609070205080204" pitchFamily="49" charset="-128"/>
              </a:rPr>
              <a:t>居宅介護</a:t>
            </a:r>
            <a:endParaRPr lang="en-US" altLang="ja-JP" sz="4000" dirty="0">
              <a:solidFill>
                <a:prstClr val="white"/>
              </a:solidFill>
              <a:ea typeface="ＭＳ ゴシック" panose="020B0609070205080204" pitchFamily="49" charset="-128"/>
            </a:endParaRPr>
          </a:p>
        </p:txBody>
      </p:sp>
      <p:sp>
        <p:nvSpPr>
          <p:cNvPr id="6" name="サブタイトル 2"/>
          <p:cNvSpPr txBox="1">
            <a:spLocks/>
          </p:cNvSpPr>
          <p:nvPr/>
        </p:nvSpPr>
        <p:spPr>
          <a:xfrm>
            <a:off x="288000" y="1427484"/>
            <a:ext cx="8568000" cy="5418000"/>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400" dirty="0">
                <a:solidFill>
                  <a:schemeClr val="tx1"/>
                </a:solidFill>
                <a:latin typeface="ＭＳ ゴシック" panose="020B0609070205080204" pitchFamily="49" charset="-128"/>
                <a:ea typeface="ＭＳ ゴシック" panose="020B0609070205080204" pitchFamily="49" charset="-128"/>
              </a:rPr>
              <a:t>○対象者</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2400" dirty="0">
                <a:solidFill>
                  <a:schemeClr val="tx1"/>
                </a:solidFill>
                <a:latin typeface="ＭＳ ゴシック" panose="020B0609070205080204" pitchFamily="49" charset="-128"/>
                <a:ea typeface="ＭＳ ゴシック" panose="020B0609070205080204" pitchFamily="49" charset="-128"/>
              </a:rPr>
              <a:t>　障害支援区分が</a:t>
            </a:r>
            <a:r>
              <a:rPr lang="ja-JP" altLang="en-US" sz="2400" dirty="0">
                <a:solidFill>
                  <a:srgbClr val="0070C0"/>
                </a:solidFill>
                <a:latin typeface="ＭＳ ゴシック" panose="020B0609070205080204" pitchFamily="49" charset="-128"/>
                <a:ea typeface="ＭＳ ゴシック" panose="020B0609070205080204" pitchFamily="49" charset="-128"/>
              </a:rPr>
              <a:t>区分１以上</a:t>
            </a:r>
            <a:endParaRPr lang="en-US" altLang="ja-JP" sz="2400" dirty="0">
              <a:solidFill>
                <a:srgbClr val="0070C0"/>
              </a:solidFill>
              <a:latin typeface="ＭＳ ゴシック" panose="020B0609070205080204" pitchFamily="49" charset="-128"/>
              <a:ea typeface="ＭＳ ゴシック" panose="020B0609070205080204" pitchFamily="49" charset="-128"/>
            </a:endParaRPr>
          </a:p>
          <a:p>
            <a:pPr algn="l"/>
            <a:r>
              <a:rPr lang="ja-JP" altLang="en-US" sz="2400" dirty="0">
                <a:solidFill>
                  <a:schemeClr val="tx1"/>
                </a:solidFill>
                <a:latin typeface="ＭＳ ゴシック" panose="020B0609070205080204" pitchFamily="49" charset="-128"/>
                <a:ea typeface="ＭＳ ゴシック" panose="020B0609070205080204" pitchFamily="49" charset="-128"/>
              </a:rPr>
              <a:t>（障害児はこれに相当する心身の状態である者）</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2400" dirty="0">
                <a:solidFill>
                  <a:schemeClr val="tx1"/>
                </a:solidFill>
                <a:latin typeface="ＭＳ ゴシック" panose="020B0609070205080204" pitchFamily="49" charset="-128"/>
                <a:ea typeface="ＭＳ ゴシック" panose="020B0609070205080204" pitchFamily="49" charset="-128"/>
              </a:rPr>
              <a:t>　ただし、通院等介助</a:t>
            </a:r>
            <a:r>
              <a:rPr lang="ja-JP" altLang="en-US" sz="2400" u="sng" dirty="0">
                <a:solidFill>
                  <a:schemeClr val="tx1"/>
                </a:solidFill>
                <a:latin typeface="ＭＳ ゴシック" panose="020B0609070205080204" pitchFamily="49" charset="-128"/>
                <a:ea typeface="ＭＳ ゴシック" panose="020B0609070205080204" pitchFamily="49" charset="-128"/>
              </a:rPr>
              <a:t>（身体介護を伴う場合）</a:t>
            </a:r>
            <a:r>
              <a:rPr lang="ja-JP" altLang="en-US" sz="2400" dirty="0">
                <a:solidFill>
                  <a:schemeClr val="tx1"/>
                </a:solidFill>
                <a:latin typeface="ＭＳ ゴシック" panose="020B0609070205080204" pitchFamily="49" charset="-128"/>
                <a:ea typeface="ＭＳ ゴシック" panose="020B0609070205080204" pitchFamily="49" charset="-128"/>
              </a:rPr>
              <a:t>は</a:t>
            </a:r>
            <a:r>
              <a:rPr lang="ja-JP" altLang="en-US" sz="2400" dirty="0">
                <a:solidFill>
                  <a:srgbClr val="C00000"/>
                </a:solidFill>
                <a:latin typeface="ＭＳ ゴシック" panose="020B0609070205080204" pitchFamily="49" charset="-128"/>
                <a:ea typeface="ＭＳ ゴシック" panose="020B0609070205080204" pitchFamily="49" charset="-128"/>
              </a:rPr>
              <a:t>区分２以上</a:t>
            </a:r>
            <a:endParaRPr lang="en-US" altLang="ja-JP" sz="2400" dirty="0">
              <a:solidFill>
                <a:srgbClr val="C00000"/>
              </a:solidFill>
              <a:latin typeface="ＭＳ ゴシック" panose="020B0609070205080204" pitchFamily="49" charset="-128"/>
              <a:ea typeface="ＭＳ ゴシック" panose="020B0609070205080204" pitchFamily="49" charset="-128"/>
            </a:endParaRPr>
          </a:p>
          <a:p>
            <a:pPr algn="l"/>
            <a:r>
              <a:rPr lang="ja-JP" altLang="en-US" sz="2400" dirty="0">
                <a:solidFill>
                  <a:srgbClr val="C00000"/>
                </a:solidFill>
                <a:latin typeface="ＭＳ ゴシック" panose="020B0609070205080204" pitchFamily="49" charset="-128"/>
                <a:ea typeface="ＭＳ ゴシック" panose="020B0609070205080204" pitchFamily="49" charset="-128"/>
              </a:rPr>
              <a:t>　</a:t>
            </a:r>
            <a:r>
              <a:rPr lang="ja-JP" altLang="en-US" sz="2400" dirty="0">
                <a:solidFill>
                  <a:schemeClr val="tx1"/>
                </a:solidFill>
                <a:latin typeface="ＭＳ ゴシック" panose="020B0609070205080204" pitchFamily="49" charset="-128"/>
                <a:ea typeface="ＭＳ ゴシック" panose="020B0609070205080204" pitchFamily="49" charset="-128"/>
              </a:rPr>
              <a:t>に該当し、障害支援区分の認定調査項目のうち、該当項目</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2400" dirty="0">
                <a:solidFill>
                  <a:schemeClr val="tx1"/>
                </a:solidFill>
                <a:latin typeface="ＭＳ ゴシック" panose="020B0609070205080204" pitchFamily="49" charset="-128"/>
                <a:ea typeface="ＭＳ ゴシック" panose="020B0609070205080204" pitchFamily="49" charset="-128"/>
              </a:rPr>
              <a:t>　に認定されている者</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l"/>
            <a:endParaRPr lang="en-US" altLang="ja-JP" sz="2400" dirty="0">
              <a:solidFill>
                <a:schemeClr val="tx1"/>
              </a:solidFill>
              <a:ea typeface="ＭＳ ゴシック" panose="020B0609070205080204" pitchFamily="49" charset="-128"/>
            </a:endParaRPr>
          </a:p>
          <a:p>
            <a:pPr algn="l"/>
            <a:endParaRPr lang="en-US" altLang="ja-JP" sz="2400" dirty="0">
              <a:solidFill>
                <a:schemeClr val="tx1"/>
              </a:solidFill>
              <a:ea typeface="ＭＳ ゴシック" panose="020B0609070205080204" pitchFamily="49" charset="-128"/>
            </a:endParaRPr>
          </a:p>
        </p:txBody>
      </p:sp>
      <p:sp>
        <p:nvSpPr>
          <p:cNvPr id="7" name="サブタイトル 2"/>
          <p:cNvSpPr txBox="1">
            <a:spLocks/>
          </p:cNvSpPr>
          <p:nvPr/>
        </p:nvSpPr>
        <p:spPr>
          <a:xfrm>
            <a:off x="624821" y="3860074"/>
            <a:ext cx="7921245" cy="1758296"/>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1800" dirty="0">
              <a:solidFill>
                <a:schemeClr val="tx1"/>
              </a:solidFill>
              <a:ea typeface="ＭＳ ゴシック" panose="020B0609070205080204" pitchFamily="49" charset="-128"/>
            </a:endParaRPr>
          </a:p>
        </p:txBody>
      </p:sp>
    </p:spTree>
    <p:extLst>
      <p:ext uri="{BB962C8B-B14F-4D97-AF65-F5344CB8AC3E}">
        <p14:creationId xmlns:p14="http://schemas.microsoft.com/office/powerpoint/2010/main" val="812033265"/>
      </p:ext>
    </p:extLst>
  </p:cSld>
  <p:clrMapOvr>
    <a:masterClrMapping/>
  </p:clrMapOvr>
  <mc:AlternateContent xmlns:mc="http://schemas.openxmlformats.org/markup-compatibility/2006" xmlns:p14="http://schemas.microsoft.com/office/powerpoint/2010/main">
    <mc:Choice Requires="p14">
      <p:transition spd="slow" p14:dur="2000" advTm="31881"/>
    </mc:Choice>
    <mc:Fallback xmlns="">
      <p:transition spd="slow" advTm="3188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612000" y="288000"/>
            <a:ext cx="7920000" cy="900000"/>
          </a:xfrm>
          <a:solidFill>
            <a:schemeClr val="bg1">
              <a:lumMod val="50000"/>
            </a:schemeClr>
          </a:solidFill>
          <a:ln>
            <a:noFill/>
          </a:ln>
        </p:spPr>
        <p:txBody>
          <a:bodyPr>
            <a:normAutofit/>
          </a:bodyPr>
          <a:lstStyle/>
          <a:p>
            <a:r>
              <a:rPr kumimoji="1" lang="ja-JP" altLang="en-US" sz="4000" dirty="0">
                <a:solidFill>
                  <a:schemeClr val="bg1"/>
                </a:solidFill>
              </a:rPr>
              <a:t>重度訪問介護</a:t>
            </a:r>
          </a:p>
        </p:txBody>
      </p:sp>
      <p:sp>
        <p:nvSpPr>
          <p:cNvPr id="12" name="コンテンツ プレースホルダー 11"/>
          <p:cNvSpPr>
            <a:spLocks noGrp="1"/>
          </p:cNvSpPr>
          <p:nvPr>
            <p:ph idx="1"/>
          </p:nvPr>
        </p:nvSpPr>
        <p:spPr>
          <a:xfrm>
            <a:off x="288000" y="1440000"/>
            <a:ext cx="8568000" cy="5418000"/>
          </a:xfrm>
        </p:spPr>
        <p:txBody>
          <a:bodyPr>
            <a:noAutofit/>
          </a:bodyPr>
          <a:lstStyle/>
          <a:p>
            <a:pPr marL="0" indent="0">
              <a:buNone/>
            </a:pPr>
            <a:r>
              <a:rPr lang="ja-JP" altLang="en-US" sz="2400" dirty="0">
                <a:latin typeface="ＭＳ ゴシック" panose="020B0609070205080204" pitchFamily="49" charset="-128"/>
              </a:rPr>
              <a:t>○対象者</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a:t>
            </a:r>
            <a:r>
              <a:rPr kumimoji="1" lang="ja-JP" altLang="en-US" sz="2400" dirty="0">
                <a:latin typeface="ＭＳ ゴシック" panose="020B0609070205080204" pitchFamily="49" charset="-128"/>
              </a:rPr>
              <a:t>障害者支援区分が</a:t>
            </a:r>
            <a:r>
              <a:rPr kumimoji="1" lang="ja-JP" altLang="en-US" sz="2400" dirty="0">
                <a:solidFill>
                  <a:srgbClr val="0070C0"/>
                </a:solidFill>
                <a:latin typeface="ＭＳ ゴシック" panose="020B0609070205080204" pitchFamily="49" charset="-128"/>
              </a:rPr>
              <a:t>区分４以上</a:t>
            </a:r>
            <a:r>
              <a:rPr lang="ja-JP" altLang="en-US" sz="2400" dirty="0">
                <a:latin typeface="ＭＳ ゴシック" panose="020B0609070205080204" pitchFamily="49" charset="-128"/>
              </a:rPr>
              <a:t>かつ、以下</a:t>
            </a:r>
            <a:r>
              <a:rPr kumimoji="1" lang="ja-JP" altLang="en-US" sz="2400" dirty="0">
                <a:latin typeface="ＭＳ ゴシック" panose="020B0609070205080204" pitchFamily="49" charset="-128"/>
              </a:rPr>
              <a:t>の</a:t>
            </a:r>
            <a:r>
              <a:rPr kumimoji="1" lang="ja-JP" altLang="en-US" sz="2400" u="sng" dirty="0">
                <a:latin typeface="ＭＳ ゴシック" panose="020B0609070205080204" pitchFamily="49" charset="-128"/>
              </a:rPr>
              <a:t>いずれか</a:t>
            </a:r>
            <a:r>
              <a:rPr kumimoji="1" lang="ja-JP" altLang="en-US" sz="2400" dirty="0">
                <a:latin typeface="ＭＳ ゴシック" panose="020B0609070205080204" pitchFamily="49" charset="-128"/>
              </a:rPr>
              <a:t>の条件</a:t>
            </a:r>
            <a:endParaRPr kumimoji="1"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a:t>
            </a:r>
            <a:r>
              <a:rPr kumimoji="1" lang="ja-JP" altLang="en-US" sz="2400" dirty="0">
                <a:latin typeface="ＭＳ ゴシック" panose="020B0609070205080204" pitchFamily="49" charset="-128"/>
              </a:rPr>
              <a:t>に該当する者</a:t>
            </a:r>
            <a:endParaRPr kumimoji="1" lang="en-US" altLang="ja-JP" sz="2400" dirty="0">
              <a:latin typeface="ＭＳ ゴシック" panose="020B0609070205080204" pitchFamily="49" charset="-128"/>
            </a:endParaRPr>
          </a:p>
          <a:p>
            <a:pPr marL="0" indent="0">
              <a:buNone/>
            </a:pP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a:t>
            </a:r>
            <a:r>
              <a:rPr kumimoji="1" lang="ja-JP" altLang="en-US" sz="2400" dirty="0">
                <a:latin typeface="ＭＳ ゴシック" panose="020B0609070205080204" pitchFamily="49" charset="-128"/>
              </a:rPr>
              <a:t>①</a:t>
            </a:r>
            <a:r>
              <a:rPr lang="ja-JP" altLang="en-US" sz="2400" dirty="0">
                <a:latin typeface="ＭＳ ゴシック" panose="020B0609070205080204" pitchFamily="49" charset="-128"/>
              </a:rPr>
              <a:t>以下の</a:t>
            </a:r>
            <a:r>
              <a:rPr lang="ja-JP" altLang="en-US" sz="2400" u="sng" dirty="0">
                <a:latin typeface="ＭＳ ゴシック" panose="020B0609070205080204" pitchFamily="49" charset="-128"/>
              </a:rPr>
              <a:t>いずれにも</a:t>
            </a:r>
            <a:r>
              <a:rPr lang="ja-JP" altLang="en-US" sz="2400" dirty="0">
                <a:latin typeface="ＭＳ ゴシック" panose="020B0609070205080204" pitchFamily="49" charset="-128"/>
              </a:rPr>
              <a:t>該当する者</a:t>
            </a:r>
            <a:endParaRPr lang="en-US" altLang="ja-JP" sz="2400" dirty="0">
              <a:latin typeface="ＭＳ ゴシック" panose="020B0609070205080204" pitchFamily="49" charset="-128"/>
            </a:endParaRPr>
          </a:p>
          <a:p>
            <a:pPr marL="0" indent="0">
              <a:buNone/>
            </a:pPr>
            <a:r>
              <a:rPr kumimoji="1" lang="ja-JP" altLang="en-US" sz="2400" dirty="0">
                <a:latin typeface="ＭＳ ゴシック" panose="020B0609070205080204" pitchFamily="49" charset="-128"/>
              </a:rPr>
              <a:t>　　・二肢以上に麻痺等があること</a:t>
            </a:r>
            <a:endParaRPr kumimoji="1"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・障害支援区分の認定調査項目のうち「歩行」「移乗」　</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「排尿」「排便」のいずれも「支援が不要」以外に認定</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されていること</a:t>
            </a:r>
            <a:endParaRPr lang="en-US" altLang="ja-JP" sz="2400" dirty="0">
              <a:latin typeface="ＭＳ ゴシック" panose="020B0609070205080204" pitchFamily="49" charset="-128"/>
            </a:endParaRPr>
          </a:p>
          <a:p>
            <a:pPr marL="0" indent="0">
              <a:buNone/>
            </a:pP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②行動援護スコアが</a:t>
            </a:r>
            <a:r>
              <a:rPr lang="ja-JP" altLang="en-US" sz="2400" dirty="0">
                <a:solidFill>
                  <a:srgbClr val="C00000"/>
                </a:solidFill>
                <a:latin typeface="ＭＳ ゴシック" panose="020B0609070205080204" pitchFamily="49" charset="-128"/>
              </a:rPr>
              <a:t>１０点以上</a:t>
            </a:r>
            <a:r>
              <a:rPr lang="ja-JP" altLang="en-US" sz="2400" dirty="0">
                <a:latin typeface="ＭＳ ゴシック" panose="020B0609070205080204" pitchFamily="49" charset="-128"/>
              </a:rPr>
              <a:t>である者</a:t>
            </a:r>
            <a:endParaRPr lang="en-US" altLang="ja-JP" sz="2400" dirty="0">
              <a:latin typeface="ＭＳ ゴシック" panose="020B0609070205080204" pitchFamily="49" charset="-128"/>
            </a:endParaRPr>
          </a:p>
          <a:p>
            <a:pPr marL="0" indent="0">
              <a:buNone/>
            </a:pPr>
            <a:endParaRPr kumimoji="1" lang="en-US" altLang="ja-JP" sz="2400" dirty="0">
              <a:latin typeface="ＭＳ ゴシック" panose="020B0609070205080204" pitchFamily="49" charset="-128"/>
            </a:endParaRPr>
          </a:p>
          <a:p>
            <a:pPr marL="0" indent="0">
              <a:buNone/>
            </a:pPr>
            <a:endParaRPr kumimoji="1" lang="ja-JP" altLang="en-US" sz="2400" dirty="0">
              <a:latin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pPr/>
              <a:t>5</a:t>
            </a:fld>
            <a:endParaRPr lang="ja-JP" altLang="en-US" dirty="0"/>
          </a:p>
        </p:txBody>
      </p:sp>
    </p:spTree>
    <p:extLst>
      <p:ext uri="{BB962C8B-B14F-4D97-AF65-F5344CB8AC3E}">
        <p14:creationId xmlns:p14="http://schemas.microsoft.com/office/powerpoint/2010/main" val="1498630267"/>
      </p:ext>
    </p:extLst>
  </p:cSld>
  <p:clrMapOvr>
    <a:masterClrMapping/>
  </p:clrMapOvr>
  <mc:AlternateContent xmlns:mc="http://schemas.openxmlformats.org/markup-compatibility/2006" xmlns:p14="http://schemas.microsoft.com/office/powerpoint/2010/main">
    <mc:Choice Requires="p14">
      <p:transition spd="slow" p14:dur="2000" advTm="34223"/>
    </mc:Choice>
    <mc:Fallback xmlns="">
      <p:transition spd="slow" advTm="3422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a:spLocks noGrp="1"/>
          </p:cNvSpPr>
          <p:nvPr>
            <p:ph idx="1"/>
          </p:nvPr>
        </p:nvSpPr>
        <p:spPr>
          <a:xfrm>
            <a:off x="288000" y="1440000"/>
            <a:ext cx="8568000" cy="5418000"/>
          </a:xfrm>
        </p:spPr>
        <p:txBody>
          <a:bodyPr>
            <a:noAutofit/>
          </a:bodyPr>
          <a:lstStyle/>
          <a:p>
            <a:pPr marL="0" indent="0">
              <a:buNone/>
            </a:pPr>
            <a:endParaRPr kumimoji="1"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a:t>
            </a:r>
            <a:r>
              <a:rPr kumimoji="1" lang="ja-JP" altLang="en-US" sz="2400" dirty="0">
                <a:latin typeface="ＭＳ ゴシック" panose="020B0609070205080204" pitchFamily="49" charset="-128"/>
              </a:rPr>
              <a:t>サービス内容</a:t>
            </a:r>
            <a:endParaRPr kumimoji="1"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a:t>
            </a:r>
            <a:r>
              <a:rPr lang="ja-JP" altLang="en-US" sz="2400" u="sng" dirty="0">
                <a:latin typeface="ＭＳ ゴシック" panose="020B0609070205080204" pitchFamily="49" charset="-128"/>
              </a:rPr>
              <a:t>視覚障害</a:t>
            </a:r>
            <a:r>
              <a:rPr lang="ja-JP" altLang="en-US" sz="2400" dirty="0">
                <a:latin typeface="ＭＳ ゴシック" panose="020B0609070205080204" pitchFamily="49" charset="-128"/>
              </a:rPr>
              <a:t>により、移動に著しい困難を有する者につき、</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外出時において、移動に必要な情報の提供や移動の補助な</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どの支援</a:t>
            </a:r>
            <a:endParaRPr lang="en-US" altLang="ja-JP" sz="2400" dirty="0">
              <a:latin typeface="ＭＳ ゴシック" panose="020B0609070205080204" pitchFamily="49" charset="-128"/>
            </a:endParaRPr>
          </a:p>
          <a:p>
            <a:pPr marL="0" indent="0">
              <a:buNone/>
            </a:pP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○対象者</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同行援護アセスメント調査票による、調査項目中「視力障</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害」、「視野障害」、及び「夜盲」のいずれかが１点以上</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であり、かつ、「移動障害」の点数が１点以上の者</a:t>
            </a:r>
            <a:endParaRPr lang="en-US" altLang="ja-JP" sz="2400" dirty="0">
              <a:latin typeface="ＭＳ ゴシック" panose="020B0609070205080204" pitchFamily="49" charset="-128"/>
            </a:endParaRPr>
          </a:p>
          <a:p>
            <a:pPr marL="0" indent="0">
              <a:buNone/>
            </a:pPr>
            <a:endParaRPr kumimoji="1" lang="en-US" altLang="ja-JP" sz="2400" dirty="0">
              <a:latin typeface="ＭＳ ゴシック" panose="020B0609070205080204" pitchFamily="49" charset="-128"/>
            </a:endParaRPr>
          </a:p>
          <a:p>
            <a:pPr marL="0" indent="0">
              <a:buNone/>
            </a:pPr>
            <a:endParaRPr kumimoji="1" lang="ja-JP" altLang="en-US" sz="2400" dirty="0">
              <a:latin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6</a:t>
            </a:fld>
            <a:endParaRPr lang="ja-JP" altLang="en-US" dirty="0">
              <a:solidFill>
                <a:prstClr val="black">
                  <a:tint val="75000"/>
                </a:prstClr>
              </a:solidFill>
            </a:endParaRPr>
          </a:p>
        </p:txBody>
      </p:sp>
      <p:sp>
        <p:nvSpPr>
          <p:cNvPr id="8" name="テキスト プレースホルダー 2"/>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ea typeface="ＭＳ ゴシック" panose="020B0609070205080204" pitchFamily="49" charset="-128"/>
              </a:rPr>
              <a:t>同行援護</a:t>
            </a:r>
          </a:p>
        </p:txBody>
      </p:sp>
    </p:spTree>
    <p:extLst>
      <p:ext uri="{BB962C8B-B14F-4D97-AF65-F5344CB8AC3E}">
        <p14:creationId xmlns:p14="http://schemas.microsoft.com/office/powerpoint/2010/main" val="2481965607"/>
      </p:ext>
    </p:extLst>
  </p:cSld>
  <p:clrMapOvr>
    <a:masterClrMapping/>
  </p:clrMapOvr>
  <mc:AlternateContent xmlns:mc="http://schemas.openxmlformats.org/markup-compatibility/2006" xmlns:p14="http://schemas.microsoft.com/office/powerpoint/2010/main">
    <mc:Choice Requires="p14">
      <p:transition spd="slow" p14:dur="2000" advTm="41430"/>
    </mc:Choice>
    <mc:Fallback xmlns="">
      <p:transition spd="slow" advTm="4143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prstClr val="white"/>
                </a:solidFill>
                <a:ea typeface="ＭＳ ゴシック" panose="020B0609070205080204" pitchFamily="49" charset="-128"/>
              </a:rPr>
              <a:t>行動援護</a:t>
            </a:r>
          </a:p>
        </p:txBody>
      </p:sp>
      <p:sp>
        <p:nvSpPr>
          <p:cNvPr id="13" name="コンテンツ プレースホルダー 12"/>
          <p:cNvSpPr>
            <a:spLocks noGrp="1"/>
          </p:cNvSpPr>
          <p:nvPr>
            <p:ph idx="1"/>
          </p:nvPr>
        </p:nvSpPr>
        <p:spPr>
          <a:xfrm>
            <a:off x="288000" y="1440000"/>
            <a:ext cx="8568000" cy="5418000"/>
          </a:xfrm>
        </p:spPr>
        <p:txBody>
          <a:bodyPr>
            <a:noAutofit/>
          </a:bodyPr>
          <a:lstStyle/>
          <a:p>
            <a:pPr marL="0" indent="0">
              <a:buNone/>
            </a:pPr>
            <a:endParaRPr kumimoji="1" lang="en-US" altLang="ja-JP" sz="2400" dirty="0">
              <a:latin typeface="ＭＳ ゴシック" panose="020B0609070205080204" pitchFamily="49" charset="-128"/>
            </a:endParaRPr>
          </a:p>
          <a:p>
            <a:pPr marL="0" indent="0">
              <a:buNone/>
            </a:pPr>
            <a:r>
              <a:rPr kumimoji="1" lang="ja-JP" altLang="en-US" sz="2400" dirty="0">
                <a:latin typeface="ＭＳ ゴシック" panose="020B0609070205080204" pitchFamily="49" charset="-128"/>
              </a:rPr>
              <a:t>○サービス内容</a:t>
            </a:r>
            <a:endParaRPr kumimoji="1"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a:t>
            </a:r>
            <a:r>
              <a:rPr lang="ja-JP" altLang="en-US" sz="2400" u="sng" dirty="0">
                <a:latin typeface="ＭＳ ゴシック" panose="020B0609070205080204" pitchFamily="49" charset="-128"/>
              </a:rPr>
              <a:t>知的障害</a:t>
            </a:r>
            <a:r>
              <a:rPr lang="ja-JP" altLang="en-US" sz="2400" dirty="0">
                <a:latin typeface="ＭＳ ゴシック" panose="020B0609070205080204" pitchFamily="49" charset="-128"/>
              </a:rPr>
              <a:t>や</a:t>
            </a:r>
            <a:r>
              <a:rPr lang="ja-JP" altLang="en-US" sz="2400" u="sng" dirty="0">
                <a:latin typeface="ＭＳ ゴシック" panose="020B0609070205080204" pitchFamily="49" charset="-128"/>
              </a:rPr>
              <a:t>精神障害</a:t>
            </a:r>
            <a:r>
              <a:rPr lang="ja-JP" altLang="en-US" sz="2400" dirty="0">
                <a:latin typeface="ＭＳ ゴシック" panose="020B0609070205080204" pitchFamily="49" charset="-128"/>
              </a:rPr>
              <a:t>により行動上著しい困難があり、常に　</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援助が必要な人に危険回避のための援護、移動中や排せ</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つ・食事等の介護</a:t>
            </a:r>
            <a:endParaRPr lang="en-US" altLang="ja-JP" sz="2400" dirty="0">
              <a:latin typeface="ＭＳ ゴシック" panose="020B0609070205080204" pitchFamily="49" charset="-128"/>
            </a:endParaRPr>
          </a:p>
          <a:p>
            <a:pPr marL="0" indent="0">
              <a:buNone/>
            </a:pP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○対象者</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障害支援区分が</a:t>
            </a:r>
            <a:r>
              <a:rPr lang="ja-JP" altLang="en-US" sz="2400" dirty="0">
                <a:solidFill>
                  <a:srgbClr val="C00000"/>
                </a:solidFill>
                <a:latin typeface="ＭＳ ゴシック" panose="020B0609070205080204" pitchFamily="49" charset="-128"/>
              </a:rPr>
              <a:t>区分３以上</a:t>
            </a:r>
            <a:r>
              <a:rPr lang="ja-JP" altLang="en-US" sz="2400" dirty="0">
                <a:latin typeface="ＭＳ ゴシック" panose="020B0609070205080204" pitchFamily="49" charset="-128"/>
              </a:rPr>
              <a:t>であって、行動援護スコアが</a:t>
            </a:r>
            <a:endParaRPr lang="en-US" altLang="ja-JP" sz="2400" dirty="0">
              <a:latin typeface="ＭＳ ゴシック" panose="020B0609070205080204" pitchFamily="49" charset="-128"/>
            </a:endParaRPr>
          </a:p>
          <a:p>
            <a:pPr marL="0" indent="0">
              <a:buNone/>
            </a:pPr>
            <a:r>
              <a:rPr lang="ja-JP" altLang="en-US" sz="2400" dirty="0">
                <a:solidFill>
                  <a:srgbClr val="C00000"/>
                </a:solidFill>
                <a:latin typeface="ＭＳ ゴシック" panose="020B0609070205080204" pitchFamily="49" charset="-128"/>
              </a:rPr>
              <a:t>　１０点以上</a:t>
            </a:r>
            <a:r>
              <a:rPr lang="ja-JP" altLang="en-US" sz="2400" dirty="0">
                <a:latin typeface="ＭＳ ゴシック" panose="020B0609070205080204" pitchFamily="49" charset="-128"/>
              </a:rPr>
              <a:t>の者（障害児はこれに相当する心身の状態で</a:t>
            </a:r>
            <a:r>
              <a:rPr lang="ja-JP" altLang="en-US" sz="2400" dirty="0" err="1">
                <a:latin typeface="ＭＳ ゴシック" panose="020B0609070205080204" pitchFamily="49" charset="-128"/>
              </a:rPr>
              <a:t>あ</a:t>
            </a:r>
            <a:endParaRPr lang="en-US" altLang="ja-JP" sz="2400" dirty="0">
              <a:latin typeface="ＭＳ ゴシック" panose="020B0609070205080204" pitchFamily="49" charset="-128"/>
            </a:endParaRPr>
          </a:p>
          <a:p>
            <a:pPr marL="0" indent="0">
              <a:buNone/>
            </a:pPr>
            <a:r>
              <a:rPr lang="ja-JP" altLang="en-US" sz="2400" dirty="0">
                <a:latin typeface="ＭＳ ゴシック" panose="020B0609070205080204" pitchFamily="49" charset="-128"/>
              </a:rPr>
              <a:t>　</a:t>
            </a:r>
            <a:r>
              <a:rPr lang="ja-JP" altLang="en-US" sz="2400" dirty="0" err="1">
                <a:latin typeface="ＭＳ ゴシック" panose="020B0609070205080204" pitchFamily="49" charset="-128"/>
              </a:rPr>
              <a:t>る</a:t>
            </a:r>
            <a:r>
              <a:rPr lang="ja-JP" altLang="en-US" sz="2400" dirty="0">
                <a:latin typeface="ＭＳ ゴシック" panose="020B0609070205080204" pitchFamily="49" charset="-128"/>
              </a:rPr>
              <a:t>者）</a:t>
            </a:r>
            <a:endParaRPr lang="en-US" altLang="ja-JP" sz="2400" dirty="0">
              <a:latin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7</a:t>
            </a:fld>
            <a:endParaRPr lang="ja-JP" altLang="en-US" dirty="0">
              <a:solidFill>
                <a:prstClr val="black">
                  <a:tint val="75000"/>
                </a:prstClr>
              </a:solidFill>
            </a:endParaRPr>
          </a:p>
        </p:txBody>
      </p:sp>
    </p:spTree>
    <p:extLst>
      <p:ext uri="{BB962C8B-B14F-4D97-AF65-F5344CB8AC3E}">
        <p14:creationId xmlns:p14="http://schemas.microsoft.com/office/powerpoint/2010/main" val="3570057283"/>
      </p:ext>
    </p:extLst>
  </p:cSld>
  <p:clrMapOvr>
    <a:masterClrMapping/>
  </p:clrMapOvr>
  <mc:AlternateContent xmlns:mc="http://schemas.openxmlformats.org/markup-compatibility/2006" xmlns:p14="http://schemas.microsoft.com/office/powerpoint/2010/main">
    <mc:Choice Requires="p14">
      <p:transition spd="slow" p14:dur="2000" advTm="47604"/>
    </mc:Choice>
    <mc:Fallback xmlns="">
      <p:transition spd="slow" advTm="4760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8</a:t>
            </a:fld>
            <a:endParaRPr lang="ja-JP" altLang="en-US">
              <a:solidFill>
                <a:prstClr val="black">
                  <a:tint val="75000"/>
                </a:prstClr>
              </a:solidFill>
            </a:endParaRPr>
          </a:p>
        </p:txBody>
      </p:sp>
      <p:sp>
        <p:nvSpPr>
          <p:cNvPr id="5" name="タイトル 1"/>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4000" dirty="0">
                <a:solidFill>
                  <a:schemeClr val="bg1"/>
                </a:solidFill>
                <a:ea typeface="ＭＳ ゴシック" panose="020B0609070205080204" pitchFamily="49" charset="-128"/>
              </a:rPr>
              <a:t>計画の作成</a:t>
            </a:r>
            <a:r>
              <a:rPr lang="ja-JP" altLang="en-US" sz="4000" dirty="0">
                <a:solidFill>
                  <a:schemeClr val="bg1"/>
                </a:solidFill>
                <a:ea typeface="ＭＳ ゴシック" panose="020B0609070205080204" pitchFamily="49" charset="-128"/>
              </a:rPr>
              <a:t>（１）</a:t>
            </a:r>
            <a:endParaRPr lang="ja-JP" altLang="ja-JP" sz="4000" dirty="0">
              <a:solidFill>
                <a:schemeClr val="bg1"/>
              </a:solidFill>
              <a:ea typeface="ＭＳ ゴシック" panose="020B0609070205080204" pitchFamily="49" charset="-128"/>
            </a:endParaRPr>
          </a:p>
        </p:txBody>
      </p:sp>
      <p:sp>
        <p:nvSpPr>
          <p:cNvPr id="6" name="コンテンツ プレースホルダー 12"/>
          <p:cNvSpPr>
            <a:spLocks noGrp="1"/>
          </p:cNvSpPr>
          <p:nvPr>
            <p:ph idx="1"/>
          </p:nvPr>
        </p:nvSpPr>
        <p:spPr>
          <a:xfrm>
            <a:off x="288000" y="1440000"/>
            <a:ext cx="8568000" cy="5418000"/>
          </a:xfrm>
        </p:spPr>
        <p:txBody>
          <a:bodyPr>
            <a:noAutofit/>
          </a:bodyPr>
          <a:lstStyle/>
          <a:p>
            <a:pPr marL="0" indent="0">
              <a:buNone/>
            </a:pPr>
            <a:r>
              <a:rPr lang="ja-JP" altLang="en-US" sz="2400" dirty="0"/>
              <a:t>　</a:t>
            </a:r>
            <a:endParaRPr lang="en-US" altLang="ja-JP" sz="2400" dirty="0"/>
          </a:p>
          <a:p>
            <a:pPr marL="0" indent="0">
              <a:buNone/>
            </a:pPr>
            <a:r>
              <a:rPr lang="ja-JP" altLang="en-US" sz="2400" dirty="0"/>
              <a:t>　サービス提供責任者は、相談支援事業者が作成したサービス等利用計画を踏まえて、</a:t>
            </a:r>
            <a:r>
              <a:rPr lang="ja-JP" altLang="en-US" sz="2400" dirty="0">
                <a:solidFill>
                  <a:srgbClr val="C00000"/>
                </a:solidFill>
              </a:rPr>
              <a:t>居宅介護計画を作成</a:t>
            </a:r>
            <a:r>
              <a:rPr lang="ja-JP" altLang="en-US" sz="2400" dirty="0"/>
              <a:t>し、居宅介護計画に基づく支援を実施するものである。なお、居宅介護計画は以下の点に留意して作成されるものである。</a:t>
            </a:r>
            <a:endParaRPr lang="en-US" altLang="ja-JP" sz="2400" dirty="0"/>
          </a:p>
          <a:p>
            <a:pPr marL="0" indent="0">
              <a:buNone/>
            </a:pPr>
            <a:endParaRPr lang="en-US" altLang="ja-JP" sz="2400" dirty="0"/>
          </a:p>
          <a:p>
            <a:pPr marL="0" indent="0">
              <a:buNone/>
            </a:pPr>
            <a:r>
              <a:rPr lang="ja-JP" altLang="en-US" sz="2400" dirty="0"/>
              <a:t>①居宅介護計画の</a:t>
            </a:r>
            <a:r>
              <a:rPr lang="ja-JP" altLang="en-US" sz="2400" u="sng" dirty="0"/>
              <a:t>説明を行う</a:t>
            </a:r>
            <a:r>
              <a:rPr lang="ja-JP" altLang="en-US" sz="2400" dirty="0"/>
              <a:t>。</a:t>
            </a:r>
            <a:endParaRPr lang="en-US" altLang="ja-JP" sz="2400" dirty="0"/>
          </a:p>
          <a:p>
            <a:pPr marL="0" indent="0">
              <a:buNone/>
            </a:pPr>
            <a:r>
              <a:rPr lang="ja-JP" altLang="en-US" sz="2400" dirty="0"/>
              <a:t>　→サービス提供責任者は、居宅介護計画の</a:t>
            </a:r>
            <a:r>
              <a:rPr lang="ja-JP" altLang="en-US" sz="2400" dirty="0">
                <a:solidFill>
                  <a:srgbClr val="0070C0"/>
                </a:solidFill>
              </a:rPr>
              <a:t>目的</a:t>
            </a:r>
            <a:r>
              <a:rPr lang="ja-JP" altLang="en-US" sz="2400" dirty="0"/>
              <a:t>や</a:t>
            </a:r>
            <a:r>
              <a:rPr lang="ja-JP" altLang="en-US" sz="2400" dirty="0">
                <a:solidFill>
                  <a:srgbClr val="0070C0"/>
                </a:solidFill>
              </a:rPr>
              <a:t>内容</a:t>
            </a:r>
            <a:r>
              <a:rPr lang="ja-JP" altLang="en-US" sz="2400" dirty="0"/>
              <a:t>に</a:t>
            </a:r>
            <a:r>
              <a:rPr lang="ja-JP" altLang="en-US" sz="2400" dirty="0" err="1"/>
              <a:t>つ</a:t>
            </a:r>
            <a:endParaRPr lang="en-US" altLang="ja-JP" sz="2400" dirty="0"/>
          </a:p>
          <a:p>
            <a:pPr marL="0" indent="0">
              <a:buNone/>
            </a:pPr>
            <a:r>
              <a:rPr lang="ja-JP" altLang="en-US" sz="2400" dirty="0"/>
              <a:t>　　いて、利用者及びその家族に理解しやすい方法で説明を</a:t>
            </a:r>
            <a:endParaRPr lang="en-US" altLang="ja-JP" sz="2400" dirty="0"/>
          </a:p>
          <a:p>
            <a:pPr marL="0" indent="0">
              <a:buNone/>
            </a:pPr>
            <a:r>
              <a:rPr lang="ja-JP" altLang="en-US" sz="2400" dirty="0"/>
              <a:t>　　行うとともに、その</a:t>
            </a:r>
            <a:r>
              <a:rPr lang="ja-JP" altLang="en-US" sz="2400" dirty="0">
                <a:solidFill>
                  <a:srgbClr val="0070C0"/>
                </a:solidFill>
              </a:rPr>
              <a:t>実施状況</a:t>
            </a:r>
            <a:r>
              <a:rPr lang="ja-JP" altLang="en-US" sz="2400" dirty="0"/>
              <a:t>や</a:t>
            </a:r>
            <a:r>
              <a:rPr lang="ja-JP" altLang="en-US" sz="2400" dirty="0">
                <a:solidFill>
                  <a:srgbClr val="0070C0"/>
                </a:solidFill>
              </a:rPr>
              <a:t>評価</a:t>
            </a:r>
            <a:r>
              <a:rPr lang="ja-JP" altLang="en-US" sz="2400" dirty="0"/>
              <a:t>についても説明を行</a:t>
            </a:r>
            <a:endParaRPr lang="en-US" altLang="ja-JP" sz="2400" dirty="0"/>
          </a:p>
          <a:p>
            <a:pPr marL="0" indent="0">
              <a:buNone/>
            </a:pPr>
            <a:r>
              <a:rPr lang="ja-JP" altLang="en-US" sz="2400" dirty="0"/>
              <a:t>　　</a:t>
            </a:r>
            <a:r>
              <a:rPr lang="ja-JP" altLang="en-US" sz="2400" dirty="0" err="1"/>
              <a:t>う</a:t>
            </a:r>
            <a:r>
              <a:rPr lang="ja-JP" altLang="en-US" sz="2400" dirty="0"/>
              <a:t>ものとする。</a:t>
            </a:r>
            <a:endParaRPr lang="en-US" altLang="ja-JP" sz="2400" dirty="0"/>
          </a:p>
        </p:txBody>
      </p:sp>
    </p:spTree>
    <p:extLst>
      <p:ext uri="{BB962C8B-B14F-4D97-AF65-F5344CB8AC3E}">
        <p14:creationId xmlns:p14="http://schemas.microsoft.com/office/powerpoint/2010/main" val="493330222"/>
      </p:ext>
    </p:extLst>
  </p:cSld>
  <p:clrMapOvr>
    <a:masterClrMapping/>
  </p:clrMapOvr>
  <mc:AlternateContent xmlns:mc="http://schemas.openxmlformats.org/markup-compatibility/2006" xmlns:p14="http://schemas.microsoft.com/office/powerpoint/2010/main">
    <mc:Choice Requires="p14">
      <p:transition spd="slow" p14:dur="2000" advTm="46448"/>
    </mc:Choice>
    <mc:Fallback xmlns="">
      <p:transition spd="slow" advTm="4644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9</a:t>
            </a:fld>
            <a:endParaRPr lang="ja-JP" altLang="en-US">
              <a:solidFill>
                <a:prstClr val="black">
                  <a:tint val="75000"/>
                </a:prstClr>
              </a:solidFill>
            </a:endParaRPr>
          </a:p>
        </p:txBody>
      </p:sp>
      <p:sp>
        <p:nvSpPr>
          <p:cNvPr id="5" name="タイトル 1"/>
          <p:cNvSpPr txBox="1">
            <a:spLocks noGrp="1"/>
          </p:cNvSpPr>
          <p:nvPr>
            <p:ph type="title"/>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4000" dirty="0">
                <a:solidFill>
                  <a:schemeClr val="bg1"/>
                </a:solidFill>
                <a:ea typeface="ＭＳ ゴシック" panose="020B0609070205080204" pitchFamily="49" charset="-128"/>
              </a:rPr>
              <a:t>計画の作成</a:t>
            </a:r>
            <a:r>
              <a:rPr lang="ja-JP" altLang="en-US" sz="4000" dirty="0">
                <a:solidFill>
                  <a:schemeClr val="bg1"/>
                </a:solidFill>
                <a:ea typeface="ＭＳ ゴシック" panose="020B0609070205080204" pitchFamily="49" charset="-128"/>
              </a:rPr>
              <a:t>（２）</a:t>
            </a:r>
            <a:endParaRPr lang="ja-JP" altLang="ja-JP" sz="4000" dirty="0">
              <a:solidFill>
                <a:schemeClr val="bg1"/>
              </a:solidFill>
              <a:ea typeface="ＭＳ ゴシック" panose="020B0609070205080204" pitchFamily="49" charset="-128"/>
            </a:endParaRPr>
          </a:p>
        </p:txBody>
      </p:sp>
      <p:sp>
        <p:nvSpPr>
          <p:cNvPr id="6" name="コンテンツ プレースホルダー 12"/>
          <p:cNvSpPr>
            <a:spLocks noGrp="1"/>
          </p:cNvSpPr>
          <p:nvPr>
            <p:ph idx="1"/>
          </p:nvPr>
        </p:nvSpPr>
        <p:spPr>
          <a:xfrm>
            <a:off x="288000" y="1412776"/>
            <a:ext cx="8568000" cy="5418000"/>
          </a:xfrm>
        </p:spPr>
        <p:txBody>
          <a:bodyPr>
            <a:noAutofit/>
          </a:bodyPr>
          <a:lstStyle/>
          <a:p>
            <a:pPr marL="0" indent="0">
              <a:buNone/>
            </a:pPr>
            <a:r>
              <a:rPr lang="ja-JP" altLang="en-US" sz="2400" dirty="0"/>
              <a:t>②利用者の状況を</a:t>
            </a:r>
            <a:r>
              <a:rPr lang="ja-JP" altLang="en-US" sz="2400" u="sng" dirty="0"/>
              <a:t>把握、分析する</a:t>
            </a:r>
            <a:endParaRPr lang="en-US" altLang="ja-JP" sz="2400" u="sng" dirty="0"/>
          </a:p>
          <a:p>
            <a:pPr marL="0" indent="0">
              <a:buNone/>
            </a:pPr>
            <a:r>
              <a:rPr lang="ja-JP" altLang="en-US" sz="2400" dirty="0"/>
              <a:t>　→居宅介護計画の作成にあたっては、利用者の状況を把　</a:t>
            </a:r>
            <a:endParaRPr lang="en-US" altLang="ja-JP" sz="2400" dirty="0"/>
          </a:p>
          <a:p>
            <a:pPr marL="0" indent="0">
              <a:buNone/>
            </a:pPr>
            <a:r>
              <a:rPr lang="ja-JP" altLang="en-US" sz="2400" dirty="0"/>
              <a:t>　　握・分析し、解決すべき</a:t>
            </a:r>
            <a:r>
              <a:rPr lang="ja-JP" altLang="en-US" sz="2400" dirty="0">
                <a:solidFill>
                  <a:srgbClr val="0070C0"/>
                </a:solidFill>
              </a:rPr>
              <a:t>課題を明らか</a:t>
            </a:r>
            <a:r>
              <a:rPr lang="ja-JP" altLang="en-US" sz="2400" dirty="0"/>
              <a:t>にし、これに基</a:t>
            </a:r>
            <a:r>
              <a:rPr lang="ja-JP" altLang="en-US" sz="2400" dirty="0" err="1"/>
              <a:t>づ</a:t>
            </a:r>
            <a:endParaRPr lang="en-US" altLang="ja-JP" sz="2400" dirty="0"/>
          </a:p>
          <a:p>
            <a:pPr marL="0" indent="0">
              <a:buNone/>
            </a:pPr>
            <a:r>
              <a:rPr lang="ja-JP" altLang="en-US" sz="2400" dirty="0"/>
              <a:t>　　き、</a:t>
            </a:r>
            <a:r>
              <a:rPr lang="ja-JP" altLang="en-US" sz="2400" dirty="0">
                <a:solidFill>
                  <a:srgbClr val="0070C0"/>
                </a:solidFill>
              </a:rPr>
              <a:t>援助の方向性</a:t>
            </a:r>
            <a:r>
              <a:rPr lang="ja-JP" altLang="en-US" sz="2400" dirty="0"/>
              <a:t>や</a:t>
            </a:r>
            <a:r>
              <a:rPr lang="ja-JP" altLang="en-US" sz="2400" dirty="0">
                <a:solidFill>
                  <a:srgbClr val="0070C0"/>
                </a:solidFill>
              </a:rPr>
              <a:t>目標</a:t>
            </a:r>
            <a:r>
              <a:rPr lang="ja-JP" altLang="en-US" sz="2400" dirty="0"/>
              <a:t>を明確にする。</a:t>
            </a:r>
            <a:endParaRPr lang="en-US" altLang="ja-JP" sz="2400" dirty="0"/>
          </a:p>
          <a:p>
            <a:pPr marL="0" indent="0">
              <a:buNone/>
            </a:pPr>
            <a:endParaRPr lang="en-US" altLang="ja-JP" sz="2400" dirty="0"/>
          </a:p>
          <a:p>
            <a:pPr marL="0" indent="0">
              <a:buNone/>
            </a:pPr>
            <a:r>
              <a:rPr lang="ja-JP" altLang="en-US" sz="2400" dirty="0"/>
              <a:t>③作成した際には</a:t>
            </a:r>
            <a:r>
              <a:rPr lang="ja-JP" altLang="en-US" sz="2400" dirty="0">
                <a:solidFill>
                  <a:srgbClr val="C00000"/>
                </a:solidFill>
              </a:rPr>
              <a:t>遅滞なく</a:t>
            </a:r>
            <a:r>
              <a:rPr lang="ja-JP" altLang="en-US" sz="2400" dirty="0"/>
              <a:t>利用者に交付しなければならない。</a:t>
            </a:r>
            <a:endParaRPr lang="en-US" altLang="ja-JP" sz="2400" dirty="0"/>
          </a:p>
          <a:p>
            <a:pPr marL="0" indent="0">
              <a:buNone/>
            </a:pPr>
            <a:endParaRPr lang="en-US" altLang="ja-JP" sz="2400" dirty="0"/>
          </a:p>
          <a:p>
            <a:pPr marL="0" indent="0">
              <a:buNone/>
            </a:pPr>
            <a:r>
              <a:rPr lang="ja-JP" altLang="en-US" sz="2400" dirty="0"/>
              <a:t>④サービス提供責任者は必要な管理を行う</a:t>
            </a:r>
            <a:endParaRPr lang="en-US" altLang="ja-JP" sz="2400" dirty="0"/>
          </a:p>
          <a:p>
            <a:pPr marL="0" indent="0">
              <a:buNone/>
            </a:pPr>
            <a:r>
              <a:rPr lang="ja-JP" altLang="en-US" sz="2400" dirty="0"/>
              <a:t>　→他の従業員の行うサービスが居宅介護計画に沿って実施</a:t>
            </a:r>
            <a:endParaRPr lang="en-US" altLang="ja-JP" sz="2400" dirty="0"/>
          </a:p>
          <a:p>
            <a:pPr marL="0" indent="0">
              <a:buNone/>
            </a:pPr>
            <a:r>
              <a:rPr lang="ja-JP" altLang="en-US" sz="2400" dirty="0"/>
              <a:t>　　されているかについて把握するとともに、</a:t>
            </a:r>
            <a:endParaRPr lang="en-US" altLang="ja-JP" sz="2400" dirty="0"/>
          </a:p>
          <a:p>
            <a:pPr marL="0" indent="0">
              <a:buNone/>
            </a:pPr>
            <a:r>
              <a:rPr lang="ja-JP" altLang="en-US" sz="2400" dirty="0">
                <a:solidFill>
                  <a:srgbClr val="0070C0"/>
                </a:solidFill>
              </a:rPr>
              <a:t>　　助言、指導等必要な管理</a:t>
            </a:r>
            <a:r>
              <a:rPr lang="ja-JP" altLang="en-US" sz="2400" dirty="0"/>
              <a:t>を行わなければならない。</a:t>
            </a:r>
            <a:endParaRPr lang="en-US" altLang="ja-JP" sz="2400" dirty="0"/>
          </a:p>
          <a:p>
            <a:pPr marL="0" indent="0">
              <a:buNone/>
            </a:pPr>
            <a:r>
              <a:rPr lang="ja-JP" altLang="en-US" sz="2000" dirty="0"/>
              <a:t>　　</a:t>
            </a:r>
            <a:r>
              <a:rPr lang="en-US" altLang="ja-JP" sz="2000" dirty="0"/>
              <a:t>※</a:t>
            </a:r>
            <a:r>
              <a:rPr lang="ja-JP" altLang="en-US" sz="2000" dirty="0"/>
              <a:t>重度訪問介護、同行援護、行動援護についても同様</a:t>
            </a:r>
            <a:endParaRPr lang="en-US" altLang="ja-JP" sz="2000" dirty="0"/>
          </a:p>
          <a:p>
            <a:pPr marL="0" indent="0">
              <a:buNone/>
            </a:pPr>
            <a:endParaRPr lang="en-US" altLang="ja-JP" sz="2400" dirty="0"/>
          </a:p>
        </p:txBody>
      </p:sp>
    </p:spTree>
    <p:extLst>
      <p:ext uri="{BB962C8B-B14F-4D97-AF65-F5344CB8AC3E}">
        <p14:creationId xmlns:p14="http://schemas.microsoft.com/office/powerpoint/2010/main" val="68971904"/>
      </p:ext>
    </p:extLst>
  </p:cSld>
  <p:clrMapOvr>
    <a:masterClrMapping/>
  </p:clrMapOvr>
  <mc:AlternateContent xmlns:mc="http://schemas.openxmlformats.org/markup-compatibility/2006" xmlns:p14="http://schemas.microsoft.com/office/powerpoint/2010/main">
    <mc:Choice Requires="p14">
      <p:transition spd="slow" p14:dur="2000" advTm="72029"/>
    </mc:Choice>
    <mc:Fallback xmlns="">
      <p:transition spd="slow" advTm="72029"/>
    </mc:Fallback>
  </mc:AlternateContent>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7305</TotalTime>
  <Words>2586</Words>
  <Application>Microsoft Office PowerPoint</Application>
  <PresentationFormat>画面に合わせる (4:3)</PresentationFormat>
  <Paragraphs>322</Paragraphs>
  <Slides>28</Slides>
  <Notes>28</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28</vt:i4>
      </vt:variant>
    </vt:vector>
  </HeadingPairs>
  <TitlesOfParts>
    <vt:vector size="34" baseType="lpstr">
      <vt:lpstr>ＭＳ Ｐゴシック</vt:lpstr>
      <vt:lpstr>ＭＳ ゴシック</vt:lpstr>
      <vt:lpstr>Arial</vt:lpstr>
      <vt:lpstr>Calibri</vt:lpstr>
      <vt:lpstr>2_Office ​​テーマ</vt:lpstr>
      <vt:lpstr>3_Office ​​テーマ</vt:lpstr>
      <vt:lpstr>事業所集団指導 ～訪問系～</vt:lpstr>
      <vt:lpstr>目次</vt:lpstr>
      <vt:lpstr>訪問系サービス</vt:lpstr>
      <vt:lpstr>PowerPoint プレゼンテーション</vt:lpstr>
      <vt:lpstr>重度訪問介護</vt:lpstr>
      <vt:lpstr>PowerPoint プレゼンテーション</vt:lpstr>
      <vt:lpstr>PowerPoint プレゼンテーション</vt:lpstr>
      <vt:lpstr>PowerPoint プレゼンテーション</vt:lpstr>
      <vt:lpstr>計画の作成（２）</vt:lpstr>
      <vt:lpstr>Q＆A（訪問系サービス）</vt:lpstr>
      <vt:lpstr>移動支援</vt:lpstr>
      <vt:lpstr>移動支援（１）</vt:lpstr>
      <vt:lpstr>移動支援（２）</vt:lpstr>
      <vt:lpstr>Q＆A（移動支援）</vt:lpstr>
      <vt:lpstr>Q＆A（移動支援）</vt:lpstr>
      <vt:lpstr>請求等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報酬の算定に関して</vt:lpstr>
      <vt:lpstr>PowerPoint プレゼンテーション</vt:lpstr>
      <vt:lpstr>PowerPoint プレゼンテーション</vt:lpstr>
      <vt:lpstr>PowerPoint プレゼンテーション</vt:lpstr>
      <vt:lpstr>PowerPoint プレゼンテーション</vt:lpstr>
    </vt:vector>
  </TitlesOfParts>
  <Company>鹿児島市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平成２７年度 指定障害福祉サービス事業者等集団指導</dc:title>
  <dc:creator>鹿児島市</dc:creator>
  <cp:lastModifiedBy>内園　歩</cp:lastModifiedBy>
  <cp:revision>595</cp:revision>
  <cp:lastPrinted>2024-08-14T02:43:12Z</cp:lastPrinted>
  <dcterms:created xsi:type="dcterms:W3CDTF">2015-03-05T02:17:13Z</dcterms:created>
  <dcterms:modified xsi:type="dcterms:W3CDTF">2024-08-14T02:43:41Z</dcterms:modified>
</cp:coreProperties>
</file>