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40" r:id="rId1"/>
  </p:sldMasterIdLst>
  <p:notesMasterIdLst>
    <p:notesMasterId r:id="rId26"/>
  </p:notesMasterIdLst>
  <p:handoutMasterIdLst>
    <p:handoutMasterId r:id="rId27"/>
  </p:handoutMasterIdLst>
  <p:sldIdLst>
    <p:sldId id="430" r:id="rId2"/>
    <p:sldId id="459" r:id="rId3"/>
    <p:sldId id="529" r:id="rId4"/>
    <p:sldId id="570" r:id="rId5"/>
    <p:sldId id="571" r:id="rId6"/>
    <p:sldId id="577" r:id="rId7"/>
    <p:sldId id="579" r:id="rId8"/>
    <p:sldId id="580" r:id="rId9"/>
    <p:sldId id="581" r:id="rId10"/>
    <p:sldId id="582" r:id="rId11"/>
    <p:sldId id="583" r:id="rId12"/>
    <p:sldId id="584" r:id="rId13"/>
    <p:sldId id="597" r:id="rId14"/>
    <p:sldId id="586" r:id="rId15"/>
    <p:sldId id="531" r:id="rId16"/>
    <p:sldId id="593" r:id="rId17"/>
    <p:sldId id="587" r:id="rId18"/>
    <p:sldId id="585" r:id="rId19"/>
    <p:sldId id="574" r:id="rId20"/>
    <p:sldId id="470" r:id="rId21"/>
    <p:sldId id="471" r:id="rId22"/>
    <p:sldId id="472" r:id="rId23"/>
    <p:sldId id="591" r:id="rId24"/>
    <p:sldId id="599" r:id="rId25"/>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5FA"/>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76190" autoAdjust="0"/>
  </p:normalViewPr>
  <p:slideViewPr>
    <p:cSldViewPr>
      <p:cViewPr varScale="1">
        <p:scale>
          <a:sx n="58" d="100"/>
          <a:sy n="58" d="100"/>
        </p:scale>
        <p:origin x="1590" y="45"/>
      </p:cViewPr>
      <p:guideLst>
        <p:guide orient="horz" pos="2160"/>
        <p:guide pos="2880"/>
      </p:guideLst>
    </p:cSldViewPr>
  </p:slideViewPr>
  <p:notesTextViewPr>
    <p:cViewPr>
      <p:scale>
        <a:sx n="100" d="100"/>
        <a:sy n="100" d="100"/>
      </p:scale>
      <p:origin x="0" y="-753"/>
    </p:cViewPr>
  </p:notesTextViewPr>
  <p:sorterViewPr>
    <p:cViewPr>
      <p:scale>
        <a:sx n="100" d="100"/>
        <a:sy n="100" d="100"/>
      </p:scale>
      <p:origin x="0" y="0"/>
    </p:cViewPr>
  </p:sorterViewPr>
  <p:notesViewPr>
    <p:cSldViewPr showGuides="1">
      <p:cViewPr varScale="1">
        <p:scale>
          <a:sx n="55" d="100"/>
          <a:sy n="55" d="100"/>
        </p:scale>
        <p:origin x="-290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A7B269F-B8B5-4248-855B-AC1F0EC1A03A}" type="datetime1">
              <a:rPr kumimoji="1" lang="ja-JP" altLang="en-US" smtClean="0"/>
              <a:t>2024/9/5</a:t>
            </a:fld>
            <a:endParaRPr kumimoji="1" lang="ja-JP" altLang="en-US"/>
          </a:p>
        </p:txBody>
      </p:sp>
      <p:sp>
        <p:nvSpPr>
          <p:cNvPr id="4" name="フッター プレースホルダー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C219A4C-47A4-4EE1-9E61-E7E128101D2A}" type="slidenum">
              <a:rPr kumimoji="1" lang="ja-JP" altLang="en-US" smtClean="0"/>
              <a:t>‹#›</a:t>
            </a:fld>
            <a:endParaRPr kumimoji="1" lang="ja-JP" altLang="en-US"/>
          </a:p>
        </p:txBody>
      </p:sp>
    </p:spTree>
    <p:extLst>
      <p:ext uri="{BB962C8B-B14F-4D97-AF65-F5344CB8AC3E}">
        <p14:creationId xmlns:p14="http://schemas.microsoft.com/office/powerpoint/2010/main" val="279472564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FF4ADC2-CB40-462E-9340-D172320161A2}" type="datetime1">
              <a:rPr kumimoji="1" lang="ja-JP" altLang="en-US" smtClean="0"/>
              <a:t>2024/9/5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0865F56-9E28-40F7-BB34-D52E9ACC7998}" type="slidenum">
              <a:rPr kumimoji="1" lang="ja-JP" altLang="en-US" smtClean="0"/>
              <a:t>‹#›</a:t>
            </a:fld>
            <a:endParaRPr kumimoji="1" lang="ja-JP" altLang="en-US"/>
          </a:p>
        </p:txBody>
      </p:sp>
    </p:spTree>
    <p:extLst>
      <p:ext uri="{BB962C8B-B14F-4D97-AF65-F5344CB8AC3E}">
        <p14:creationId xmlns:p14="http://schemas.microsoft.com/office/powerpoint/2010/main" val="43788392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障害福祉課</a:t>
            </a:r>
            <a:r>
              <a:rPr lang="ja-JP" altLang="en-US" sz="1200" dirty="0">
                <a:solidFill>
                  <a:schemeClr val="tx1"/>
                </a:solidFill>
              </a:rPr>
              <a:t>障害施設</a:t>
            </a:r>
            <a:r>
              <a:rPr kumimoji="1" lang="ja-JP" altLang="en-US" sz="1200" dirty="0"/>
              <a:t>係です。</a:t>
            </a:r>
            <a:endParaRPr kumimoji="1" lang="en-US" altLang="ja-JP" sz="1200" dirty="0"/>
          </a:p>
          <a:p>
            <a:r>
              <a:rPr lang="ja-JP" altLang="en-US" sz="1200" dirty="0"/>
              <a:t>表示してあります項目について、説明させていただきますので、よろしくお願いいたします。</a:t>
            </a:r>
            <a:endParaRPr lang="en-US" altLang="ja-JP" sz="1200" dirty="0"/>
          </a:p>
        </p:txBody>
      </p:sp>
      <p:sp>
        <p:nvSpPr>
          <p:cNvPr id="4" name="スライド番号プレースホルダー 3"/>
          <p:cNvSpPr>
            <a:spLocks noGrp="1"/>
          </p:cNvSpPr>
          <p:nvPr>
            <p:ph type="sldNum" sz="quarter" idx="10"/>
          </p:nvPr>
        </p:nvSpPr>
        <p:spPr/>
        <p:txBody>
          <a:bodyPr/>
          <a:lstStyle/>
          <a:p>
            <a:pPr>
              <a:defRPr/>
            </a:pPr>
            <a:fld id="{B143584D-A7E2-43D6-905A-580B331C7D4C}" type="slidenum">
              <a:rPr lang="ja-JP" altLang="en-US" sz="1800" kern="0" smtClean="0">
                <a:solidFill>
                  <a:sysClr val="windowText" lastClr="000000"/>
                </a:solidFill>
              </a:rPr>
              <a:pPr>
                <a:defRPr/>
              </a:pPr>
              <a:t>1</a:t>
            </a:fld>
            <a:endParaRPr lang="ja-JP" altLang="en-US" sz="1800" kern="0">
              <a:solidFill>
                <a:sysClr val="windowText" lastClr="000000"/>
              </a:solidFill>
            </a:endParaRPr>
          </a:p>
        </p:txBody>
      </p:sp>
      <p:sp>
        <p:nvSpPr>
          <p:cNvPr id="6" name="ヘッダー プレースホルダー 5"/>
          <p:cNvSpPr>
            <a:spLocks noGrp="1"/>
          </p:cNvSpPr>
          <p:nvPr>
            <p:ph type="hdr" sz="quarter" idx="11"/>
          </p:nvPr>
        </p:nvSpPr>
        <p:spPr>
          <a:xfrm>
            <a:off x="3398837" y="24483"/>
            <a:ext cx="3398838" cy="496888"/>
          </a:xfrm>
        </p:spPr>
        <p:txBody>
          <a:bodyPr/>
          <a:lstStyle/>
          <a:p>
            <a:endParaRPr lang="ja-JP" altLang="en-US" dirty="0">
              <a:solidFill>
                <a:prstClr val="black"/>
              </a:solidFill>
            </a:endParaRPr>
          </a:p>
        </p:txBody>
      </p:sp>
    </p:spTree>
    <p:extLst>
      <p:ext uri="{BB962C8B-B14F-4D97-AF65-F5344CB8AC3E}">
        <p14:creationId xmlns:p14="http://schemas.microsoft.com/office/powerpoint/2010/main" val="272093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次に、障害者虐待の防止・権利擁護の取組についてです。</a:t>
            </a:r>
          </a:p>
          <a:p>
            <a:pPr indent="133350" algn="l"/>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一つ目は、虐待防止措置についてです。障害者虐待防止の取組を徹底するため、令和４年度から義務化された障害者虐待防止措置が未実施の事業所等については、虐待防止措置未実施減算（所定単位数の１％を減算）が適用されます。</a:t>
            </a:r>
          </a:p>
          <a:p>
            <a:pPr indent="133350" algn="l"/>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二つ目は、身体拘束の適正化についてです。身体拘束等の適正化の徹底を図る観点から、減算額の引き上げ等の見直しです。</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（施設・居住系サービスは減算額を</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単位から所定単位数１０％へ、訪問・通所系サービスは減算額を</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単位から所定単位数１％へ見直し）</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l"/>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三つ目は、本人の意向を踏まえたサービス提供についてです。本人の意思に反する異性介助がなされないよう、サービス管理責任者等がサービス提供に関する本人の意向を把握するとともに、本人の意向を踏まえたサービス提供体制の確保に努めるべき旨を障害福祉サービス事業等の指定基準の解釈通知に明記されており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8444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r>
              <a:rPr lang="ja-JP" altLang="ja-JP" sz="1200" kern="100" dirty="0">
                <a:effectLst/>
                <a:latin typeface="+mn-ea"/>
                <a:ea typeface="+mn-ea"/>
                <a:cs typeface="Times New Roman" panose="02020603050405020304" pitchFamily="18" charset="0"/>
              </a:rPr>
              <a:t>次に、業務継続に向けた感染症や災害への対応力の取組の強化についてです。</a:t>
            </a:r>
            <a:endParaRPr lang="en-US" altLang="ja-JP" sz="1200" kern="100" dirty="0">
              <a:effectLst/>
              <a:latin typeface="+mn-ea"/>
              <a:ea typeface="+mn-ea"/>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障害福祉サービスは、障害者その家族等の生活を支える上で欠かせないものであり、感染症や自然災害が発生した場合であっても、適切な対応を行い、その後も利用者に対して必要なサービスを継続的に提供できる体制を構築することが重要であることから、</a:t>
            </a:r>
            <a:r>
              <a:rPr lang="ja-JP" altLang="ja-JP" sz="1200" kern="100" dirty="0">
                <a:effectLst/>
                <a:latin typeface="+mn-ea"/>
                <a:ea typeface="+mn-ea"/>
                <a:cs typeface="Times New Roman" panose="02020603050405020304" pitchFamily="18" charset="0"/>
              </a:rPr>
              <a:t>感染症又は非常災害のいずれか又は両方の業務継続計画が未策定の場合、基本報酬</a:t>
            </a:r>
            <a:r>
              <a:rPr lang="ja-JP" altLang="en-US" sz="1200" kern="100" dirty="0">
                <a:effectLst/>
                <a:latin typeface="+mn-ea"/>
                <a:ea typeface="+mn-ea"/>
                <a:cs typeface="Times New Roman" panose="02020603050405020304" pitchFamily="18" charset="0"/>
              </a:rPr>
              <a:t>が</a:t>
            </a:r>
            <a:r>
              <a:rPr lang="ja-JP" altLang="ja-JP" sz="1200" kern="100" dirty="0">
                <a:effectLst/>
                <a:latin typeface="+mn-ea"/>
                <a:ea typeface="+mn-ea"/>
                <a:cs typeface="Times New Roman" panose="02020603050405020304" pitchFamily="18" charset="0"/>
              </a:rPr>
              <a:t>減算</a:t>
            </a:r>
            <a:r>
              <a:rPr lang="ja-JP" altLang="en-US" sz="1200" kern="100" dirty="0">
                <a:effectLst/>
                <a:latin typeface="+mn-ea"/>
                <a:ea typeface="+mn-ea"/>
                <a:cs typeface="Times New Roman" panose="02020603050405020304" pitchFamily="18" charset="0"/>
              </a:rPr>
              <a:t>されます</a:t>
            </a:r>
            <a:r>
              <a:rPr lang="ja-JP" altLang="ja-JP" sz="1200" kern="100" dirty="0">
                <a:effectLst/>
                <a:latin typeface="+mn-ea"/>
                <a:ea typeface="+mn-ea"/>
                <a:cs typeface="Times New Roman" panose="02020603050405020304" pitchFamily="18" charset="0"/>
              </a:rPr>
              <a:t>。</a:t>
            </a:r>
            <a:endParaRPr lang="en-US" altLang="ja-JP" sz="1200" kern="100" dirty="0">
              <a:effectLst/>
              <a:latin typeface="+mn-ea"/>
              <a:ea typeface="+mn-ea"/>
              <a:cs typeface="Times New Roman" panose="02020603050405020304" pitchFamily="18" charset="0"/>
            </a:endParaRPr>
          </a:p>
          <a:p>
            <a:pPr indent="133350" algn="just"/>
            <a:r>
              <a:rPr lang="ja-JP" altLang="ja-JP" sz="1200" kern="100" dirty="0">
                <a:effectLst/>
                <a:latin typeface="+mn-ea"/>
                <a:ea typeface="+mn-ea"/>
                <a:cs typeface="Times New Roman" panose="02020603050405020304" pitchFamily="18" charset="0"/>
              </a:rPr>
              <a:t>その際に一定程度の取組を行っている事業所に対</a:t>
            </a:r>
            <a:r>
              <a:rPr lang="ja-JP" altLang="en-US" sz="1200" kern="100" dirty="0">
                <a:effectLst/>
                <a:latin typeface="+mn-ea"/>
                <a:ea typeface="+mn-ea"/>
                <a:cs typeface="Times New Roman" panose="02020603050405020304" pitchFamily="18" charset="0"/>
              </a:rPr>
              <a:t>する</a:t>
            </a:r>
            <a:r>
              <a:rPr lang="ja-JP" altLang="ja-JP" sz="1200" kern="100" dirty="0">
                <a:effectLst/>
                <a:latin typeface="+mn-ea"/>
                <a:ea typeface="+mn-ea"/>
                <a:cs typeface="Times New Roman" panose="02020603050405020304" pitchFamily="18" charset="0"/>
              </a:rPr>
              <a:t>経過措置</a:t>
            </a:r>
            <a:r>
              <a:rPr lang="ja-JP" altLang="en-US" sz="1200" kern="100" dirty="0">
                <a:effectLst/>
                <a:latin typeface="+mn-ea"/>
                <a:ea typeface="+mn-ea"/>
                <a:cs typeface="Times New Roman" panose="02020603050405020304" pitchFamily="18" charset="0"/>
              </a:rPr>
              <a:t>が</a:t>
            </a:r>
            <a:r>
              <a:rPr lang="ja-JP" altLang="ja-JP" sz="1200" kern="100" dirty="0">
                <a:effectLst/>
                <a:latin typeface="+mn-ea"/>
                <a:ea typeface="+mn-ea"/>
                <a:cs typeface="Times New Roman" panose="02020603050405020304" pitchFamily="18" charset="0"/>
              </a:rPr>
              <a:t>設けられています。</a:t>
            </a:r>
          </a:p>
          <a:p>
            <a:pPr marL="266700" indent="-133350" algn="just"/>
            <a:r>
              <a:rPr lang="en-US" altLang="ja-JP" sz="1200" kern="100" dirty="0">
                <a:effectLst/>
                <a:latin typeface="+mn-ea"/>
                <a:ea typeface="+mn-ea"/>
                <a:cs typeface="Times New Roman" panose="02020603050405020304" pitchFamily="18" charset="0"/>
              </a:rPr>
              <a:t> </a:t>
            </a:r>
            <a:endParaRPr lang="ja-JP" altLang="ja-JP" sz="1200" kern="100" dirty="0">
              <a:effectLst/>
              <a:latin typeface="+mn-ea"/>
              <a:ea typeface="+mn-ea"/>
              <a:cs typeface="Times New Roman" panose="02020603050405020304" pitchFamily="18" charset="0"/>
            </a:endParaRPr>
          </a:p>
          <a:p>
            <a:pPr marL="266700" indent="-133350" algn="just"/>
            <a:r>
              <a:rPr lang="ja-JP" altLang="ja-JP" sz="1200" kern="100" dirty="0">
                <a:effectLst/>
                <a:latin typeface="+mn-ea"/>
                <a:ea typeface="+mn-ea"/>
                <a:cs typeface="Times New Roman" panose="02020603050405020304" pitchFamily="18" charset="0"/>
              </a:rPr>
              <a:t>　【参考】</a:t>
            </a:r>
          </a:p>
          <a:p>
            <a:pPr marL="266700" indent="-133350" algn="just"/>
            <a:r>
              <a:rPr lang="ja-JP" altLang="ja-JP" sz="1200" kern="100" dirty="0">
                <a:effectLst/>
                <a:latin typeface="+mn-ea"/>
                <a:ea typeface="+mn-ea"/>
                <a:cs typeface="Times New Roman" panose="02020603050405020304" pitchFamily="18" charset="0"/>
              </a:rPr>
              <a:t>　　厚生労働省ホームページ（業務継続ガイドライン）</a:t>
            </a:r>
          </a:p>
          <a:p>
            <a:pPr marL="266700" indent="-133350" algn="just"/>
            <a:r>
              <a:rPr lang="ja-JP" altLang="ja-JP" sz="1200" kern="100" dirty="0">
                <a:effectLst/>
                <a:latin typeface="+mn-ea"/>
                <a:ea typeface="+mn-ea"/>
                <a:cs typeface="Times New Roman" panose="02020603050405020304" pitchFamily="18" charset="0"/>
              </a:rPr>
              <a:t>　　</a:t>
            </a:r>
            <a:r>
              <a:rPr lang="en-US" altLang="ja-JP" sz="1200" kern="100" dirty="0">
                <a:effectLst/>
                <a:latin typeface="+mn-ea"/>
                <a:ea typeface="+mn-ea"/>
                <a:cs typeface="Times New Roman" panose="02020603050405020304" pitchFamily="18" charset="0"/>
              </a:rPr>
              <a:t>https://www.mhlw.go.jp/stf/newpage_15758.html</a:t>
            </a:r>
            <a:endParaRPr lang="ja-JP" altLang="ja-JP" sz="1200" kern="100" dirty="0">
              <a:effectLst/>
              <a:latin typeface="+mn-ea"/>
              <a:ea typeface="+mn-ea"/>
              <a:cs typeface="Times New Roman" panose="02020603050405020304" pitchFamily="18" charset="0"/>
            </a:endParaRPr>
          </a:p>
          <a:p>
            <a:pPr algn="just"/>
            <a:endParaRPr lang="ja-JP"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67676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次に、情報公表未報告の事業所への対応についてです。</a:t>
            </a:r>
          </a:p>
          <a:p>
            <a:pPr algn="just"/>
            <a:r>
              <a:rPr lang="ja-JP" altLang="ja-JP" sz="1200" kern="100" dirty="0">
                <a:effectLst/>
                <a:latin typeface="+mn-ea"/>
                <a:ea typeface="+mn-ea"/>
                <a:cs typeface="Times New Roman" panose="02020603050405020304" pitchFamily="18" charset="0"/>
              </a:rPr>
              <a:t>　利用者への情報公表、災害発生時の迅速な情報共有、財務状況の見える化の推進を図る観点から、障害福祉サービス等情報公表システム上、未報告となっている事業所に対する「情報公表未報告減算」が創設されております。</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また、施行規則において、指定障害福祉サービス事業者等の指定の更新に係る申請があった際に、情報公表に係る報告を確認することとなりました。</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　報告の手続等については、「</a:t>
            </a:r>
            <a:r>
              <a:rPr kumimoji="1" lang="ja-JP" altLang="en-US" sz="1200" b="0" kern="1200" dirty="0">
                <a:solidFill>
                  <a:schemeClr val="dk1"/>
                </a:solidFill>
                <a:latin typeface="+mn-ea"/>
                <a:ea typeface="+mn-ea"/>
                <a:cs typeface="+mn-cs"/>
              </a:rPr>
              <a:t>９</a:t>
            </a:r>
            <a:r>
              <a:rPr kumimoji="1" lang="ja-JP" altLang="en-US" sz="1200" b="0" dirty="0">
                <a:latin typeface="+mn-ea"/>
                <a:ea typeface="+mn-ea"/>
              </a:rPr>
              <a:t>　</a:t>
            </a:r>
            <a:r>
              <a:rPr kumimoji="1" lang="ja-JP" altLang="en-US" sz="1200" b="0" kern="1200" dirty="0">
                <a:solidFill>
                  <a:schemeClr val="dk1"/>
                </a:solidFill>
                <a:latin typeface="+mn-ea"/>
                <a:ea typeface="+mn-ea"/>
                <a:cs typeface="+mn-cs"/>
              </a:rPr>
              <a:t>情報公表制度」でご確認ください。</a:t>
            </a:r>
            <a:endParaRPr kumimoji="1" lang="en-US" altLang="ja-JP" sz="1200" b="0" kern="1200" dirty="0">
              <a:solidFill>
                <a:schemeClr val="dk1"/>
              </a:solidFill>
              <a:latin typeface="+mn-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latin typeface="+mn-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n-ea"/>
                <a:ea typeface="+mn-ea"/>
                <a:cs typeface="+mn-cs"/>
              </a:rPr>
              <a:t>　鹿児島市ホームページ（障害福祉サービス等情報公表制度）</a:t>
            </a:r>
            <a:endParaRPr kumimoji="1" lang="en-US" altLang="ja-JP" sz="1200" b="0" kern="1200" dirty="0">
              <a:solidFill>
                <a:schemeClr val="dk1"/>
              </a:solidFill>
              <a:latin typeface="+mn-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n-ea"/>
                <a:ea typeface="+mn-ea"/>
                <a:cs typeface="+mn-cs"/>
              </a:rPr>
              <a:t>　</a:t>
            </a:r>
            <a:r>
              <a:rPr kumimoji="1" lang="en-US" altLang="ja-JP" sz="1200" b="0" kern="1200" dirty="0">
                <a:solidFill>
                  <a:schemeClr val="dk1"/>
                </a:solidFill>
                <a:latin typeface="+mn-ea"/>
                <a:ea typeface="+mn-ea"/>
                <a:cs typeface="+mn-cs"/>
              </a:rPr>
              <a:t>https://www.city.kagoshima.lg.jp/kenkofukushi/fukushi/syofuku/jyouhoukouhyouseido.html</a:t>
            </a:r>
            <a:endParaRPr kumimoji="1" lang="en-US" altLang="ja-JP" sz="1200" b="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52394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n-ea"/>
                <a:ea typeface="+mn-ea"/>
                <a:cs typeface="Times New Roman" panose="02020603050405020304" pitchFamily="18" charset="0"/>
              </a:rPr>
              <a:t>　次に、障害者支援施設における地域移行を推進するための取組についてです。</a:t>
            </a:r>
            <a:endParaRPr lang="en-US" altLang="ja-JP" sz="1200" kern="100" dirty="0">
              <a:effectLst/>
              <a:latin typeface="+mn-ea"/>
              <a:ea typeface="+mn-ea"/>
              <a:cs typeface="Times New Roman" panose="02020603050405020304" pitchFamily="18" charset="0"/>
            </a:endParaRPr>
          </a:p>
          <a:p>
            <a:r>
              <a:rPr lang="ja-JP" altLang="en-US" sz="1200" b="0" i="0" u="none" strike="noStrike" baseline="0" dirty="0">
                <a:solidFill>
                  <a:srgbClr val="000000"/>
                </a:solidFill>
                <a:latin typeface="+mn-ea"/>
                <a:ea typeface="+mn-ea"/>
              </a:rPr>
              <a:t>　すべての入所者に対して、地域生活への移行に関する意向や施設外の日中活動系サービスの利用の意</a:t>
            </a:r>
            <a:r>
              <a:rPr lang="ja-JP" altLang="en-US" sz="1200" b="0" i="0" u="none" strike="noStrike" baseline="0" dirty="0">
                <a:latin typeface="+mn-ea"/>
                <a:ea typeface="+mn-ea"/>
              </a:rPr>
              <a:t>向について確認し、本人の希望に応じたサービス利用にしなければならないことを運営基準に規定する。</a:t>
            </a:r>
          </a:p>
          <a:p>
            <a:r>
              <a:rPr lang="ja-JP" altLang="en-US" sz="1200" b="0" i="0" u="none" strike="noStrike" baseline="0" dirty="0">
                <a:latin typeface="+mn-ea"/>
                <a:ea typeface="+mn-ea"/>
              </a:rPr>
              <a:t>　本人の希望に応じたサービス利用に実効性を持たせるため、</a:t>
            </a:r>
          </a:p>
          <a:p>
            <a:r>
              <a:rPr lang="ja-JP" altLang="en-US" sz="1200" b="0" i="0" u="none" strike="noStrike" baseline="0" dirty="0">
                <a:latin typeface="+mn-ea"/>
                <a:ea typeface="+mn-ea"/>
              </a:rPr>
              <a:t>　①地域移行及び施設外の日中サービスの意向確認を行う担当者を選任すること</a:t>
            </a:r>
          </a:p>
          <a:p>
            <a:r>
              <a:rPr lang="ja-JP" altLang="en-US" sz="1200" b="0" i="0" u="none" strike="noStrike" baseline="0" dirty="0">
                <a:latin typeface="+mn-ea"/>
                <a:ea typeface="+mn-ea"/>
              </a:rPr>
              <a:t>　②意向確認の記録や意向を踏まえた個別支援計画を作成することなど、意向確認のマニュアルを作成すること</a:t>
            </a:r>
            <a:endParaRPr lang="en-US" altLang="ja-JP" sz="1200" b="0" i="0" u="none" strike="noStrike" baseline="0" dirty="0">
              <a:latin typeface="+mn-ea"/>
              <a:ea typeface="+mn-ea"/>
            </a:endParaRPr>
          </a:p>
          <a:p>
            <a:r>
              <a:rPr lang="ja-JP" altLang="en-US" sz="1200" b="0" i="0" u="none" strike="noStrike" baseline="0" dirty="0">
                <a:latin typeface="+mn-ea"/>
                <a:ea typeface="+mn-ea"/>
              </a:rPr>
              <a:t>となっております。</a:t>
            </a:r>
            <a:endParaRPr lang="en-US" altLang="ja-JP" sz="1200" b="0" i="0" u="none" strike="noStrike" baseline="0" dirty="0">
              <a:latin typeface="+mn-ea"/>
              <a:ea typeface="+mn-ea"/>
            </a:endParaRPr>
          </a:p>
          <a:p>
            <a:r>
              <a:rPr lang="ja-JP" altLang="en-US" sz="1200" b="0" i="0" u="none" strike="noStrike" baseline="0" dirty="0">
                <a:latin typeface="+mn-ea"/>
                <a:ea typeface="+mn-ea"/>
              </a:rPr>
              <a:t>　なお、①、②の体制の整備については、令和</a:t>
            </a:r>
            <a:r>
              <a:rPr lang="en-US" altLang="ja-JP" sz="1200" b="0" i="0" u="none" strike="noStrike" baseline="0" dirty="0">
                <a:latin typeface="+mn-ea"/>
                <a:ea typeface="+mn-ea"/>
              </a:rPr>
              <a:t>6</a:t>
            </a:r>
            <a:r>
              <a:rPr lang="ja-JP" altLang="en-US" sz="1200" b="0" i="0" u="none" strike="noStrike" baseline="0" dirty="0">
                <a:latin typeface="+mn-ea"/>
                <a:ea typeface="+mn-ea"/>
              </a:rPr>
              <a:t>年度は努力義務となっており、令和</a:t>
            </a:r>
            <a:r>
              <a:rPr lang="en-US" altLang="ja-JP" sz="1200" b="0" i="0" u="none" strike="noStrike" baseline="0" dirty="0">
                <a:latin typeface="+mn-ea"/>
                <a:ea typeface="+mn-ea"/>
              </a:rPr>
              <a:t>8</a:t>
            </a:r>
            <a:r>
              <a:rPr lang="ja-JP" altLang="en-US" sz="1200" b="0" i="0" u="none" strike="noStrike" baseline="0" dirty="0">
                <a:latin typeface="+mn-ea"/>
                <a:ea typeface="+mn-ea"/>
              </a:rPr>
              <a:t>年度から義務化されるとともに、未対応の場合は減算の対象となります。</a:t>
            </a:r>
          </a:p>
          <a:p>
            <a:r>
              <a:rPr lang="ja-JP" altLang="en-US" sz="1200" kern="100" dirty="0">
                <a:effectLst/>
                <a:latin typeface="+mn-ea"/>
                <a:ea typeface="+mn-ea"/>
                <a:cs typeface="Times New Roman" panose="02020603050405020304" pitchFamily="18" charset="0"/>
              </a:rPr>
              <a:t>　また地域生活への移行を推進するための評価が拡充されております。</a:t>
            </a:r>
            <a:endParaRPr lang="en-US" altLang="ja-JP" sz="1200" kern="100" dirty="0">
              <a:effectLst/>
              <a:latin typeface="+mn-ea"/>
              <a:ea typeface="+mn-ea"/>
              <a:cs typeface="Times New Roman" panose="02020603050405020304" pitchFamily="18" charset="0"/>
            </a:endParaRPr>
          </a:p>
          <a:p>
            <a:r>
              <a:rPr lang="ja-JP" altLang="en-US" sz="1200" kern="100" dirty="0">
                <a:effectLst/>
                <a:latin typeface="+mn-ea"/>
                <a:ea typeface="+mn-ea"/>
                <a:cs typeface="Times New Roman" panose="02020603050405020304" pitchFamily="18" charset="0"/>
              </a:rPr>
              <a:t>　前年度において障害者支援施設から地域へ移行し、</a:t>
            </a:r>
            <a:r>
              <a:rPr lang="en-US" altLang="ja-JP" sz="1200" kern="100" dirty="0">
                <a:effectLst/>
                <a:latin typeface="+mn-ea"/>
                <a:ea typeface="+mn-ea"/>
                <a:cs typeface="Times New Roman" panose="02020603050405020304" pitchFamily="18" charset="0"/>
              </a:rPr>
              <a:t>6</a:t>
            </a:r>
            <a:r>
              <a:rPr lang="ja-JP" altLang="en-US" sz="1200" kern="100" dirty="0">
                <a:effectLst/>
                <a:latin typeface="+mn-ea"/>
                <a:ea typeface="+mn-ea"/>
                <a:cs typeface="Times New Roman" panose="02020603050405020304" pitchFamily="18" charset="0"/>
              </a:rPr>
              <a:t>か月以上地域での生活が継続している者が</a:t>
            </a:r>
            <a:r>
              <a:rPr lang="en-US" altLang="ja-JP" sz="1200" kern="100" dirty="0">
                <a:effectLst/>
                <a:latin typeface="+mn-ea"/>
                <a:ea typeface="+mn-ea"/>
                <a:cs typeface="Times New Roman" panose="02020603050405020304" pitchFamily="18" charset="0"/>
              </a:rPr>
              <a:t>1</a:t>
            </a:r>
            <a:r>
              <a:rPr lang="ja-JP" altLang="en-US" sz="1200" kern="100" dirty="0">
                <a:effectLst/>
                <a:latin typeface="+mn-ea"/>
                <a:ea typeface="+mn-ea"/>
                <a:cs typeface="Times New Roman" panose="02020603050405020304" pitchFamily="18" charset="0"/>
              </a:rPr>
              <a:t>名以上いる場合かつ入所定員を</a:t>
            </a:r>
            <a:r>
              <a:rPr lang="en-US" altLang="ja-JP" sz="1200" kern="100" dirty="0">
                <a:effectLst/>
                <a:latin typeface="+mn-ea"/>
                <a:ea typeface="+mn-ea"/>
                <a:cs typeface="Times New Roman" panose="02020603050405020304" pitchFamily="18" charset="0"/>
              </a:rPr>
              <a:t>1</a:t>
            </a:r>
            <a:r>
              <a:rPr lang="ja-JP" altLang="en-US" sz="1200" kern="100" dirty="0">
                <a:effectLst/>
                <a:latin typeface="+mn-ea"/>
                <a:ea typeface="+mn-ea"/>
                <a:cs typeface="Times New Roman" panose="02020603050405020304" pitchFamily="18" charset="0"/>
              </a:rPr>
              <a:t>名以上減らした実績を評価する加算等が創設されております。</a:t>
            </a:r>
            <a:endParaRPr lang="ja-JP"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15899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n-ea"/>
                <a:ea typeface="+mn-ea"/>
                <a:cs typeface="Times New Roman" panose="02020603050405020304" pitchFamily="18" charset="0"/>
              </a:rPr>
              <a:t>　次に、共同生活援助や施設入所支援における支援の質の確保についてです。</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国の障害者部会報告書において、障害福祉サービスの実績や経験があまりない事業者の参入により、障害特性や障害程度を踏まえた支援が適切に提供されないといった支援の質の低下が懸念されることや居住や生活の場であり、運営が閉鎖的になるおそれのあるサービス類型については、地域の関係者を含む外部の目を定期的に入れることが、事業運営の透明性を高め、一定の質の確保につながるものと考えられ、介護分野の運営推進会議を参考とした仕組みを導入することが有効と考えられる。との指摘があったことを踏まえ、運営基準において、各事業所に地域連携推進会議を設置して、地域の関係者を含む外部の目（又は第三者による評価）を定期的に入れる取組が義務づけられました。</a:t>
            </a:r>
          </a:p>
          <a:p>
            <a:pPr algn="just"/>
            <a:r>
              <a:rPr lang="ja-JP" altLang="en-US" sz="1200" kern="100" dirty="0">
                <a:effectLst/>
                <a:latin typeface="+mn-ea"/>
                <a:ea typeface="+mn-ea"/>
                <a:cs typeface="Times New Roman" panose="02020603050405020304" pitchFamily="18" charset="0"/>
              </a:rPr>
              <a:t>　令和６年度から努力義務化、令和７年度から義務化されます。</a:t>
            </a:r>
          </a:p>
          <a:p>
            <a:pPr algn="just"/>
            <a:endParaRPr lang="ja-JP" altLang="en-US"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　鹿児島市ホームページ（地域連携推進会議の手引きについて）</a:t>
            </a:r>
          </a:p>
          <a:p>
            <a:pPr algn="just"/>
            <a:r>
              <a:rPr lang="en-US" altLang="ja-JP" sz="1200" kern="100" dirty="0">
                <a:effectLst/>
                <a:latin typeface="+mn-ea"/>
                <a:ea typeface="+mn-ea"/>
                <a:cs typeface="Times New Roman" panose="02020603050405020304" pitchFamily="18" charset="0"/>
              </a:rPr>
              <a:t>https://www.city.kagoshima.lg.jp/kenkofukushi/fukushi/syofuku/kenko/fukushi/shogai/jigyosha/tiikirenkeisuisinnkaiginotebiki.html</a:t>
            </a:r>
          </a:p>
          <a:p>
            <a:pPr algn="just"/>
            <a:endParaRPr lang="en-US" altLang="ja-JP" sz="1200" kern="100" dirty="0">
              <a:effectLst/>
              <a:latin typeface="+mn-ea"/>
              <a:ea typeface="+mn-ea"/>
              <a:cs typeface="Times New Roman" panose="02020603050405020304" pitchFamily="18" charset="0"/>
            </a:endParaRPr>
          </a:p>
          <a:p>
            <a:pPr algn="just"/>
            <a:endParaRPr lang="ja-JP"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40237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次に、相談支援従事者</a:t>
            </a:r>
            <a:r>
              <a:rPr lang="ja-JP" altLang="en-US" sz="1200" dirty="0"/>
              <a:t>現任</a:t>
            </a:r>
            <a:r>
              <a:rPr kumimoji="1" lang="ja-JP" altLang="en-US" sz="1200" dirty="0"/>
              <a:t>研修について説明します。</a:t>
            </a:r>
            <a:endParaRPr kumimoji="1" lang="en-US" altLang="ja-JP" sz="1200" dirty="0"/>
          </a:p>
          <a:p>
            <a:r>
              <a:rPr lang="ja-JP" altLang="en-US" sz="1200" dirty="0"/>
              <a:t>相談支援専門員は、初任者研修を修了した年度の翌年度を初年度として、５年ごとの年度末までに１回以上、現任研修を修了する必要があります。</a:t>
            </a:r>
            <a:endParaRPr lang="en-US" altLang="ja-JP" sz="1200" dirty="0"/>
          </a:p>
          <a:p>
            <a:r>
              <a:rPr kumimoji="1" lang="ja-JP" altLang="en-US" sz="1200" dirty="0"/>
              <a:t>図に示した通り、５年ごとに研修を受けるということではなく、①②③それぞれの期間内のどこかで１回受講すれば</a:t>
            </a:r>
            <a:r>
              <a:rPr lang="ja-JP" altLang="en-US" sz="1200" dirty="0"/>
              <a:t>良いことになります。</a:t>
            </a:r>
            <a:endParaRPr lang="en-US" altLang="ja-JP" sz="1200" dirty="0"/>
          </a:p>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現任研修を修了されていない方は、相談支援専門員の資格を失うことになりますので、ご注意下さい。</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研修を受講できる人数や実施時期は限られていますので、自分がいつ研修を修了しているか再確認をしていただき、計画的に受講していただきますようお願いいたします。</a:t>
            </a:r>
          </a:p>
          <a:p>
            <a:endParaRPr kumimoji="1" lang="ja-JP" altLang="en-US" sz="1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66086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次に、秘密保持等について説明します。</a:t>
            </a:r>
          </a:p>
          <a:p>
            <a:endParaRPr kumimoji="1" lang="ja-JP" altLang="en-US" sz="1200" dirty="0"/>
          </a:p>
          <a:p>
            <a:r>
              <a:rPr kumimoji="1" lang="ja-JP" altLang="en-US" sz="1200" dirty="0"/>
              <a:t>秘密保持は、事業所の従業者及び管理者に、その業務上知り得た利用者又はその家族の秘密の保持を</a:t>
            </a:r>
            <a:endParaRPr kumimoji="1" lang="en-US" altLang="ja-JP" sz="1200" dirty="0"/>
          </a:p>
          <a:p>
            <a:r>
              <a:rPr kumimoji="1" lang="ja-JP" altLang="en-US" sz="1200" dirty="0"/>
              <a:t>義務付けたものになります。</a:t>
            </a:r>
            <a:endParaRPr kumimoji="1" lang="en-US" altLang="ja-JP" sz="1200" dirty="0"/>
          </a:p>
          <a:p>
            <a:endParaRPr kumimoji="1" lang="en-US" altLang="ja-JP" sz="1200" dirty="0"/>
          </a:p>
          <a:p>
            <a:r>
              <a:rPr kumimoji="1" lang="ja-JP" altLang="en-US" sz="1200" dirty="0"/>
              <a:t>他の事業所へ利用者等の有する問題点や解決すべき課題等の</a:t>
            </a:r>
            <a:endParaRPr kumimoji="1" lang="en-US" altLang="ja-JP" sz="1200" dirty="0"/>
          </a:p>
          <a:p>
            <a:r>
              <a:rPr kumimoji="1" lang="ja-JP" altLang="en-US" sz="1200" dirty="0"/>
              <a:t>個人情報を提供する際は、あらかじめ文書により利用者等の同意を</a:t>
            </a:r>
            <a:endParaRPr kumimoji="1" lang="en-US" altLang="ja-JP" sz="1200" dirty="0"/>
          </a:p>
          <a:p>
            <a:r>
              <a:rPr kumimoji="1" lang="ja-JP" altLang="en-US" sz="1200" dirty="0"/>
              <a:t>得ておかなければならない。</a:t>
            </a:r>
          </a:p>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従業者の秘密保持義務について、在職中及び退職後における秘密保持義務を</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職業規則又は雇用契約書、誓約書等に明記すること。</a:t>
            </a:r>
            <a:endParaRPr lang="en-US" altLang="ja-JP" sz="1200" dirty="0"/>
          </a:p>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利用者及びその家族から個人情報の利用について同意を得ておくこと。</a:t>
            </a:r>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11392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次に、業務管理体制の整備について説明します。</a:t>
            </a:r>
          </a:p>
          <a:p>
            <a:endParaRPr kumimoji="1" lang="ja-JP" altLang="en-US" dirty="0"/>
          </a:p>
          <a:p>
            <a:r>
              <a:rPr kumimoji="1" lang="ja-JP" altLang="en-US" dirty="0"/>
              <a:t>事業者等は、事業の適正な運営を確保するため、</a:t>
            </a:r>
            <a:endParaRPr kumimoji="1" lang="en-US" altLang="ja-JP" dirty="0"/>
          </a:p>
          <a:p>
            <a:r>
              <a:rPr kumimoji="1" lang="ja-JP" altLang="en-US" dirty="0"/>
              <a:t>法令順守等の業務管理体制を整備し、</a:t>
            </a:r>
            <a:endParaRPr kumimoji="1" lang="en-US" altLang="ja-JP" dirty="0"/>
          </a:p>
          <a:p>
            <a:r>
              <a:rPr kumimoji="1" lang="ja-JP" altLang="en-US" dirty="0"/>
              <a:t>関係行政機関に届け出ることになっております。</a:t>
            </a:r>
          </a:p>
          <a:p>
            <a:endParaRPr kumimoji="1" lang="en-US" altLang="ja-JP" dirty="0"/>
          </a:p>
          <a:p>
            <a:r>
              <a:rPr kumimoji="1" lang="ja-JP" altLang="en-US" dirty="0"/>
              <a:t>まだ提出していない法人、</a:t>
            </a:r>
            <a:endParaRPr kumimoji="1" lang="en-US" altLang="ja-JP" dirty="0"/>
          </a:p>
          <a:p>
            <a:r>
              <a:rPr kumimoji="1" lang="ja-JP" altLang="en-US" dirty="0"/>
              <a:t>または届出内容に変更のあった法人は</a:t>
            </a:r>
            <a:endParaRPr kumimoji="1" lang="en-US" altLang="ja-JP" dirty="0"/>
          </a:p>
          <a:p>
            <a:r>
              <a:rPr kumimoji="1" lang="ja-JP" altLang="en-US" dirty="0"/>
              <a:t>すみやかに届出を行ってください。</a:t>
            </a:r>
            <a:endParaRPr kumimoji="1" lang="en-US" altLang="ja-JP" dirty="0"/>
          </a:p>
          <a:p>
            <a:endParaRPr kumimoji="1" lang="ja-JP" altLang="en-US" dirty="0"/>
          </a:p>
          <a:p>
            <a:r>
              <a:rPr kumimoji="1" lang="ja-JP" altLang="en-US" dirty="0"/>
              <a:t>詳しくは、本市ホームページをご参照ください。</a:t>
            </a:r>
            <a:endParaRPr kumimoji="1" lang="en-US" altLang="ja-JP" dirty="0"/>
          </a:p>
          <a:p>
            <a:endParaRPr kumimoji="1"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j-ea"/>
                <a:ea typeface="+mn-ea"/>
                <a:cs typeface="+mn-cs"/>
              </a:rPr>
              <a:t>　鹿児島市ホームページ（業務管理体制の整備及び整備事項の届出）</a:t>
            </a:r>
            <a:endParaRPr kumimoji="1" lang="en-US" altLang="ja-JP" sz="1200" b="0" kern="1200" dirty="0">
              <a:solidFill>
                <a:schemeClr val="dk1"/>
              </a:solidFill>
              <a:latin typeface="+mj-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kern="1200">
                <a:solidFill>
                  <a:schemeClr val="dk1"/>
                </a:solidFill>
                <a:latin typeface="+mj-ea"/>
                <a:ea typeface="+mn-ea"/>
                <a:cs typeface="+mn-cs"/>
              </a:rPr>
              <a:t>https</a:t>
            </a:r>
            <a:r>
              <a:rPr kumimoji="1" lang="en-US" altLang="ja-JP" sz="1200" b="0" kern="1200" dirty="0">
                <a:solidFill>
                  <a:schemeClr val="dk1"/>
                </a:solidFill>
                <a:latin typeface="+mj-ea"/>
                <a:ea typeface="+mn-ea"/>
                <a:cs typeface="+mn-cs"/>
              </a:rPr>
              <a:t>://www.city.kagoshima.lg.jp/kenkofukushi/fukushi/syofuku/kenko/fukushi/shogai/jigyosha/sebi.html</a:t>
            </a:r>
            <a:endParaRPr kumimoji="1" lang="en-US" altLang="ja-JP" sz="1200" b="0" dirty="0">
              <a:latin typeface="+mj-ea"/>
              <a:ea typeface="+mj-ea"/>
            </a:endParaRP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17</a:t>
            </a:fld>
            <a:endParaRPr kumimoji="1" lang="ja-JP" altLang="en-US"/>
          </a:p>
        </p:txBody>
      </p:sp>
    </p:spTree>
    <p:extLst>
      <p:ext uri="{BB962C8B-B14F-4D97-AF65-F5344CB8AC3E}">
        <p14:creationId xmlns:p14="http://schemas.microsoft.com/office/powerpoint/2010/main" val="3632344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次に、情報公表制度について説明します。</a:t>
            </a:r>
          </a:p>
          <a:p>
            <a:endParaRPr kumimoji="1" lang="ja-JP" altLang="en-US" dirty="0"/>
          </a:p>
          <a:p>
            <a:r>
              <a:rPr kumimoji="1" lang="ja-JP" altLang="en-US" dirty="0"/>
              <a:t>情報公表制度の主旨・目的については、</a:t>
            </a:r>
          </a:p>
          <a:p>
            <a:r>
              <a:rPr kumimoji="1" lang="ja-JP" altLang="en-US" dirty="0"/>
              <a:t>障害福祉サービス等を提供する事業所数が大幅に増加する中で、</a:t>
            </a:r>
          </a:p>
          <a:p>
            <a:r>
              <a:rPr kumimoji="1" lang="ja-JP" altLang="en-US" dirty="0"/>
              <a:t>事業者によるサービスの質の向上が重要な課題となっていることなどを踏まえ、</a:t>
            </a:r>
          </a:p>
          <a:p>
            <a:r>
              <a:rPr kumimoji="1" lang="ja-JP" altLang="en-US" dirty="0"/>
              <a:t>平成３０年４月から施行された法律において、事業者に対して</a:t>
            </a:r>
          </a:p>
          <a:p>
            <a:r>
              <a:rPr kumimoji="1" lang="ja-JP" altLang="en-US" dirty="0"/>
              <a:t>障害福祉サービスの内容等を報告することを求めるとともに、</a:t>
            </a:r>
          </a:p>
          <a:p>
            <a:r>
              <a:rPr kumimoji="1" lang="ja-JP" altLang="en-US" dirty="0"/>
              <a:t>内容を公表する仕組みを創設し、</a:t>
            </a:r>
          </a:p>
          <a:p>
            <a:r>
              <a:rPr kumimoji="1" lang="ja-JP" altLang="en-US" dirty="0"/>
              <a:t>利用者による個々のニーズに応じた</a:t>
            </a:r>
          </a:p>
          <a:p>
            <a:r>
              <a:rPr kumimoji="1" lang="ja-JP" altLang="en-US" dirty="0"/>
              <a:t>良質なサービスの選択に資すること等を目的としております。</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18</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1078643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公表の方法につきましては、ワムネットの</a:t>
            </a:r>
          </a:p>
          <a:p>
            <a:r>
              <a:rPr kumimoji="1" lang="ja-JP" altLang="en-US" dirty="0"/>
              <a:t>「障害福祉サービス等情報公表システム」において公表しております。</a:t>
            </a:r>
          </a:p>
          <a:p>
            <a:endParaRPr kumimoji="1" lang="ja-JP" altLang="en-US" dirty="0"/>
          </a:p>
          <a:p>
            <a:r>
              <a:rPr kumimoji="1" lang="ja-JP" altLang="en-US" dirty="0"/>
              <a:t>報告の方法につきましては、</a:t>
            </a:r>
          </a:p>
          <a:p>
            <a:r>
              <a:rPr kumimoji="1" lang="ja-JP" altLang="en-US" dirty="0"/>
              <a:t>事業所が直接システムにログインし入力することとなっており、</a:t>
            </a:r>
          </a:p>
          <a:p>
            <a:r>
              <a:rPr kumimoji="1" lang="ja-JP" altLang="en-US" dirty="0"/>
              <a:t>ログインに必要なＩＤ・パスワードにつきましては法人に</a:t>
            </a:r>
            <a:r>
              <a:rPr kumimoji="1" lang="en-US" altLang="ja-JP" dirty="0"/>
              <a:t>1</a:t>
            </a:r>
            <a:r>
              <a:rPr kumimoji="1" lang="ja-JP" altLang="en-US" dirty="0"/>
              <a:t>つ付与しているので、</a:t>
            </a:r>
          </a:p>
          <a:p>
            <a:r>
              <a:rPr kumimoji="1" lang="ja-JP" altLang="en-US" dirty="0"/>
              <a:t>法人内で共有をお願いします。</a:t>
            </a:r>
          </a:p>
          <a:p>
            <a:r>
              <a:rPr kumimoji="1" lang="ja-JP" altLang="en-US" dirty="0"/>
              <a:t>ＩＤ・パスワードが送付されたメールの確認がとれない場合は、</a:t>
            </a:r>
          </a:p>
          <a:p>
            <a:r>
              <a:rPr kumimoji="1" lang="ja-JP" altLang="en-US" dirty="0"/>
              <a:t>障害施設係へご連絡ください。</a:t>
            </a:r>
          </a:p>
          <a:p>
            <a:endParaRPr kumimoji="1" lang="ja-JP" altLang="en-US" dirty="0"/>
          </a:p>
          <a:p>
            <a:r>
              <a:rPr kumimoji="1" lang="ja-JP" altLang="en-US" dirty="0"/>
              <a:t>報告時期につきましては、</a:t>
            </a:r>
            <a:endParaRPr kumimoji="1" lang="en-US" altLang="ja-JP" dirty="0"/>
          </a:p>
          <a:p>
            <a:r>
              <a:rPr kumimoji="1" lang="ja-JP" altLang="en-US" dirty="0"/>
              <a:t>毎年５月に公表内容を見直していただき、更新を行ってください。</a:t>
            </a:r>
            <a:endParaRPr kumimoji="1" lang="en-US" altLang="ja-JP" dirty="0"/>
          </a:p>
          <a:p>
            <a:r>
              <a:rPr kumimoji="1" lang="ja-JP" altLang="en-US" dirty="0"/>
              <a:t>今年度更新をしていない事業所につきましては速やかに</a:t>
            </a:r>
            <a:endParaRPr kumimoji="1" lang="en-US" altLang="ja-JP" dirty="0"/>
          </a:p>
          <a:p>
            <a:r>
              <a:rPr kumimoji="1" lang="ja-JP" altLang="en-US" dirty="0"/>
              <a:t>更新していただきますようお願いいたします。</a:t>
            </a:r>
            <a:endParaRPr kumimoji="1" lang="en-US" altLang="ja-JP" dirty="0"/>
          </a:p>
          <a:p>
            <a:endParaRPr kumimoji="1" lang="en-US" altLang="ja-JP" dirty="0"/>
          </a:p>
          <a:p>
            <a:r>
              <a:rPr kumimoji="1" lang="ja-JP" altLang="en-US" dirty="0"/>
              <a:t>また、更新を行った後に公表内容の変更があった場合は、</a:t>
            </a:r>
            <a:endParaRPr kumimoji="1" lang="en-US" altLang="ja-JP" dirty="0"/>
          </a:p>
          <a:p>
            <a:r>
              <a:rPr kumimoji="1" lang="ja-JP" altLang="en-US" dirty="0"/>
              <a:t>随時システムから報告を行ってください。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なお、</a:t>
            </a:r>
            <a:r>
              <a:rPr lang="ja-JP" altLang="en-US" sz="1200" b="0" u="none" dirty="0">
                <a:solidFill>
                  <a:srgbClr val="FF0000"/>
                </a:solidFill>
              </a:rPr>
              <a:t>令和６年度報酬改定により情報公表未報告減算が創設されており、未報告の場合は減算の対象となります。</a:t>
            </a:r>
            <a:endParaRPr lang="en-US" altLang="ja-JP" sz="1200" b="0" u="none" dirty="0">
              <a:solidFill>
                <a:srgbClr val="FF0000"/>
              </a:solidFill>
            </a:endParaRP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19</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09987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始めに、情報共有の徹底・適切な対応について説明します。</a:t>
            </a:r>
          </a:p>
          <a:p>
            <a:r>
              <a:rPr kumimoji="1" lang="ja-JP" altLang="en-US" sz="1200" dirty="0"/>
              <a:t>各事業所が作成している運営規程、付表の１２・１３、重要事項説明書、</a:t>
            </a:r>
          </a:p>
          <a:p>
            <a:r>
              <a:rPr kumimoji="1" lang="ja-JP" altLang="en-US" sz="1200" dirty="0"/>
              <a:t>サービス等利用計画については、事業所内の全職員で</a:t>
            </a:r>
          </a:p>
          <a:p>
            <a:r>
              <a:rPr kumimoji="1" lang="ja-JP" altLang="en-US" sz="1200" dirty="0"/>
              <a:t>情報共有を図っていただき、</a:t>
            </a:r>
          </a:p>
          <a:p>
            <a:r>
              <a:rPr kumimoji="1" lang="ja-JP" altLang="en-US" sz="1200" dirty="0"/>
              <a:t>利用者の状況確認を行いながら、関係機関と連携を図るよう努めてください。</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a:t>
            </a:fld>
            <a:endParaRPr lang="ja-JP" altLang="en-US">
              <a:solidFill>
                <a:prstClr val="black"/>
              </a:solidFill>
            </a:endParaRPr>
          </a:p>
        </p:txBody>
      </p:sp>
      <p:sp>
        <p:nvSpPr>
          <p:cNvPr id="6" name="ヘッダー プレースホルダー 5"/>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1969474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次に、平成２９年３月３１日に国において作成された、障害福祉サービスの利用等にあたっての意思決定支援ガイドラインの活用について説明します。</a:t>
            </a:r>
          </a:p>
          <a:p>
            <a:r>
              <a:rPr kumimoji="1" lang="ja-JP" altLang="en-US" dirty="0"/>
              <a:t>内容については、昨年度と同じものとなっております。</a:t>
            </a:r>
          </a:p>
          <a:p>
            <a:endParaRPr kumimoji="1" lang="ja-JP" altLang="en-US" dirty="0"/>
          </a:p>
          <a:p>
            <a:r>
              <a:rPr kumimoji="1" lang="ja-JP" altLang="en-US" dirty="0"/>
              <a:t>障害者総合支援法においては、事業者が障害者等の意思決定の支援に配慮する努力義務を課しており、</a:t>
            </a:r>
          </a:p>
          <a:p>
            <a:r>
              <a:rPr kumimoji="1" lang="ja-JP" altLang="en-US" dirty="0"/>
              <a:t>事業者が個別支援計画を作成する際や日頃サービスを提供する際の、意思決定の支援の考え方や方法を整理したものとなっております。</a:t>
            </a:r>
          </a:p>
          <a:p>
            <a:endParaRPr kumimoji="1" lang="ja-JP" altLang="en-US" dirty="0"/>
          </a:p>
          <a:p>
            <a:r>
              <a:rPr kumimoji="1" lang="ja-JP" altLang="en-US" dirty="0"/>
              <a:t>意思決定支援とは、障害者への支援の原則は自己決定の尊重であることを前提とし、自ら意思を決定することが困難な障害者に対して、可能な限り本人が自ら意思決定ができるように事業者の職員が行う支援として定義されています。</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20</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997596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意思決定支援を行う上での基本的原則としては、</a:t>
            </a:r>
            <a:endParaRPr kumimoji="1" lang="en-US" altLang="ja-JP" dirty="0"/>
          </a:p>
          <a:p>
            <a:endParaRPr kumimoji="1" lang="en-US" altLang="ja-JP" dirty="0"/>
          </a:p>
          <a:p>
            <a:r>
              <a:rPr kumimoji="1" lang="ja-JP" altLang="en-US" dirty="0"/>
              <a:t>まず、自己決定の尊重に基づき、情報の説明は本人が理解できるように工夫する必要があります。</a:t>
            </a:r>
            <a:endParaRPr kumimoji="1" lang="en-US" altLang="ja-JP" dirty="0"/>
          </a:p>
          <a:p>
            <a:endParaRPr kumimoji="1" lang="en-US" altLang="ja-JP" dirty="0"/>
          </a:p>
          <a:p>
            <a:r>
              <a:rPr kumimoji="1" lang="ja-JP" altLang="en-US" dirty="0"/>
              <a:t>次に、本人の選択が不合理な場合でも、他者への権利を侵害しないのであれば、その選択を尊重する姿勢が求められます。ただし、それに伴って生ずるリスクについては、事前に予測しておくことが必要です。</a:t>
            </a:r>
            <a:endParaRPr kumimoji="1" lang="en-US" altLang="ja-JP" dirty="0"/>
          </a:p>
          <a:p>
            <a:endParaRPr kumimoji="1" lang="en-US" altLang="ja-JP" dirty="0"/>
          </a:p>
          <a:p>
            <a:r>
              <a:rPr kumimoji="1" lang="ja-JP" altLang="en-US" dirty="0"/>
              <a:t>そして、本人の意思確認が困難な場合は、本人をよく知る関係者が集まり、様々な情報を把握し、本人の意思・選好を推定することとされています。</a:t>
            </a:r>
            <a:endParaRPr kumimoji="1" lang="en-US" altLang="ja-JP" dirty="0"/>
          </a:p>
          <a:p>
            <a:endParaRPr kumimoji="1" lang="en-US" altLang="ja-JP" dirty="0"/>
          </a:p>
          <a:p>
            <a:r>
              <a:rPr kumimoji="1" lang="ja-JP" altLang="en-US" dirty="0"/>
              <a:t>それでもなお、本人の意思の推定が困難な場合は、関係者が協議し、本人にとって最善の利益を判断することとなります。</a:t>
            </a:r>
            <a:endParaRPr kumimoji="1" lang="en-US" altLang="ja-JP" dirty="0"/>
          </a:p>
          <a:p>
            <a:r>
              <a:rPr kumimoji="1" lang="ja-JP" altLang="en-US" dirty="0"/>
              <a:t>その際は、①から③に留意する必要があります。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0865F56-9E28-40F7-BB34-D52E9ACC7998}" type="slidenum">
              <a:rPr kumimoji="1" lang="ja-JP" altLang="en-US" smtClean="0"/>
              <a:t>21</a:t>
            </a:fld>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867870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障害者本人が、障害福祉サービスの利用や居住の場の選択など、意思決定が必要な場面を迎えたときに、事業者が行う意思決定支援の枠組みと流れを示しています。</a:t>
            </a:r>
            <a:endParaRPr kumimoji="1" lang="en-US" altLang="ja-JP" sz="1200" dirty="0"/>
          </a:p>
          <a:p>
            <a:endParaRPr kumimoji="1" lang="en-US" altLang="ja-JP" sz="1200" dirty="0"/>
          </a:p>
          <a:p>
            <a:r>
              <a:rPr kumimoji="1" lang="ja-JP" altLang="en-US" sz="1200" dirty="0"/>
              <a:t>まず、意思決定支援を適切に進めるために事業者は意思決定支援責任者を配置します。</a:t>
            </a:r>
            <a:endParaRPr kumimoji="1" lang="en-US" altLang="ja-JP" sz="1200" dirty="0"/>
          </a:p>
          <a:p>
            <a:r>
              <a:rPr kumimoji="1" lang="ja-JP" altLang="en-US" sz="1200" dirty="0"/>
              <a:t>意思決定支援責任者は、意思決定支援に関わる中心的な役割を担い、意思決定支援計画の作成や意思決定支援会議の開催、障害者本人へのアセスメントなどを行います。</a:t>
            </a:r>
            <a:endParaRPr kumimoji="1" lang="en-US" altLang="ja-JP" sz="1200" dirty="0"/>
          </a:p>
          <a:p>
            <a:endParaRPr kumimoji="1" lang="en-US" altLang="ja-JP" sz="1200" dirty="0"/>
          </a:p>
          <a:p>
            <a:r>
              <a:rPr kumimoji="1" lang="ja-JP" altLang="en-US" sz="1200" dirty="0"/>
              <a:t>次に、意思決定支援会議を開催します。これは担当者会議や個別支援会議と一体的に開催することになると思われます。</a:t>
            </a:r>
            <a:endParaRPr kumimoji="1" lang="en-US" altLang="ja-JP" sz="1200" dirty="0"/>
          </a:p>
          <a:p>
            <a:r>
              <a:rPr kumimoji="1" lang="ja-JP" altLang="en-US" sz="1200" dirty="0"/>
              <a:t>本人参加の上で、関係者が知り得た情報等により本人の意思や選好を推定したり、本人の最善の利益を検討することになります。</a:t>
            </a:r>
            <a:endParaRPr kumimoji="1" lang="en-US" altLang="ja-JP" sz="1200" dirty="0"/>
          </a:p>
          <a:p>
            <a:endParaRPr kumimoji="1" lang="en-US" altLang="ja-JP" sz="1200" dirty="0"/>
          </a:p>
          <a:p>
            <a:r>
              <a:rPr kumimoji="1" lang="ja-JP" altLang="en-US" sz="1200" dirty="0"/>
              <a:t>そして、意思決定支援によって推定された本人の意思等を反映したサービス等利用計画や個別支援計画を作成し、本人の意思決定に基づくサービスの提供を行うこととなります。</a:t>
            </a:r>
            <a:endParaRPr kumimoji="1" lang="en-US" altLang="ja-JP" sz="1200" dirty="0"/>
          </a:p>
          <a:p>
            <a:endParaRPr kumimoji="1" lang="en-US" altLang="ja-JP" sz="1200" dirty="0"/>
          </a:p>
          <a:p>
            <a:r>
              <a:rPr kumimoji="1" lang="ja-JP" altLang="en-US" sz="1200" dirty="0"/>
              <a:t>サービス提供後の本人の様子や生活の変化等の結果をモニタリングし、本人の満足度等の評価・見直しを行います。</a:t>
            </a:r>
            <a:endParaRPr kumimoji="1" lang="en-US" altLang="ja-JP" sz="1200" dirty="0"/>
          </a:p>
          <a:p>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意思決定支援ガイドラインについて簡単に説明しましたが、本市ホームページにガイドラインを掲載しておりますので、ご参照ください。</a:t>
            </a:r>
            <a:endParaRPr kumimoji="1" lang="en-US" altLang="ja-JP" sz="1200" dirty="0"/>
          </a:p>
        </p:txBody>
      </p:sp>
      <p:sp>
        <p:nvSpPr>
          <p:cNvPr id="4" name="スライド番号プレースホルダー 3"/>
          <p:cNvSpPr>
            <a:spLocks noGrp="1"/>
          </p:cNvSpPr>
          <p:nvPr>
            <p:ph type="sldNum" sz="quarter" idx="10"/>
          </p:nvPr>
        </p:nvSpPr>
        <p:spPr/>
        <p:txBody>
          <a:bodyPr/>
          <a:lstStyle/>
          <a:p>
            <a:fld id="{E0865F56-9E28-40F7-BB34-D52E9ACC7998}" type="slidenum">
              <a:rPr kumimoji="1" lang="ja-JP" altLang="en-US" smtClean="0"/>
              <a:t>22</a:t>
            </a:fld>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38229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最後に、今年度行った行政処分についてです。</a:t>
            </a:r>
            <a:endParaRPr kumimoji="1" lang="en-US" altLang="ja-JP" dirty="0"/>
          </a:p>
          <a:p>
            <a:pPr defTabSz="914320"/>
            <a:r>
              <a:rPr kumimoji="1" lang="ja-JP" altLang="en-US" dirty="0"/>
              <a:t>報道等でご承知のとおり、本市の</a:t>
            </a:r>
            <a:r>
              <a:rPr lang="ja-JP" altLang="en-US" dirty="0"/>
              <a:t>障害福祉サービス事業所等に対して、従業者による虐待や報酬を不正に請求するなどの事由により行政処分を行ったところです。</a:t>
            </a:r>
            <a:endParaRPr lang="en-US" altLang="ja-JP" dirty="0"/>
          </a:p>
          <a:p>
            <a:pPr defTabSz="914320"/>
            <a:r>
              <a:rPr lang="ja-JP" altLang="en-US" dirty="0"/>
              <a:t>今回の事案は、障害者の尊厳を害するのみならず、制度全体の信頼を損なうもので到底許されるものではありません。 </a:t>
            </a:r>
            <a:endParaRPr lang="en-US" altLang="ja-JP" dirty="0"/>
          </a:p>
          <a:p>
            <a:pPr defTabSz="914320"/>
            <a:r>
              <a:rPr lang="ja-JP" altLang="en-US" dirty="0"/>
              <a:t>事業所等におかれましては、国の基準省令やガイドライン等の遵守など適切な運営をお願いします。</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23</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51947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上記の文書は、今回の行政処分を踏まえて、</a:t>
            </a:r>
            <a:r>
              <a:rPr kumimoji="1" lang="en-US" altLang="ja-JP" dirty="0"/>
              <a:t>8</a:t>
            </a:r>
            <a:r>
              <a:rPr kumimoji="1" lang="ja-JP" altLang="en-US" dirty="0"/>
              <a:t>月</a:t>
            </a:r>
            <a:r>
              <a:rPr kumimoji="1" lang="en-US" altLang="ja-JP" dirty="0"/>
              <a:t>23</a:t>
            </a:r>
            <a:r>
              <a:rPr kumimoji="1" lang="ja-JP" altLang="en-US" dirty="0"/>
              <a:t>日付で各事業所等に発出した文書となります。</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24</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17728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次に、人員基準等の毎月の確認について説明します。</a:t>
            </a:r>
          </a:p>
          <a:p>
            <a:r>
              <a:rPr kumimoji="1" lang="ja-JP" altLang="en-US" sz="1200" dirty="0"/>
              <a:t>人員配置等については、体制等状況や勤務形態一覧表などを基に</a:t>
            </a:r>
            <a:endParaRPr kumimoji="1" lang="en-US" altLang="ja-JP" sz="1200" dirty="0"/>
          </a:p>
          <a:p>
            <a:r>
              <a:rPr kumimoji="1" lang="ja-JP" altLang="en-US" sz="1200" dirty="0"/>
              <a:t>基準や加算要件を満たしているか毎月確認を行ってください。</a:t>
            </a:r>
            <a:endParaRPr kumimoji="1" lang="en-US" altLang="ja-JP" sz="1200" dirty="0"/>
          </a:p>
          <a:p>
            <a:r>
              <a:rPr kumimoji="1" lang="ja-JP" altLang="en-US" sz="1200" dirty="0"/>
              <a:t>また、平成３０年度から</a:t>
            </a:r>
            <a:endParaRPr kumimoji="1" lang="en-US" altLang="ja-JP" sz="1200" dirty="0"/>
          </a:p>
          <a:p>
            <a:r>
              <a:rPr kumimoji="1" lang="ja-JP" altLang="en-US" sz="1200" dirty="0"/>
              <a:t>相談支援専門員の標準担当件数一月あたり３５件が設定されましたので、利用状況の把握につきましても随時行ってください。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418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次に、各手続きの提出期限について説明します。</a:t>
            </a:r>
            <a:endParaRPr kumimoji="1" lang="en-US" altLang="ja-JP" sz="1200" dirty="0"/>
          </a:p>
          <a:p>
            <a:r>
              <a:rPr kumimoji="1" lang="ja-JP" altLang="en-US" sz="1200" dirty="0"/>
              <a:t>指定申請、更新申請は、２か月前まで、</a:t>
            </a:r>
            <a:endParaRPr kumimoji="1" lang="en-US" altLang="ja-JP" sz="1200" dirty="0"/>
          </a:p>
          <a:p>
            <a:r>
              <a:rPr kumimoji="1" lang="ja-JP" altLang="en-US" sz="1200" dirty="0"/>
              <a:t>廃止届、休止届は１か月前まで、</a:t>
            </a:r>
            <a:endParaRPr kumimoji="1" lang="en-US" altLang="ja-JP" sz="1200" dirty="0"/>
          </a:p>
          <a:p>
            <a:r>
              <a:rPr kumimoji="1" lang="ja-JP" altLang="en-US" sz="1200" dirty="0"/>
              <a:t>再開届は、再開の日から１０日以内となっておりますので、</a:t>
            </a:r>
            <a:endParaRPr kumimoji="1" lang="en-US" altLang="ja-JP" sz="1200" dirty="0"/>
          </a:p>
          <a:p>
            <a:r>
              <a:rPr kumimoji="1" lang="ja-JP" altLang="en-US" sz="1200" dirty="0"/>
              <a:t>それぞれ提出期限を厳守してください。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8428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次に、変更届についてですが、給付費に関するものと</a:t>
            </a:r>
          </a:p>
          <a:p>
            <a:r>
              <a:rPr kumimoji="1" lang="ja-JP" altLang="en-US" sz="1200" dirty="0"/>
              <a:t>それ以外のもので異なります。</a:t>
            </a:r>
          </a:p>
          <a:p>
            <a:endParaRPr kumimoji="1" lang="ja-JP" altLang="en-US" sz="1200" dirty="0"/>
          </a:p>
          <a:p>
            <a:r>
              <a:rPr kumimoji="1" lang="ja-JP" altLang="en-US" sz="1200" dirty="0"/>
              <a:t>①給付費に関するもの以外については、</a:t>
            </a:r>
          </a:p>
          <a:p>
            <a:r>
              <a:rPr kumimoji="1" lang="ja-JP" altLang="en-US" sz="1200" dirty="0"/>
              <a:t>変更のあった日から１０日以内となっております。</a:t>
            </a:r>
          </a:p>
          <a:p>
            <a:endParaRPr kumimoji="1" lang="ja-JP" altLang="en-US" sz="1200" dirty="0"/>
          </a:p>
          <a:p>
            <a:r>
              <a:rPr kumimoji="1" lang="ja-JP" altLang="en-US" sz="1200" dirty="0"/>
              <a:t>②給付費に関するものについては、</a:t>
            </a:r>
          </a:p>
          <a:p>
            <a:r>
              <a:rPr kumimoji="1" lang="ja-JP" altLang="en-US" sz="1200" dirty="0"/>
              <a:t>届出日が１５日以前か１６日以降かで、</a:t>
            </a:r>
          </a:p>
          <a:p>
            <a:r>
              <a:rPr kumimoji="1" lang="ja-JP" altLang="en-US" sz="1200" dirty="0"/>
              <a:t>算定開始の時期が変わります。</a:t>
            </a:r>
          </a:p>
          <a:p>
            <a:r>
              <a:rPr kumimoji="1" lang="ja-JP" altLang="en-US" sz="1200" dirty="0"/>
              <a:t>なお、１５日が休みの場合は、１５日より前の開庁日が境となります。</a:t>
            </a:r>
          </a:p>
          <a:p>
            <a:endParaRPr kumimoji="1" lang="ja-JP" altLang="en-US" sz="1200" dirty="0"/>
          </a:p>
          <a:p>
            <a:r>
              <a:rPr kumimoji="1" lang="ja-JP" altLang="en-US" sz="1200" dirty="0"/>
              <a:t>ここで注意していただきたいのは、</a:t>
            </a:r>
          </a:p>
          <a:p>
            <a:r>
              <a:rPr kumimoji="1" lang="ja-JP" altLang="en-US" sz="1200" dirty="0"/>
              <a:t>算定要件を満たさなくなった場合です。</a:t>
            </a:r>
          </a:p>
          <a:p>
            <a:r>
              <a:rPr kumimoji="1" lang="ja-JP" altLang="en-US" sz="1200" dirty="0"/>
              <a:t>要件を満たさないことが判明したら、請求を止めるだけでなく、</a:t>
            </a:r>
          </a:p>
          <a:p>
            <a:r>
              <a:rPr kumimoji="1" lang="ja-JP" altLang="en-US" sz="1200" dirty="0"/>
              <a:t>速やかに終了の届出を行ってください。</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5</a:t>
            </a:fld>
            <a:endParaRPr lang="ja-JP" altLang="en-US">
              <a:solidFill>
                <a:prstClr val="black"/>
              </a:solidFill>
            </a:endParaRPr>
          </a:p>
        </p:txBody>
      </p:sp>
      <p:sp>
        <p:nvSpPr>
          <p:cNvPr id="6" name="ヘッダー プレースホルダー 5"/>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40572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　表は、基準条例改正の主な内容について示しております。</a:t>
            </a:r>
            <a:endParaRPr kumimoji="1" lang="en-US" altLang="ja-JP" sz="1200" dirty="0"/>
          </a:p>
          <a:p>
            <a:r>
              <a:rPr kumimoji="1" lang="ja-JP" altLang="en-US" sz="1200" dirty="0"/>
              <a:t>　国の基準省令が改正されたことに伴う改正となっております。</a:t>
            </a:r>
            <a:endParaRPr kumimoji="1" lang="en-US" altLang="ja-JP" sz="1200" dirty="0"/>
          </a:p>
          <a:p>
            <a:r>
              <a:rPr kumimoji="1" lang="ja-JP" altLang="en-US" sz="1200" dirty="0"/>
              <a:t>　主な内容については、５の「令和６年度報酬改定について」で説明いたします。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6539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　令和６年度の報酬改定について、主な内容を抜粋して説明いたします。</a:t>
            </a:r>
            <a:endParaRPr kumimoji="1" lang="en-US" altLang="ja-JP" sz="1200" dirty="0"/>
          </a:p>
          <a:p>
            <a:r>
              <a:rPr kumimoji="1" lang="ja-JP" altLang="en-US" sz="1200" dirty="0"/>
              <a:t>詳細な部分については、令和６年度障害福祉サービス等報酬改定における</a:t>
            </a:r>
            <a:endParaRPr kumimoji="1" lang="en-US" altLang="ja-JP" sz="1200" dirty="0"/>
          </a:p>
          <a:p>
            <a:r>
              <a:rPr kumimoji="1" lang="ja-JP" altLang="en-US" sz="1200" dirty="0"/>
              <a:t>主な改定内容および令和６年度障害福祉サービス等報酬改定の概要を</a:t>
            </a:r>
            <a:endParaRPr kumimoji="1" lang="en-US" altLang="ja-JP" sz="1200" dirty="0"/>
          </a:p>
          <a:p>
            <a:r>
              <a:rPr kumimoji="1" lang="ja-JP" altLang="en-US" sz="1200" dirty="0"/>
              <a:t>ご確認ください。</a:t>
            </a:r>
            <a:endParaRPr kumimoji="1" lang="en-US" altLang="ja-JP" sz="1200" dirty="0"/>
          </a:p>
          <a:p>
            <a:pPr algn="just"/>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厚生労働省ホームページ</a:t>
            </a: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・令和６年度障害福祉サービス等報酬改定における主な改定内容</a:t>
            </a:r>
          </a:p>
          <a:p>
            <a:pPr indent="133350" algn="just"/>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https://www.mhlw.go.jp/content/001216034.pdf</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・令和</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６</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年度障害福祉サービス等報酬改定の概要</a:t>
            </a:r>
          </a:p>
          <a:p>
            <a:pPr indent="133350" algn="just"/>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https://www.mhlw.go.jp/content/001216035.pdf</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3650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　令和６年度の報酬改定について、主な内容を抜粋して説明いたします。</a:t>
            </a:r>
            <a:endParaRPr kumimoji="1" lang="en-US" altLang="ja-JP" sz="1200" dirty="0"/>
          </a:p>
          <a:p>
            <a:r>
              <a:rPr kumimoji="1" lang="ja-JP" altLang="en-US" sz="1200" dirty="0"/>
              <a:t>　詳細な部分については、令和６年度障害福祉サービス等報酬改定における主な改定内容および令和６年度障害福祉サービス等報酬改定の概要を</a:t>
            </a:r>
            <a:endParaRPr kumimoji="1" lang="en-US" altLang="ja-JP" sz="1200" dirty="0"/>
          </a:p>
          <a:p>
            <a:r>
              <a:rPr kumimoji="1" lang="ja-JP" altLang="en-US" sz="1200" dirty="0"/>
              <a:t>ご確認ください。</a:t>
            </a:r>
            <a:endParaRPr kumimoji="1" lang="en-US" altLang="ja-JP" sz="1200" dirty="0"/>
          </a:p>
          <a:p>
            <a:pPr algn="just"/>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厚生労働省ホームページ</a:t>
            </a: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・令和６年度障害福祉サービス等報酬改定における主な改定内容</a:t>
            </a:r>
          </a:p>
          <a:p>
            <a:pPr indent="133350" algn="just"/>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https://www.mhlw.go.jp/content/001216034.pdf</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・令和</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６</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年度障害福祉サービス等報酬改定の概要</a:t>
            </a:r>
          </a:p>
          <a:p>
            <a:pPr indent="133350" algn="just"/>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https://www.mhlw.go.jp/content/001216035.pdf</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8614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まず、障害者の意思決定支援の推進についてです。</a:t>
            </a: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「障害福祉サービス等の提供に当たっての意思決定支援ガイドライン」を踏まえ、相談支援及び障害福祉サービス事業等の指定基準において、以下の内容の改正が行われております。</a:t>
            </a: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・相談支援専門員やサービス管理責任者が行うサービス担当者会議・個別支援会議について、原則として利用者本人が参加するものとし、当該利用者の生活に対する意向等を改めて確認する。</a:t>
            </a:r>
          </a:p>
          <a:p>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障害児者の状況を踏まえたサービス等利用計画・障害児支援計画の作成を推進する観点から、サービス管理責任者・児童発達支援管理責任者が作成した個別支援計画について相談支援事業者への交付が義務付けら</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れております</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2932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3709DF1-0881-4547-A5A6-3B2F8B74152D}"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29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F0C9F4-5B76-40E4-9287-E425C2BF0EAE}"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450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4B8CCE-E017-4EB0-B45D-A9A4103CA4B9}"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917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94AEB8-121E-43C5-8FFB-7A103DD2F30A}"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694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47C79C9-26C7-4A5B-98B6-98333B4F4D65}"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762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18D448D-0C12-434F-8075-C30B27CD70D9}"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89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9ABFD9-D181-4911-92D9-6A4B7E6B9A3A}"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72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0B00E21-3229-453F-96DF-FA0255EB7011}"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977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54BF16-7A4F-42BC-9312-F44CE260D5EA}"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925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7A1817-3163-4205-B703-31C5C9B2B56D}"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395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AF495DC-EE58-4A42-A9E4-1721520DCF8B}"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451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1DB47-F0FA-4382-8A94-F1F678F139DB}"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6600248"/>
      </p:ext>
    </p:extLst>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7" y="476673"/>
            <a:ext cx="7772400" cy="1054990"/>
          </a:xfrm>
        </p:spPr>
        <p:style>
          <a:lnRef idx="1">
            <a:schemeClr val="accent1"/>
          </a:lnRef>
          <a:fillRef idx="3">
            <a:schemeClr val="accent1"/>
          </a:fillRef>
          <a:effectRef idx="2">
            <a:schemeClr val="accent1"/>
          </a:effectRef>
          <a:fontRef idx="minor">
            <a:schemeClr val="lt1"/>
          </a:fontRef>
        </p:style>
        <p:txBody>
          <a:bodyPr>
            <a:noAutofit/>
          </a:bodyPr>
          <a:lstStyle/>
          <a:p>
            <a:pPr algn="l"/>
            <a:r>
              <a:rPr lang="ja-JP" altLang="en-US" sz="2800" dirty="0"/>
              <a:t>令和６年度</a:t>
            </a:r>
            <a:br>
              <a:rPr kumimoji="1" lang="en-US" altLang="ja-JP" sz="2800" dirty="0"/>
            </a:br>
            <a:r>
              <a:rPr lang="ja-JP" altLang="en-US" sz="2800" dirty="0"/>
              <a:t>指定障害福祉サービス事業者等集団指導</a:t>
            </a:r>
            <a:endParaRPr kumimoji="1" lang="ja-JP" altLang="en-US" sz="2800" dirty="0"/>
          </a:p>
        </p:txBody>
      </p:sp>
      <p:sp>
        <p:nvSpPr>
          <p:cNvPr id="4" name="スライド番号プレースホルダー 3"/>
          <p:cNvSpPr>
            <a:spLocks noGrp="1"/>
          </p:cNvSpPr>
          <p:nvPr>
            <p:ph type="sldNum" sz="quarter" idx="12"/>
          </p:nvPr>
        </p:nvSpPr>
        <p:spPr>
          <a:xfrm>
            <a:off x="6322367" y="6353616"/>
            <a:ext cx="2133600" cy="365125"/>
          </a:xfrm>
        </p:spPr>
        <p:txBody>
          <a:bodyPr/>
          <a:lstStyle/>
          <a:p>
            <a:pPr>
              <a:defRPr/>
            </a:pPr>
            <a:fld id="{A91244B0-13D8-45E2-A34F-94B284C31408}" type="slidenum">
              <a:rPr lang="ja-JP" altLang="en-US" kern="0" smtClean="0">
                <a:solidFill>
                  <a:sysClr val="windowText" lastClr="000000"/>
                </a:solidFill>
              </a:rPr>
              <a:pPr>
                <a:defRPr/>
              </a:pPr>
              <a:t>1</a:t>
            </a:fld>
            <a:endParaRPr lang="ja-JP" altLang="en-US" kern="0" dirty="0">
              <a:solidFill>
                <a:sysClr val="windowText" lastClr="000000"/>
              </a:solidFill>
            </a:endParaRPr>
          </a:p>
        </p:txBody>
      </p:sp>
      <p:graphicFrame>
        <p:nvGraphicFramePr>
          <p:cNvPr id="7" name="表 6">
            <a:extLst>
              <a:ext uri="{FF2B5EF4-FFF2-40B4-BE49-F238E27FC236}">
                <a16:creationId xmlns:a16="http://schemas.microsoft.com/office/drawing/2014/main" id="{A758730E-5146-1658-AAB2-B6876A844567}"/>
              </a:ext>
            </a:extLst>
          </p:cNvPr>
          <p:cNvGraphicFramePr>
            <a:graphicFrameLocks noGrp="1"/>
          </p:cNvGraphicFramePr>
          <p:nvPr>
            <p:extLst>
              <p:ext uri="{D42A27DB-BD31-4B8C-83A1-F6EECF244321}">
                <p14:modId xmlns:p14="http://schemas.microsoft.com/office/powerpoint/2010/main" val="3641422749"/>
              </p:ext>
            </p:extLst>
          </p:nvPr>
        </p:nvGraphicFramePr>
        <p:xfrm>
          <a:off x="683567" y="1916832"/>
          <a:ext cx="7772400" cy="3207153"/>
        </p:xfrm>
        <a:graphic>
          <a:graphicData uri="http://schemas.openxmlformats.org/drawingml/2006/table">
            <a:tbl>
              <a:tblPr firstRow="1" bandRow="1">
                <a:tableStyleId>{5C22544A-7EE6-4342-B048-85BDC9FD1C3A}</a:tableStyleId>
              </a:tblPr>
              <a:tblGrid>
                <a:gridCol w="3886199">
                  <a:extLst>
                    <a:ext uri="{9D8B030D-6E8A-4147-A177-3AD203B41FA5}">
                      <a16:colId xmlns:a16="http://schemas.microsoft.com/office/drawing/2014/main" val="156338115"/>
                    </a:ext>
                  </a:extLst>
                </a:gridCol>
                <a:gridCol w="3886201">
                  <a:extLst>
                    <a:ext uri="{9D8B030D-6E8A-4147-A177-3AD203B41FA5}">
                      <a16:colId xmlns:a16="http://schemas.microsoft.com/office/drawing/2014/main" val="203222377"/>
                    </a:ext>
                  </a:extLst>
                </a:gridCol>
              </a:tblGrid>
              <a:tr h="4364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rPr>
                        <a:t>相談系</a:t>
                      </a:r>
                      <a:r>
                        <a:rPr kumimoji="1" lang="ja-JP" altLang="en-US" sz="1800" dirty="0">
                          <a:solidFill>
                            <a:schemeClr val="tx1"/>
                          </a:solidFill>
                        </a:rPr>
                        <a:t>説明項目</a:t>
                      </a:r>
                    </a:p>
                  </a:txBody>
                  <a:tcPr/>
                </a:tc>
                <a:tc hMerge="1">
                  <a:txBody>
                    <a:bodyPr/>
                    <a:lstStyle/>
                    <a:p>
                      <a:endParaRPr kumimoji="1" lang="ja-JP" altLang="en-US" dirty="0"/>
                    </a:p>
                  </a:txBody>
                  <a:tcPr/>
                </a:tc>
                <a:extLst>
                  <a:ext uri="{0D108BD9-81ED-4DB2-BD59-A6C34878D82A}">
                    <a16:rowId xmlns:a16="http://schemas.microsoft.com/office/drawing/2014/main" val="530147070"/>
                  </a:ext>
                </a:extLst>
              </a:tr>
              <a:tr h="499676">
                <a:tc>
                  <a:txBody>
                    <a:bodyPr/>
                    <a:lstStyle/>
                    <a:p>
                      <a:r>
                        <a:rPr lang="ja-JP" altLang="en-US" b="0" dirty="0">
                          <a:solidFill>
                            <a:schemeClr val="tx1"/>
                          </a:solidFill>
                          <a:latin typeface="ＭＳ Ｐゴシック 本文"/>
                        </a:rPr>
                        <a:t>１　情報共有の徹底・適切な対応</a:t>
                      </a: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ＭＳ Ｐゴシック 本文"/>
                        </a:rPr>
                        <a:t>６　相談支援従事者現任研修</a:t>
                      </a:r>
                      <a:endParaRPr lang="en-US" altLang="ja-JP" sz="1800" dirty="0">
                        <a:latin typeface="ＭＳ Ｐゴシック 本文"/>
                      </a:endParaRPr>
                    </a:p>
                  </a:txBody>
                  <a:tcPr anchor="ctr"/>
                </a:tc>
                <a:extLst>
                  <a:ext uri="{0D108BD9-81ED-4DB2-BD59-A6C34878D82A}">
                    <a16:rowId xmlns:a16="http://schemas.microsoft.com/office/drawing/2014/main" val="2386730"/>
                  </a:ext>
                </a:extLst>
              </a:tr>
              <a:tr h="436428">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latin typeface="ＭＳ Ｐゴシック 本文"/>
                        </a:rPr>
                        <a:t>２　人員基準等の毎月の確認</a:t>
                      </a:r>
                      <a:endParaRPr lang="en-US" altLang="ja-JP" sz="1800" b="0" dirty="0">
                        <a:latin typeface="ＭＳ Ｐゴシック 本文"/>
                      </a:endParaRP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latin typeface="ＭＳ Ｐゴシック 本文"/>
                        </a:rPr>
                        <a:t>７　</a:t>
                      </a:r>
                      <a:r>
                        <a:rPr kumimoji="1" lang="ja-JP" altLang="en-US" sz="1800" b="0" kern="1200" dirty="0">
                          <a:solidFill>
                            <a:schemeClr val="tx1"/>
                          </a:solidFill>
                          <a:latin typeface="ＭＳ Ｐゴシック 本文"/>
                          <a:ea typeface="+mn-ea"/>
                          <a:cs typeface="+mn-cs"/>
                        </a:rPr>
                        <a:t>秘密保持等</a:t>
                      </a:r>
                    </a:p>
                  </a:txBody>
                  <a:tcPr anchor="ctr"/>
                </a:tc>
                <a:extLst>
                  <a:ext uri="{0D108BD9-81ED-4DB2-BD59-A6C34878D82A}">
                    <a16:rowId xmlns:a16="http://schemas.microsoft.com/office/drawing/2014/main" val="1242313209"/>
                  </a:ext>
                </a:extLst>
              </a:tr>
              <a:tr h="525337">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ＭＳ Ｐゴシック 本文"/>
                        </a:rPr>
                        <a:t>３　申請・変更・廃止等の手続</a:t>
                      </a:r>
                      <a:endParaRPr lang="en-US" altLang="ja-JP" sz="1800" dirty="0">
                        <a:latin typeface="ＭＳ Ｐゴシック 本文"/>
                      </a:endParaRP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ＭＳ Ｐゴシック 本文"/>
                          <a:ea typeface="+mn-ea"/>
                          <a:cs typeface="+mn-cs"/>
                        </a:rPr>
                        <a:t>８　</a:t>
                      </a:r>
                      <a:r>
                        <a:rPr lang="ja-JP" altLang="en-US" sz="1800" dirty="0">
                          <a:latin typeface="ＭＳ Ｐゴシック 本文"/>
                        </a:rPr>
                        <a:t>業務管理体制の整備</a:t>
                      </a:r>
                      <a:endParaRPr kumimoji="1" lang="ja-JP" altLang="en-US" sz="1800" b="0" kern="1200" dirty="0">
                        <a:solidFill>
                          <a:schemeClr val="tx1"/>
                        </a:solidFill>
                        <a:latin typeface="ＭＳ Ｐゴシック 本文"/>
                        <a:ea typeface="+mn-ea"/>
                        <a:cs typeface="+mn-cs"/>
                      </a:endParaRPr>
                    </a:p>
                  </a:txBody>
                  <a:tcPr anchor="ctr"/>
                </a:tc>
                <a:extLst>
                  <a:ext uri="{0D108BD9-81ED-4DB2-BD59-A6C34878D82A}">
                    <a16:rowId xmlns:a16="http://schemas.microsoft.com/office/drawing/2014/main" val="303710169"/>
                  </a:ext>
                </a:extLst>
              </a:tr>
              <a:tr h="436428">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ＭＳ Ｐゴシック 本文"/>
                        </a:rPr>
                        <a:t>４　条例改正の主な内容</a:t>
                      </a:r>
                      <a:endParaRPr lang="en-US" altLang="ja-JP" sz="1800" dirty="0">
                        <a:latin typeface="ＭＳ Ｐゴシック 本文"/>
                      </a:endParaRP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ＭＳ Ｐゴシック 本文"/>
                          <a:ea typeface="+mn-ea"/>
                          <a:cs typeface="+mn-cs"/>
                        </a:rPr>
                        <a:t>９　情報公表制度</a:t>
                      </a:r>
                    </a:p>
                  </a:txBody>
                  <a:tcPr anchor="ctr"/>
                </a:tc>
                <a:extLst>
                  <a:ext uri="{0D108BD9-81ED-4DB2-BD59-A6C34878D82A}">
                    <a16:rowId xmlns:a16="http://schemas.microsoft.com/office/drawing/2014/main" val="2174076185"/>
                  </a:ext>
                </a:extLst>
              </a:tr>
              <a:tr h="436428">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latin typeface="ＭＳ Ｐゴシック 本文"/>
                        </a:rPr>
                        <a:t>５　令和６年度報酬改定</a:t>
                      </a:r>
                      <a:endParaRPr lang="en-US" altLang="ja-JP" sz="1600" b="0" dirty="0">
                        <a:solidFill>
                          <a:schemeClr val="tx1"/>
                        </a:solidFill>
                        <a:latin typeface="ＭＳ Ｐゴシック 本文"/>
                      </a:endParaRP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ＭＳ Ｐゴシック 本文"/>
                          <a:ea typeface="+mn-ea"/>
                          <a:cs typeface="+mn-cs"/>
                        </a:rPr>
                        <a:t>10</a:t>
                      </a:r>
                      <a:r>
                        <a:rPr kumimoji="1" lang="ja-JP" altLang="en-US" sz="1800" b="0" kern="1200" dirty="0">
                          <a:solidFill>
                            <a:schemeClr val="tx1"/>
                          </a:solidFill>
                          <a:latin typeface="ＭＳ Ｐゴシック 本文"/>
                          <a:ea typeface="+mn-ea"/>
                          <a:cs typeface="+mn-cs"/>
                        </a:rPr>
                        <a:t>　</a:t>
                      </a:r>
                      <a:r>
                        <a:rPr kumimoji="1" lang="ja-JP" altLang="en-US" sz="1800" b="0" kern="1200" dirty="0">
                          <a:solidFill>
                            <a:schemeClr val="dk1"/>
                          </a:solidFill>
                          <a:latin typeface="ＭＳ Ｐゴシック 本文"/>
                          <a:ea typeface="+mn-ea"/>
                          <a:cs typeface="+mn-cs"/>
                        </a:rPr>
                        <a:t>意思決定支援ガイドライン</a:t>
                      </a:r>
                      <a:endParaRPr kumimoji="1" lang="ja-JP" altLang="en-US" sz="1800" b="0" kern="1200" dirty="0">
                        <a:solidFill>
                          <a:schemeClr val="tx1"/>
                        </a:solidFill>
                        <a:latin typeface="ＭＳ Ｐゴシック 本文"/>
                        <a:ea typeface="+mn-ea"/>
                        <a:cs typeface="+mn-cs"/>
                      </a:endParaRPr>
                    </a:p>
                  </a:txBody>
                  <a:tcPr anchor="ctr"/>
                </a:tc>
                <a:extLst>
                  <a:ext uri="{0D108BD9-81ED-4DB2-BD59-A6C34878D82A}">
                    <a16:rowId xmlns:a16="http://schemas.microsoft.com/office/drawing/2014/main" val="2852097328"/>
                  </a:ext>
                </a:extLst>
              </a:tr>
              <a:tr h="436428">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endParaRPr lang="en-US" altLang="ja-JP" sz="1600" b="0" dirty="0">
                        <a:solidFill>
                          <a:schemeClr val="tx1"/>
                        </a:solidFill>
                        <a:latin typeface="ＭＳ Ｐゴシック 本文"/>
                      </a:endParaRP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ＭＳ Ｐゴシック 本文"/>
                          <a:ea typeface="+mn-ea"/>
                          <a:cs typeface="+mn-cs"/>
                        </a:rPr>
                        <a:t>11</a:t>
                      </a:r>
                      <a:r>
                        <a:rPr kumimoji="1" lang="ja-JP" altLang="en-US" sz="1800" b="0" kern="1200" dirty="0">
                          <a:solidFill>
                            <a:schemeClr val="tx1"/>
                          </a:solidFill>
                          <a:latin typeface="ＭＳ Ｐゴシック 本文"/>
                          <a:ea typeface="+mn-ea"/>
                          <a:cs typeface="+mn-cs"/>
                        </a:rPr>
                        <a:t>　行政処分</a:t>
                      </a:r>
                    </a:p>
                  </a:txBody>
                  <a:tcPr anchor="ctr"/>
                </a:tc>
                <a:extLst>
                  <a:ext uri="{0D108BD9-81ED-4DB2-BD59-A6C34878D82A}">
                    <a16:rowId xmlns:a16="http://schemas.microsoft.com/office/drawing/2014/main" val="572606961"/>
                  </a:ext>
                </a:extLst>
              </a:tr>
            </a:tbl>
          </a:graphicData>
        </a:graphic>
      </p:graphicFrame>
      <p:sp>
        <p:nvSpPr>
          <p:cNvPr id="10" name="サブタイトル 2">
            <a:extLst>
              <a:ext uri="{FF2B5EF4-FFF2-40B4-BE49-F238E27FC236}">
                <a16:creationId xmlns:a16="http://schemas.microsoft.com/office/drawing/2014/main" id="{34A646E3-E42D-A2A9-41A1-44C5102C7D60}"/>
              </a:ext>
            </a:extLst>
          </p:cNvPr>
          <p:cNvSpPr txBox="1">
            <a:spLocks/>
          </p:cNvSpPr>
          <p:nvPr/>
        </p:nvSpPr>
        <p:spPr>
          <a:xfrm>
            <a:off x="2733640" y="5589240"/>
            <a:ext cx="5702051" cy="50815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spcBef>
                <a:spcPts val="0"/>
              </a:spcBef>
            </a:pPr>
            <a:r>
              <a:rPr lang="ja-JP" altLang="en-US" sz="2400" dirty="0">
                <a:solidFill>
                  <a:schemeClr val="tx1"/>
                </a:solidFill>
              </a:rPr>
              <a:t>　　　　　　　　　　　　障害福祉課障害施設係</a:t>
            </a:r>
          </a:p>
        </p:txBody>
      </p:sp>
    </p:spTree>
    <p:extLst>
      <p:ext uri="{BB962C8B-B14F-4D97-AF65-F5344CB8AC3E}">
        <p14:creationId xmlns:p14="http://schemas.microsoft.com/office/powerpoint/2010/main" val="2872018167"/>
      </p:ext>
    </p:extLst>
  </p:cSld>
  <p:clrMapOvr>
    <a:masterClrMapping/>
  </p:clrMapOvr>
  <mc:AlternateContent xmlns:mc="http://schemas.openxmlformats.org/markup-compatibility/2006" xmlns:p14="http://schemas.microsoft.com/office/powerpoint/2010/main">
    <mc:Choice Requires="p14">
      <p:transition spd="slow" p14:dur="2000" advTm="12754"/>
    </mc:Choice>
    <mc:Fallback xmlns="">
      <p:transition spd="slow" advTm="127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５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11" name="グループ化 10">
            <a:extLst>
              <a:ext uri="{FF2B5EF4-FFF2-40B4-BE49-F238E27FC236}">
                <a16:creationId xmlns:a16="http://schemas.microsoft.com/office/drawing/2014/main" id="{EF63FAF7-4394-8868-FF7C-9A08BA5DC93D}"/>
              </a:ext>
            </a:extLst>
          </p:cNvPr>
          <p:cNvGrpSpPr/>
          <p:nvPr/>
        </p:nvGrpSpPr>
        <p:grpSpPr>
          <a:xfrm>
            <a:off x="502456" y="949379"/>
            <a:ext cx="7957976" cy="5471108"/>
            <a:chOff x="502456" y="949379"/>
            <a:chExt cx="7957976" cy="5471108"/>
          </a:xfrm>
        </p:grpSpPr>
        <p:pic>
          <p:nvPicPr>
            <p:cNvPr id="3" name="図 2">
              <a:extLst>
                <a:ext uri="{FF2B5EF4-FFF2-40B4-BE49-F238E27FC236}">
                  <a16:creationId xmlns:a16="http://schemas.microsoft.com/office/drawing/2014/main" id="{E1C6F3AF-3C4D-6BCE-7C59-6CA0613A92E3}"/>
                </a:ext>
              </a:extLst>
            </p:cNvPr>
            <p:cNvPicPr>
              <a:picLocks noChangeAspect="1"/>
            </p:cNvPicPr>
            <p:nvPr/>
          </p:nvPicPr>
          <p:blipFill rotWithShape="1">
            <a:blip r:embed="rId3"/>
            <a:srcRect l="27163" t="18500" r="9838" b="12201"/>
            <a:stretch/>
          </p:blipFill>
          <p:spPr>
            <a:xfrm>
              <a:off x="502456" y="949379"/>
              <a:ext cx="7957976" cy="5471108"/>
            </a:xfrm>
            <a:prstGeom prst="rect">
              <a:avLst/>
            </a:prstGeom>
          </p:spPr>
        </p:pic>
        <p:sp>
          <p:nvSpPr>
            <p:cNvPr id="10" name="テキスト ボックス 9">
              <a:extLst>
                <a:ext uri="{FF2B5EF4-FFF2-40B4-BE49-F238E27FC236}">
                  <a16:creationId xmlns:a16="http://schemas.microsoft.com/office/drawing/2014/main" id="{8DD74E6D-0C94-9298-AC47-BD6123526135}"/>
                </a:ext>
              </a:extLst>
            </p:cNvPr>
            <p:cNvSpPr txBox="1"/>
            <p:nvPr/>
          </p:nvSpPr>
          <p:spPr>
            <a:xfrm>
              <a:off x="8100392" y="6127968"/>
              <a:ext cx="216024" cy="181352"/>
            </a:xfrm>
            <a:prstGeom prst="rect">
              <a:avLst/>
            </a:prstGeom>
            <a:solidFill>
              <a:schemeClr val="bg1"/>
            </a:solidFill>
          </p:spPr>
          <p:txBody>
            <a:bodyPr wrap="square" rtlCol="0">
              <a:spAutoFit/>
            </a:bodyPr>
            <a:lstStyle/>
            <a:p>
              <a:endParaRPr kumimoji="1" lang="ja-JP" altLang="en-US" dirty="0"/>
            </a:p>
          </p:txBody>
        </p:sp>
      </p:grpSp>
    </p:spTree>
    <p:extLst>
      <p:ext uri="{BB962C8B-B14F-4D97-AF65-F5344CB8AC3E}">
        <p14:creationId xmlns:p14="http://schemas.microsoft.com/office/powerpoint/2010/main" val="1698319441"/>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５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8" name="グループ化 7">
            <a:extLst>
              <a:ext uri="{FF2B5EF4-FFF2-40B4-BE49-F238E27FC236}">
                <a16:creationId xmlns:a16="http://schemas.microsoft.com/office/drawing/2014/main" id="{97A15279-FD90-9720-BA18-E42EBCB83E66}"/>
              </a:ext>
            </a:extLst>
          </p:cNvPr>
          <p:cNvGrpSpPr/>
          <p:nvPr/>
        </p:nvGrpSpPr>
        <p:grpSpPr>
          <a:xfrm>
            <a:off x="539552" y="980728"/>
            <a:ext cx="7960156" cy="5472608"/>
            <a:chOff x="539552" y="980728"/>
            <a:chExt cx="7960156" cy="5472608"/>
          </a:xfrm>
        </p:grpSpPr>
        <p:pic>
          <p:nvPicPr>
            <p:cNvPr id="5" name="図 4">
              <a:extLst>
                <a:ext uri="{FF2B5EF4-FFF2-40B4-BE49-F238E27FC236}">
                  <a16:creationId xmlns:a16="http://schemas.microsoft.com/office/drawing/2014/main" id="{EBF9F6F1-C49F-D3FB-9EC9-9ACB41D65E38}"/>
                </a:ext>
              </a:extLst>
            </p:cNvPr>
            <p:cNvPicPr>
              <a:picLocks noChangeAspect="1"/>
            </p:cNvPicPr>
            <p:nvPr/>
          </p:nvPicPr>
          <p:blipFill rotWithShape="1">
            <a:blip r:embed="rId3"/>
            <a:srcRect l="27163" t="18500" r="9838" b="12201"/>
            <a:stretch/>
          </p:blipFill>
          <p:spPr>
            <a:xfrm>
              <a:off x="539552" y="980728"/>
              <a:ext cx="7960156" cy="5472608"/>
            </a:xfrm>
            <a:prstGeom prst="rect">
              <a:avLst/>
            </a:prstGeom>
          </p:spPr>
        </p:pic>
        <p:sp>
          <p:nvSpPr>
            <p:cNvPr id="6" name="テキスト ボックス 5">
              <a:extLst>
                <a:ext uri="{FF2B5EF4-FFF2-40B4-BE49-F238E27FC236}">
                  <a16:creationId xmlns:a16="http://schemas.microsoft.com/office/drawing/2014/main" id="{56D5A756-06C9-E151-CA62-6E004168B1AA}"/>
                </a:ext>
              </a:extLst>
            </p:cNvPr>
            <p:cNvSpPr txBox="1"/>
            <p:nvPr/>
          </p:nvSpPr>
          <p:spPr>
            <a:xfrm>
              <a:off x="8172400" y="6165304"/>
              <a:ext cx="216024" cy="134980"/>
            </a:xfrm>
            <a:prstGeom prst="rect">
              <a:avLst/>
            </a:prstGeom>
            <a:solidFill>
              <a:schemeClr val="bg1"/>
            </a:solidFill>
          </p:spPr>
          <p:txBody>
            <a:bodyPr wrap="square" rtlCol="0">
              <a:spAutoFit/>
            </a:bodyPr>
            <a:lstStyle/>
            <a:p>
              <a:endParaRPr kumimoji="1" lang="ja-JP" altLang="en-US" dirty="0"/>
            </a:p>
          </p:txBody>
        </p:sp>
      </p:grpSp>
    </p:spTree>
    <p:extLst>
      <p:ext uri="{BB962C8B-B14F-4D97-AF65-F5344CB8AC3E}">
        <p14:creationId xmlns:p14="http://schemas.microsoft.com/office/powerpoint/2010/main" val="1756509114"/>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５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0FA1A1C9-C229-E003-D975-D419D9C16390}"/>
              </a:ext>
            </a:extLst>
          </p:cNvPr>
          <p:cNvGrpSpPr/>
          <p:nvPr/>
        </p:nvGrpSpPr>
        <p:grpSpPr>
          <a:xfrm>
            <a:off x="539552" y="1052736"/>
            <a:ext cx="7920880" cy="5445606"/>
            <a:chOff x="539552" y="1052736"/>
            <a:chExt cx="7920880" cy="5445606"/>
          </a:xfrm>
        </p:grpSpPr>
        <p:pic>
          <p:nvPicPr>
            <p:cNvPr id="3" name="図 2">
              <a:extLst>
                <a:ext uri="{FF2B5EF4-FFF2-40B4-BE49-F238E27FC236}">
                  <a16:creationId xmlns:a16="http://schemas.microsoft.com/office/drawing/2014/main" id="{29A4E46D-27DE-8D73-ADE3-AB1FA629870D}"/>
                </a:ext>
              </a:extLst>
            </p:cNvPr>
            <p:cNvPicPr>
              <a:picLocks noChangeAspect="1"/>
            </p:cNvPicPr>
            <p:nvPr/>
          </p:nvPicPr>
          <p:blipFill rotWithShape="1">
            <a:blip r:embed="rId3"/>
            <a:srcRect l="27163" t="18500" r="9838" b="12201"/>
            <a:stretch/>
          </p:blipFill>
          <p:spPr>
            <a:xfrm>
              <a:off x="539552" y="1052736"/>
              <a:ext cx="7920880" cy="5445606"/>
            </a:xfrm>
            <a:prstGeom prst="rect">
              <a:avLst/>
            </a:prstGeom>
          </p:spPr>
        </p:pic>
        <p:sp>
          <p:nvSpPr>
            <p:cNvPr id="9" name="テキスト ボックス 8">
              <a:extLst>
                <a:ext uri="{FF2B5EF4-FFF2-40B4-BE49-F238E27FC236}">
                  <a16:creationId xmlns:a16="http://schemas.microsoft.com/office/drawing/2014/main" id="{29AF41DA-E406-5ACB-1087-E57948FD03E9}"/>
                </a:ext>
              </a:extLst>
            </p:cNvPr>
            <p:cNvSpPr txBox="1"/>
            <p:nvPr/>
          </p:nvSpPr>
          <p:spPr>
            <a:xfrm flipH="1">
              <a:off x="8244408" y="6237312"/>
              <a:ext cx="144016" cy="191014"/>
            </a:xfrm>
            <a:prstGeom prst="rect">
              <a:avLst/>
            </a:prstGeom>
            <a:solidFill>
              <a:schemeClr val="bg1"/>
            </a:solidFill>
          </p:spPr>
          <p:txBody>
            <a:bodyPr wrap="square" rtlCol="0">
              <a:spAutoFit/>
            </a:bodyPr>
            <a:lstStyle/>
            <a:p>
              <a:pPr algn="l"/>
              <a:endParaRPr kumimoji="1" lang="ja-JP" altLang="en-US" dirty="0"/>
            </a:p>
          </p:txBody>
        </p:sp>
      </p:grpSp>
    </p:spTree>
    <p:extLst>
      <p:ext uri="{BB962C8B-B14F-4D97-AF65-F5344CB8AC3E}">
        <p14:creationId xmlns:p14="http://schemas.microsoft.com/office/powerpoint/2010/main" val="400659422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7C339E1-36DF-71F2-83FF-AB4DE8D64CA1}"/>
              </a:ext>
            </a:extLst>
          </p:cNvPr>
          <p:cNvPicPr>
            <a:picLocks noChangeAspect="1"/>
          </p:cNvPicPr>
          <p:nvPr/>
        </p:nvPicPr>
        <p:blipFill>
          <a:blip r:embed="rId3"/>
          <a:stretch>
            <a:fillRect/>
          </a:stretch>
        </p:blipFill>
        <p:spPr>
          <a:xfrm>
            <a:off x="557062" y="930011"/>
            <a:ext cx="8029875" cy="5579327"/>
          </a:xfrm>
          <a:prstGeom prst="rect">
            <a:avLst/>
          </a:prstGeom>
        </p:spPr>
      </p:pic>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５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6172E71-FA9E-4B0A-A56F-43B8D222B196}"/>
              </a:ext>
            </a:extLst>
          </p:cNvPr>
          <p:cNvSpPr txBox="1"/>
          <p:nvPr/>
        </p:nvSpPr>
        <p:spPr>
          <a:xfrm>
            <a:off x="8210603" y="6043610"/>
            <a:ext cx="288032" cy="369332"/>
          </a:xfrm>
          <a:prstGeom prst="rect">
            <a:avLst/>
          </a:prstGeom>
          <a:solidFill>
            <a:schemeClr val="bg1"/>
          </a:solidFill>
        </p:spPr>
        <p:txBody>
          <a:bodyPr wrap="square" rtlCol="0">
            <a:spAutoFit/>
          </a:bodyPr>
          <a:lstStyle/>
          <a:p>
            <a:pPr algn="l"/>
            <a:endParaRPr kumimoji="1" lang="ja-JP" altLang="en-US" dirty="0"/>
          </a:p>
        </p:txBody>
      </p:sp>
      <p:sp>
        <p:nvSpPr>
          <p:cNvPr id="9" name="正方形/長方形 8">
            <a:extLst>
              <a:ext uri="{FF2B5EF4-FFF2-40B4-BE49-F238E27FC236}">
                <a16:creationId xmlns:a16="http://schemas.microsoft.com/office/drawing/2014/main" id="{D1D413AB-3E70-6279-92F1-D309196EBAC6}"/>
              </a:ext>
            </a:extLst>
          </p:cNvPr>
          <p:cNvSpPr/>
          <p:nvPr/>
        </p:nvSpPr>
        <p:spPr>
          <a:xfrm>
            <a:off x="645364" y="1628800"/>
            <a:ext cx="7941573" cy="15121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正方形/長方形 10">
            <a:extLst>
              <a:ext uri="{FF2B5EF4-FFF2-40B4-BE49-F238E27FC236}">
                <a16:creationId xmlns:a16="http://schemas.microsoft.com/office/drawing/2014/main" id="{DF7F034A-E31F-4349-E053-0763B6C0DEBC}"/>
              </a:ext>
            </a:extLst>
          </p:cNvPr>
          <p:cNvSpPr/>
          <p:nvPr/>
        </p:nvSpPr>
        <p:spPr>
          <a:xfrm>
            <a:off x="637825" y="5725625"/>
            <a:ext cx="7941573" cy="5836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903152320"/>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５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8" name="グループ化 7">
            <a:extLst>
              <a:ext uri="{FF2B5EF4-FFF2-40B4-BE49-F238E27FC236}">
                <a16:creationId xmlns:a16="http://schemas.microsoft.com/office/drawing/2014/main" id="{04C21DFF-86B0-CB16-7D83-DEF2018CE0EB}"/>
              </a:ext>
            </a:extLst>
          </p:cNvPr>
          <p:cNvGrpSpPr/>
          <p:nvPr/>
        </p:nvGrpSpPr>
        <p:grpSpPr>
          <a:xfrm>
            <a:off x="611559" y="1052736"/>
            <a:ext cx="7887076" cy="5365052"/>
            <a:chOff x="611559" y="1052736"/>
            <a:chExt cx="7887076" cy="5365052"/>
          </a:xfrm>
        </p:grpSpPr>
        <p:pic>
          <p:nvPicPr>
            <p:cNvPr id="5" name="図 4">
              <a:extLst>
                <a:ext uri="{FF2B5EF4-FFF2-40B4-BE49-F238E27FC236}">
                  <a16:creationId xmlns:a16="http://schemas.microsoft.com/office/drawing/2014/main" id="{E4E49590-F72A-C645-83DF-AB3FE12FA370}"/>
                </a:ext>
              </a:extLst>
            </p:cNvPr>
            <p:cNvPicPr>
              <a:picLocks noChangeAspect="1"/>
            </p:cNvPicPr>
            <p:nvPr/>
          </p:nvPicPr>
          <p:blipFill rotWithShape="1">
            <a:blip r:embed="rId3"/>
            <a:srcRect l="27163" t="18501" r="10626" b="13460"/>
            <a:stretch/>
          </p:blipFill>
          <p:spPr>
            <a:xfrm>
              <a:off x="611559" y="1052736"/>
              <a:ext cx="7848873" cy="5365052"/>
            </a:xfrm>
            <a:prstGeom prst="rect">
              <a:avLst/>
            </a:prstGeom>
          </p:spPr>
        </p:pic>
        <p:sp>
          <p:nvSpPr>
            <p:cNvPr id="6" name="テキスト ボックス 5">
              <a:extLst>
                <a:ext uri="{FF2B5EF4-FFF2-40B4-BE49-F238E27FC236}">
                  <a16:creationId xmlns:a16="http://schemas.microsoft.com/office/drawing/2014/main" id="{16172E71-FA9E-4B0A-A56F-43B8D222B196}"/>
                </a:ext>
              </a:extLst>
            </p:cNvPr>
            <p:cNvSpPr txBox="1"/>
            <p:nvPr/>
          </p:nvSpPr>
          <p:spPr>
            <a:xfrm>
              <a:off x="8210603" y="6043610"/>
              <a:ext cx="288032" cy="369332"/>
            </a:xfrm>
            <a:prstGeom prst="rect">
              <a:avLst/>
            </a:prstGeom>
            <a:solidFill>
              <a:schemeClr val="bg1"/>
            </a:solidFill>
          </p:spPr>
          <p:txBody>
            <a:bodyPr wrap="square" rtlCol="0">
              <a:spAutoFit/>
            </a:bodyPr>
            <a:lstStyle/>
            <a:p>
              <a:pPr algn="l"/>
              <a:endParaRPr kumimoji="1" lang="ja-JP" altLang="en-US" dirty="0"/>
            </a:p>
          </p:txBody>
        </p:sp>
      </p:grpSp>
    </p:spTree>
    <p:extLst>
      <p:ext uri="{BB962C8B-B14F-4D97-AF65-F5344CB8AC3E}">
        <p14:creationId xmlns:p14="http://schemas.microsoft.com/office/powerpoint/2010/main" val="1448674634"/>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74697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dirty="0"/>
              <a:t>６</a:t>
            </a:r>
            <a:r>
              <a:rPr kumimoji="1" lang="ja-JP" altLang="en-US" dirty="0"/>
              <a:t>　相談支援従事者現任研修</a:t>
            </a:r>
          </a:p>
        </p:txBody>
      </p:sp>
      <p:sp>
        <p:nvSpPr>
          <p:cNvPr id="3" name="コンテンツ プレースホルダー 2"/>
          <p:cNvSpPr>
            <a:spLocks noGrp="1"/>
          </p:cNvSpPr>
          <p:nvPr>
            <p:ph idx="1"/>
          </p:nvPr>
        </p:nvSpPr>
        <p:spPr>
          <a:xfrm>
            <a:off x="457200" y="1441594"/>
            <a:ext cx="8229600" cy="2332855"/>
          </a:xfrm>
        </p:spPr>
        <p:txBody>
          <a:bodyPr/>
          <a:lstStyle/>
          <a:p>
            <a:pPr marL="0" indent="0">
              <a:buNone/>
            </a:pPr>
            <a:r>
              <a:rPr lang="ja-JP" altLang="en-US" dirty="0"/>
              <a:t>・初任者研修を修了した年度の翌年度を初年度として、５年ごとの年度末までに１回以上修了する必要あり。</a:t>
            </a:r>
            <a:endParaRPr lang="en-US" altLang="ja-JP" dirty="0"/>
          </a:p>
          <a:p>
            <a:pPr marL="0" indent="0">
              <a:buNone/>
            </a:pPr>
            <a:r>
              <a:rPr kumimoji="1" lang="ja-JP" altLang="en-US" dirty="0"/>
              <a:t>・修了しないと相談支援専門員の資格が失効</a:t>
            </a:r>
            <a:r>
              <a:rPr lang="ja-JP" altLang="en-US" dirty="0"/>
              <a:t>。</a:t>
            </a:r>
            <a:endParaRPr kumimoji="1"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4114270454"/>
              </p:ext>
            </p:extLst>
          </p:nvPr>
        </p:nvGraphicFramePr>
        <p:xfrm>
          <a:off x="611560" y="4077072"/>
          <a:ext cx="7992896" cy="808608"/>
        </p:xfrm>
        <a:graphic>
          <a:graphicData uri="http://schemas.openxmlformats.org/drawingml/2006/table">
            <a:tbl>
              <a:tblPr firstRow="1" bandRow="1">
                <a:tableStyleId>{5940675A-B579-460E-94D1-54222C63F5DA}</a:tableStyleId>
              </a:tblPr>
              <a:tblGrid>
                <a:gridCol w="499556">
                  <a:extLst>
                    <a:ext uri="{9D8B030D-6E8A-4147-A177-3AD203B41FA5}">
                      <a16:colId xmlns:a16="http://schemas.microsoft.com/office/drawing/2014/main" val="20000"/>
                    </a:ext>
                  </a:extLst>
                </a:gridCol>
                <a:gridCol w="499556">
                  <a:extLst>
                    <a:ext uri="{9D8B030D-6E8A-4147-A177-3AD203B41FA5}">
                      <a16:colId xmlns:a16="http://schemas.microsoft.com/office/drawing/2014/main" val="20001"/>
                    </a:ext>
                  </a:extLst>
                </a:gridCol>
                <a:gridCol w="499556">
                  <a:extLst>
                    <a:ext uri="{9D8B030D-6E8A-4147-A177-3AD203B41FA5}">
                      <a16:colId xmlns:a16="http://schemas.microsoft.com/office/drawing/2014/main" val="20002"/>
                    </a:ext>
                  </a:extLst>
                </a:gridCol>
                <a:gridCol w="499556">
                  <a:extLst>
                    <a:ext uri="{9D8B030D-6E8A-4147-A177-3AD203B41FA5}">
                      <a16:colId xmlns:a16="http://schemas.microsoft.com/office/drawing/2014/main" val="20003"/>
                    </a:ext>
                  </a:extLst>
                </a:gridCol>
                <a:gridCol w="499556">
                  <a:extLst>
                    <a:ext uri="{9D8B030D-6E8A-4147-A177-3AD203B41FA5}">
                      <a16:colId xmlns:a16="http://schemas.microsoft.com/office/drawing/2014/main" val="20004"/>
                    </a:ext>
                  </a:extLst>
                </a:gridCol>
                <a:gridCol w="499556">
                  <a:extLst>
                    <a:ext uri="{9D8B030D-6E8A-4147-A177-3AD203B41FA5}">
                      <a16:colId xmlns:a16="http://schemas.microsoft.com/office/drawing/2014/main" val="20005"/>
                    </a:ext>
                  </a:extLst>
                </a:gridCol>
                <a:gridCol w="499556">
                  <a:extLst>
                    <a:ext uri="{9D8B030D-6E8A-4147-A177-3AD203B41FA5}">
                      <a16:colId xmlns:a16="http://schemas.microsoft.com/office/drawing/2014/main" val="20006"/>
                    </a:ext>
                  </a:extLst>
                </a:gridCol>
                <a:gridCol w="499556">
                  <a:extLst>
                    <a:ext uri="{9D8B030D-6E8A-4147-A177-3AD203B41FA5}">
                      <a16:colId xmlns:a16="http://schemas.microsoft.com/office/drawing/2014/main" val="20007"/>
                    </a:ext>
                  </a:extLst>
                </a:gridCol>
                <a:gridCol w="499556">
                  <a:extLst>
                    <a:ext uri="{9D8B030D-6E8A-4147-A177-3AD203B41FA5}">
                      <a16:colId xmlns:a16="http://schemas.microsoft.com/office/drawing/2014/main" val="20008"/>
                    </a:ext>
                  </a:extLst>
                </a:gridCol>
                <a:gridCol w="499556">
                  <a:extLst>
                    <a:ext uri="{9D8B030D-6E8A-4147-A177-3AD203B41FA5}">
                      <a16:colId xmlns:a16="http://schemas.microsoft.com/office/drawing/2014/main" val="20009"/>
                    </a:ext>
                  </a:extLst>
                </a:gridCol>
                <a:gridCol w="499556">
                  <a:extLst>
                    <a:ext uri="{9D8B030D-6E8A-4147-A177-3AD203B41FA5}">
                      <a16:colId xmlns:a16="http://schemas.microsoft.com/office/drawing/2014/main" val="20010"/>
                    </a:ext>
                  </a:extLst>
                </a:gridCol>
                <a:gridCol w="499556">
                  <a:extLst>
                    <a:ext uri="{9D8B030D-6E8A-4147-A177-3AD203B41FA5}">
                      <a16:colId xmlns:a16="http://schemas.microsoft.com/office/drawing/2014/main" val="20011"/>
                    </a:ext>
                  </a:extLst>
                </a:gridCol>
                <a:gridCol w="499556">
                  <a:extLst>
                    <a:ext uri="{9D8B030D-6E8A-4147-A177-3AD203B41FA5}">
                      <a16:colId xmlns:a16="http://schemas.microsoft.com/office/drawing/2014/main" val="20012"/>
                    </a:ext>
                  </a:extLst>
                </a:gridCol>
                <a:gridCol w="499556">
                  <a:extLst>
                    <a:ext uri="{9D8B030D-6E8A-4147-A177-3AD203B41FA5}">
                      <a16:colId xmlns:a16="http://schemas.microsoft.com/office/drawing/2014/main" val="20013"/>
                    </a:ext>
                  </a:extLst>
                </a:gridCol>
                <a:gridCol w="499556">
                  <a:extLst>
                    <a:ext uri="{9D8B030D-6E8A-4147-A177-3AD203B41FA5}">
                      <a16:colId xmlns:a16="http://schemas.microsoft.com/office/drawing/2014/main" val="20014"/>
                    </a:ext>
                  </a:extLst>
                </a:gridCol>
                <a:gridCol w="499556">
                  <a:extLst>
                    <a:ext uri="{9D8B030D-6E8A-4147-A177-3AD203B41FA5}">
                      <a16:colId xmlns:a16="http://schemas.microsoft.com/office/drawing/2014/main" val="20015"/>
                    </a:ext>
                  </a:extLst>
                </a:gridCol>
              </a:tblGrid>
              <a:tr h="442848">
                <a:tc>
                  <a:txBody>
                    <a:bodyPr/>
                    <a:lstStyle/>
                    <a:p>
                      <a:r>
                        <a:rPr kumimoji="1" lang="ja-JP" altLang="en-US" sz="1800" dirty="0"/>
                        <a:t>２４</a:t>
                      </a:r>
                    </a:p>
                  </a:txBody>
                  <a:tcPr/>
                </a:tc>
                <a:tc>
                  <a:txBody>
                    <a:bodyPr/>
                    <a:lstStyle/>
                    <a:p>
                      <a:r>
                        <a:rPr kumimoji="1" lang="ja-JP" altLang="en-US" sz="1800" dirty="0"/>
                        <a:t>２５</a:t>
                      </a:r>
                    </a:p>
                  </a:txBody>
                  <a:tcPr/>
                </a:tc>
                <a:tc>
                  <a:txBody>
                    <a:bodyPr/>
                    <a:lstStyle/>
                    <a:p>
                      <a:r>
                        <a:rPr kumimoji="1" lang="ja-JP" altLang="en-US" sz="1800" dirty="0"/>
                        <a:t>２６</a:t>
                      </a:r>
                    </a:p>
                  </a:txBody>
                  <a:tcPr/>
                </a:tc>
                <a:tc>
                  <a:txBody>
                    <a:bodyPr/>
                    <a:lstStyle/>
                    <a:p>
                      <a:r>
                        <a:rPr kumimoji="1" lang="ja-JP" altLang="en-US" sz="1800" dirty="0"/>
                        <a:t>２７</a:t>
                      </a:r>
                    </a:p>
                  </a:txBody>
                  <a:tcPr/>
                </a:tc>
                <a:tc>
                  <a:txBody>
                    <a:bodyPr/>
                    <a:lstStyle/>
                    <a:p>
                      <a:r>
                        <a:rPr kumimoji="1" lang="ja-JP" altLang="en-US" sz="1800" dirty="0"/>
                        <a:t>２８</a:t>
                      </a:r>
                    </a:p>
                  </a:txBody>
                  <a:tcPr/>
                </a:tc>
                <a:tc>
                  <a:txBody>
                    <a:bodyPr/>
                    <a:lstStyle/>
                    <a:p>
                      <a:r>
                        <a:rPr kumimoji="1" lang="ja-JP" altLang="en-US" sz="1800" dirty="0"/>
                        <a:t>２９</a:t>
                      </a:r>
                    </a:p>
                  </a:txBody>
                  <a:tcPr/>
                </a:tc>
                <a:tc>
                  <a:txBody>
                    <a:bodyPr/>
                    <a:lstStyle/>
                    <a:p>
                      <a:r>
                        <a:rPr kumimoji="1" lang="ja-JP" altLang="en-US" sz="1800" dirty="0"/>
                        <a:t>３０</a:t>
                      </a:r>
                    </a:p>
                  </a:txBody>
                  <a:tcPr/>
                </a:tc>
                <a:tc>
                  <a:txBody>
                    <a:bodyPr/>
                    <a:lstStyle/>
                    <a:p>
                      <a:pPr algn="r"/>
                      <a:r>
                        <a:rPr kumimoji="1" lang="ja-JP" altLang="en-US" sz="1800" dirty="0"/>
                        <a:t>元</a:t>
                      </a:r>
                    </a:p>
                  </a:txBody>
                  <a:tcPr/>
                </a:tc>
                <a:tc>
                  <a:txBody>
                    <a:bodyPr/>
                    <a:lstStyle/>
                    <a:p>
                      <a:pPr algn="r"/>
                      <a:r>
                        <a:rPr kumimoji="1" lang="ja-JP" altLang="en-US" sz="1800" dirty="0"/>
                        <a:t>２</a:t>
                      </a:r>
                    </a:p>
                  </a:txBody>
                  <a:tcPr/>
                </a:tc>
                <a:tc>
                  <a:txBody>
                    <a:bodyPr/>
                    <a:lstStyle/>
                    <a:p>
                      <a:pPr algn="r"/>
                      <a:r>
                        <a:rPr kumimoji="1" lang="ja-JP" altLang="en-US" sz="1800" dirty="0">
                          <a:latin typeface="+mj-ea"/>
                          <a:ea typeface="+mj-ea"/>
                        </a:rPr>
                        <a:t>３</a:t>
                      </a:r>
                    </a:p>
                  </a:txBody>
                  <a:tcPr/>
                </a:tc>
                <a:tc>
                  <a:txBody>
                    <a:bodyPr/>
                    <a:lstStyle/>
                    <a:p>
                      <a:pPr algn="r"/>
                      <a:r>
                        <a:rPr kumimoji="1" lang="ja-JP" altLang="en-US" sz="1800" dirty="0">
                          <a:latin typeface="+mj-ea"/>
                          <a:ea typeface="+mj-ea"/>
                        </a:rPr>
                        <a:t>４</a:t>
                      </a:r>
                    </a:p>
                  </a:txBody>
                  <a:tcPr/>
                </a:tc>
                <a:tc>
                  <a:txBody>
                    <a:bodyPr/>
                    <a:lstStyle/>
                    <a:p>
                      <a:pPr algn="r"/>
                      <a:r>
                        <a:rPr kumimoji="1" lang="ja-JP" altLang="en-US" sz="1800" kern="1200" dirty="0">
                          <a:solidFill>
                            <a:schemeClr val="tx1"/>
                          </a:solidFill>
                          <a:latin typeface="+mj-ea"/>
                          <a:ea typeface="+mn-ea"/>
                          <a:cs typeface="+mn-cs"/>
                        </a:rPr>
                        <a:t>５</a:t>
                      </a:r>
                    </a:p>
                  </a:txBody>
                  <a:tcPr/>
                </a:tc>
                <a:tc>
                  <a:txBody>
                    <a:bodyPr/>
                    <a:lstStyle/>
                    <a:p>
                      <a:pPr algn="r"/>
                      <a:r>
                        <a:rPr kumimoji="1" lang="ja-JP" altLang="en-US" sz="1800" kern="1200" dirty="0">
                          <a:solidFill>
                            <a:schemeClr val="tx1"/>
                          </a:solidFill>
                          <a:latin typeface="+mj-ea"/>
                          <a:ea typeface="+mn-ea"/>
                          <a:cs typeface="+mn-cs"/>
                        </a:rPr>
                        <a:t>６</a:t>
                      </a:r>
                    </a:p>
                  </a:txBody>
                  <a:tcPr/>
                </a:tc>
                <a:tc>
                  <a:txBody>
                    <a:bodyPr/>
                    <a:lstStyle/>
                    <a:p>
                      <a:pPr algn="r"/>
                      <a:r>
                        <a:rPr kumimoji="1" lang="ja-JP" altLang="en-US" sz="1800" kern="1200" dirty="0">
                          <a:solidFill>
                            <a:schemeClr val="tx1"/>
                          </a:solidFill>
                          <a:latin typeface="+mj-ea"/>
                          <a:ea typeface="+mn-ea"/>
                          <a:cs typeface="+mn-cs"/>
                        </a:rPr>
                        <a:t>７</a:t>
                      </a:r>
                    </a:p>
                  </a:txBody>
                  <a:tcPr/>
                </a:tc>
                <a:tc>
                  <a:txBody>
                    <a:bodyPr/>
                    <a:lstStyle/>
                    <a:p>
                      <a:pPr algn="r"/>
                      <a:r>
                        <a:rPr kumimoji="1" lang="ja-JP" altLang="en-US" sz="1800" dirty="0"/>
                        <a:t>８</a:t>
                      </a:r>
                    </a:p>
                  </a:txBody>
                  <a:tcPr/>
                </a:tc>
                <a:tc>
                  <a:txBody>
                    <a:bodyPr/>
                    <a:lstStyle/>
                    <a:p>
                      <a:pPr algn="r"/>
                      <a:r>
                        <a:rPr kumimoji="1" lang="ja-JP" altLang="en-US" sz="1800" dirty="0"/>
                        <a:t>９</a:t>
                      </a:r>
                    </a:p>
                  </a:txBody>
                  <a:tcPr/>
                </a:tc>
                <a:extLst>
                  <a:ext uri="{0D108BD9-81ED-4DB2-BD59-A6C34878D82A}">
                    <a16:rowId xmlns:a16="http://schemas.microsoft.com/office/drawing/2014/main" val="10000"/>
                  </a:ext>
                </a:extLst>
              </a:tr>
              <a:tr h="349240">
                <a:tc>
                  <a:txBody>
                    <a:bodyPr/>
                    <a:lstStyle/>
                    <a:p>
                      <a:endParaRPr kumimoji="1" lang="ja-JP" altLang="en-US"/>
                    </a:p>
                  </a:txBody>
                  <a:tcPr/>
                </a:tc>
                <a:tc gridSpan="5">
                  <a:txBody>
                    <a:bodyPr/>
                    <a:lstStyle/>
                    <a:p>
                      <a:pPr algn="ctr"/>
                      <a:r>
                        <a:rPr kumimoji="1" lang="ja-JP" altLang="en-US" dirty="0"/>
                        <a:t>①</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5">
                  <a:txBody>
                    <a:bodyPr/>
                    <a:lstStyle/>
                    <a:p>
                      <a:pPr algn="ctr"/>
                      <a:r>
                        <a:rPr kumimoji="1" lang="ja-JP" altLang="en-US" dirty="0"/>
                        <a:t>②</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5">
                  <a:txBody>
                    <a:bodyPr/>
                    <a:lstStyle/>
                    <a:p>
                      <a:pPr algn="ctr"/>
                      <a:r>
                        <a:rPr kumimoji="1" lang="ja-JP" altLang="en-US" dirty="0"/>
                        <a:t>③</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grpSp>
        <p:nvGrpSpPr>
          <p:cNvPr id="9" name="グループ化 8"/>
          <p:cNvGrpSpPr/>
          <p:nvPr/>
        </p:nvGrpSpPr>
        <p:grpSpPr>
          <a:xfrm>
            <a:off x="510486" y="5013176"/>
            <a:ext cx="7638817" cy="1296144"/>
            <a:chOff x="491192" y="4725144"/>
            <a:chExt cx="7638817" cy="1296144"/>
          </a:xfrm>
        </p:grpSpPr>
        <p:sp>
          <p:nvSpPr>
            <p:cNvPr id="5" name="テキスト ボックス 4"/>
            <p:cNvSpPr txBox="1"/>
            <p:nvPr/>
          </p:nvSpPr>
          <p:spPr>
            <a:xfrm>
              <a:off x="491192" y="4725144"/>
              <a:ext cx="615553" cy="129614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初任者</a:t>
              </a:r>
            </a:p>
          </p:txBody>
        </p:sp>
        <p:sp>
          <p:nvSpPr>
            <p:cNvPr id="6" name="テキスト ボックス 5"/>
            <p:cNvSpPr txBox="1"/>
            <p:nvPr/>
          </p:nvSpPr>
          <p:spPr>
            <a:xfrm>
              <a:off x="2491767" y="4725144"/>
              <a:ext cx="615553" cy="129614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現任</a:t>
              </a:r>
            </a:p>
          </p:txBody>
        </p:sp>
        <p:sp>
          <p:nvSpPr>
            <p:cNvPr id="7" name="テキスト ボックス 6"/>
            <p:cNvSpPr txBox="1"/>
            <p:nvPr/>
          </p:nvSpPr>
          <p:spPr>
            <a:xfrm>
              <a:off x="5517367" y="4726276"/>
              <a:ext cx="615553" cy="129501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現任</a:t>
              </a:r>
            </a:p>
          </p:txBody>
        </p:sp>
        <p:sp>
          <p:nvSpPr>
            <p:cNvPr id="8" name="テキスト ボックス 7"/>
            <p:cNvSpPr txBox="1"/>
            <p:nvPr/>
          </p:nvSpPr>
          <p:spPr>
            <a:xfrm>
              <a:off x="7514456" y="4727408"/>
              <a:ext cx="615553" cy="129388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現任</a:t>
              </a:r>
            </a:p>
          </p:txBody>
        </p:sp>
      </p:grpSp>
      <p:sp>
        <p:nvSpPr>
          <p:cNvPr id="10" name="スライド番号プレースホルダー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1" name="右矢印 10"/>
          <p:cNvSpPr/>
          <p:nvPr/>
        </p:nvSpPr>
        <p:spPr>
          <a:xfrm>
            <a:off x="1280233" y="5188303"/>
            <a:ext cx="1080120" cy="485461"/>
          </a:xfrm>
          <a:prstGeom prst="rightArrow">
            <a:avLst>
              <a:gd name="adj1" fmla="val 63576"/>
              <a:gd name="adj2" fmla="val 48303"/>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４年後</a:t>
            </a:r>
          </a:p>
        </p:txBody>
      </p:sp>
      <p:sp>
        <p:nvSpPr>
          <p:cNvPr id="12" name="右矢印 11"/>
          <p:cNvSpPr/>
          <p:nvPr/>
        </p:nvSpPr>
        <p:spPr>
          <a:xfrm>
            <a:off x="3277322" y="5188303"/>
            <a:ext cx="2108632" cy="485461"/>
          </a:xfrm>
          <a:prstGeom prst="rightArrow">
            <a:avLst>
              <a:gd name="adj1" fmla="val 63576"/>
              <a:gd name="adj2" fmla="val 48303"/>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６年後</a:t>
            </a:r>
          </a:p>
        </p:txBody>
      </p:sp>
      <p:sp>
        <p:nvSpPr>
          <p:cNvPr id="13" name="右矢印 12"/>
          <p:cNvSpPr/>
          <p:nvPr/>
        </p:nvSpPr>
        <p:spPr>
          <a:xfrm>
            <a:off x="6302922" y="5188303"/>
            <a:ext cx="1080120" cy="485461"/>
          </a:xfrm>
          <a:prstGeom prst="rightArrow">
            <a:avLst>
              <a:gd name="adj1" fmla="val 63576"/>
              <a:gd name="adj2" fmla="val 48303"/>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４年後</a:t>
            </a:r>
          </a:p>
        </p:txBody>
      </p:sp>
      <p:cxnSp>
        <p:nvCxnSpPr>
          <p:cNvPr id="15" name="直線矢印コネクタ 14"/>
          <p:cNvCxnSpPr/>
          <p:nvPr/>
        </p:nvCxnSpPr>
        <p:spPr>
          <a:xfrm>
            <a:off x="1187624" y="4437112"/>
            <a:ext cx="2304256" cy="0"/>
          </a:xfrm>
          <a:prstGeom prst="straightConnector1">
            <a:avLst/>
          </a:prstGeom>
          <a:ln w="476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707904" y="4437112"/>
            <a:ext cx="2304256" cy="0"/>
          </a:xfrm>
          <a:prstGeom prst="straightConnector1">
            <a:avLst/>
          </a:prstGeom>
          <a:ln w="476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230914" y="4437112"/>
            <a:ext cx="2304256" cy="0"/>
          </a:xfrm>
          <a:prstGeom prst="straightConnector1">
            <a:avLst/>
          </a:prstGeom>
          <a:ln w="476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455207"/>
      </p:ext>
    </p:extLst>
  </p:cSld>
  <p:clrMapOvr>
    <a:masterClrMapping/>
  </p:clrMapOvr>
  <mc:AlternateContent xmlns:mc="http://schemas.openxmlformats.org/markup-compatibility/2006" xmlns:p14="http://schemas.microsoft.com/office/powerpoint/2010/main">
    <mc:Choice Requires="p14">
      <p:transition spd="slow" p14:dur="2000" advTm="65075"/>
    </mc:Choice>
    <mc:Fallback xmlns="">
      <p:transition spd="slow" advTm="6507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７</a:t>
            </a:r>
            <a:r>
              <a:rPr kumimoji="1" lang="ja-JP" altLang="en-US" sz="4000" dirty="0"/>
              <a:t>　</a:t>
            </a:r>
            <a:r>
              <a:rPr lang="ja-JP" altLang="en-US" sz="4000" dirty="0"/>
              <a:t>秘密保持等について</a:t>
            </a:r>
            <a:endParaRPr kumimoji="1" lang="ja-JP" altLang="en-US" sz="4000" dirty="0"/>
          </a:p>
        </p:txBody>
      </p:sp>
      <p:sp>
        <p:nvSpPr>
          <p:cNvPr id="3" name="コンテンツ プレースホルダー 2"/>
          <p:cNvSpPr>
            <a:spLocks noGrp="1"/>
          </p:cNvSpPr>
          <p:nvPr>
            <p:ph idx="1"/>
          </p:nvPr>
        </p:nvSpPr>
        <p:spPr>
          <a:xfrm>
            <a:off x="457200" y="4005064"/>
            <a:ext cx="8229600" cy="2448272"/>
          </a:xfrm>
        </p:spPr>
        <p:txBody>
          <a:bodyPr>
            <a:normAutofit/>
          </a:bodyPr>
          <a:lstStyle/>
          <a:p>
            <a:r>
              <a:rPr lang="ja-JP" altLang="en-US" sz="2800" dirty="0"/>
              <a:t>従業者の秘密保持義務について、在職中及び退職後における秘密保持義務を職業規則又は雇用契約書、誓約書等に明記すること。</a:t>
            </a:r>
            <a:endParaRPr lang="en-US" altLang="ja-JP" sz="2800" dirty="0"/>
          </a:p>
          <a:p>
            <a:r>
              <a:rPr lang="ja-JP" altLang="en-US" sz="2800" dirty="0"/>
              <a:t>利用者及びその家族から個人情報の利用について同意を得ておくこと。</a:t>
            </a:r>
            <a:endParaRPr lang="en-US" altLang="ja-JP" sz="2800"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コンテンツ プレースホルダー 2"/>
          <p:cNvSpPr txBox="1">
            <a:spLocks/>
          </p:cNvSpPr>
          <p:nvPr/>
        </p:nvSpPr>
        <p:spPr>
          <a:xfrm>
            <a:off x="446856" y="1124744"/>
            <a:ext cx="8229600" cy="2736304"/>
          </a:xfrm>
          <a:prstGeom prst="rect">
            <a:avLst/>
          </a:prstGeom>
          <a:ln w="22225">
            <a:solidFill>
              <a:schemeClr val="accent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・正当な理由がなく、その業務上知り得た利用者又はその家族の秘密を漏らすことがないよう、必要な措置を講じなければならない。</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・他の事業所へ利用者等の情報を提供する際は、あらかじめ文書により利用者等の同意を得ておかなければならない。</a:t>
            </a:r>
            <a:endParaRPr kumimoji="1" lang="ja-JP"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0693331"/>
      </p:ext>
    </p:extLst>
  </p:cSld>
  <p:clrMapOvr>
    <a:masterClrMapping/>
  </p:clrMapOvr>
  <mc:AlternateContent xmlns:mc="http://schemas.openxmlformats.org/markup-compatibility/2006" xmlns:p14="http://schemas.microsoft.com/office/powerpoint/2010/main">
    <mc:Choice Requires="p14">
      <p:transition spd="slow" p14:dur="2000" advTm="48673"/>
    </mc:Choice>
    <mc:Fallback xmlns="">
      <p:transition spd="slow" advTm="4867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Autofit/>
          </a:bodyPr>
          <a:lstStyle/>
          <a:p>
            <a:pPr algn="l"/>
            <a:r>
              <a:rPr lang="ja-JP" altLang="en-US" sz="3200" dirty="0"/>
              <a:t>８</a:t>
            </a:r>
            <a:r>
              <a:rPr kumimoji="1" lang="ja-JP" altLang="en-US" sz="3200" dirty="0"/>
              <a:t>　</a:t>
            </a:r>
            <a:r>
              <a:rPr lang="ja-JP" altLang="en-US" sz="3200" dirty="0"/>
              <a:t>業務管理体制の整備</a:t>
            </a:r>
            <a:r>
              <a:rPr kumimoji="1" lang="ja-JP" altLang="en-US" sz="3200" dirty="0"/>
              <a:t>について</a:t>
            </a:r>
          </a:p>
        </p:txBody>
      </p:sp>
      <p:graphicFrame>
        <p:nvGraphicFramePr>
          <p:cNvPr id="8" name="表 7"/>
          <p:cNvGraphicFramePr>
            <a:graphicFrameLocks noGrp="1"/>
          </p:cNvGraphicFramePr>
          <p:nvPr/>
        </p:nvGraphicFramePr>
        <p:xfrm>
          <a:off x="662880" y="3044552"/>
          <a:ext cx="7941568" cy="17526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591418647"/>
                    </a:ext>
                  </a:extLst>
                </a:gridCol>
                <a:gridCol w="5904656">
                  <a:extLst>
                    <a:ext uri="{9D8B030D-6E8A-4147-A177-3AD203B41FA5}">
                      <a16:colId xmlns:a16="http://schemas.microsoft.com/office/drawing/2014/main" val="832329143"/>
                    </a:ext>
                  </a:extLst>
                </a:gridCol>
                <a:gridCol w="1460848">
                  <a:extLst>
                    <a:ext uri="{9D8B030D-6E8A-4147-A177-3AD203B41FA5}">
                      <a16:colId xmlns:a16="http://schemas.microsoft.com/office/drawing/2014/main" val="3992071888"/>
                    </a:ext>
                  </a:extLst>
                </a:gridCol>
              </a:tblGrid>
              <a:tr h="370840">
                <a:tc>
                  <a:txBody>
                    <a:bodyPr/>
                    <a:lstStyle/>
                    <a:p>
                      <a:endParaRPr kumimoji="1" lang="ja-JP" altLang="en-US" dirty="0"/>
                    </a:p>
                  </a:txBody>
                  <a:tcPr/>
                </a:tc>
                <a:tc>
                  <a:txBody>
                    <a:bodyPr/>
                    <a:lstStyle/>
                    <a:p>
                      <a:pPr algn="ctr"/>
                      <a:r>
                        <a:rPr kumimoji="1" lang="ja-JP" altLang="en-US" dirty="0"/>
                        <a:t>事業所等の所在地</a:t>
                      </a:r>
                    </a:p>
                  </a:txBody>
                  <a:tcPr/>
                </a:tc>
                <a:tc>
                  <a:txBody>
                    <a:bodyPr/>
                    <a:lstStyle/>
                    <a:p>
                      <a:pPr algn="ctr"/>
                      <a:r>
                        <a:rPr kumimoji="1" lang="ja-JP" altLang="en-US" dirty="0"/>
                        <a:t>届出先</a:t>
                      </a:r>
                    </a:p>
                  </a:txBody>
                  <a:tcPr/>
                </a:tc>
                <a:extLst>
                  <a:ext uri="{0D108BD9-81ED-4DB2-BD59-A6C34878D82A}">
                    <a16:rowId xmlns:a16="http://schemas.microsoft.com/office/drawing/2014/main" val="545063145"/>
                  </a:ext>
                </a:extLst>
              </a:tr>
              <a:tr h="370840">
                <a:tc>
                  <a:txBody>
                    <a:bodyPr/>
                    <a:lstStyle/>
                    <a:p>
                      <a:r>
                        <a:rPr kumimoji="1" lang="ja-JP" altLang="en-US" dirty="0"/>
                        <a:t>（１）</a:t>
                      </a:r>
                    </a:p>
                  </a:txBody>
                  <a:tcPr/>
                </a:tc>
                <a:tc>
                  <a:txBody>
                    <a:bodyPr/>
                    <a:lstStyle/>
                    <a:p>
                      <a:r>
                        <a:rPr kumimoji="1" lang="ja-JP" altLang="en-US" dirty="0"/>
                        <a:t>すべての事業所等が、鹿児島市内に所在する場合</a:t>
                      </a:r>
                    </a:p>
                  </a:txBody>
                  <a:tcPr/>
                </a:tc>
                <a:tc>
                  <a:txBody>
                    <a:bodyPr/>
                    <a:lstStyle/>
                    <a:p>
                      <a:pPr algn="ctr"/>
                      <a:r>
                        <a:rPr kumimoji="1" lang="ja-JP" altLang="en-US" dirty="0"/>
                        <a:t>鹿児島市</a:t>
                      </a:r>
                    </a:p>
                  </a:txBody>
                  <a:tcPr/>
                </a:tc>
                <a:extLst>
                  <a:ext uri="{0D108BD9-81ED-4DB2-BD59-A6C34878D82A}">
                    <a16:rowId xmlns:a16="http://schemas.microsoft.com/office/drawing/2014/main" val="384673332"/>
                  </a:ext>
                </a:extLst>
              </a:tr>
              <a:tr h="370840">
                <a:tc>
                  <a:txBody>
                    <a:bodyPr/>
                    <a:lstStyle/>
                    <a:p>
                      <a:r>
                        <a:rPr kumimoji="1" lang="ja-JP" altLang="en-US" dirty="0"/>
                        <a:t>（２）</a:t>
                      </a:r>
                    </a:p>
                  </a:txBody>
                  <a:tcPr/>
                </a:tc>
                <a:tc>
                  <a:txBody>
                    <a:bodyPr/>
                    <a:lstStyle/>
                    <a:p>
                      <a:r>
                        <a:rPr kumimoji="1" lang="ja-JP" altLang="en-US" dirty="0"/>
                        <a:t>すべての事業所等が、鹿児島県内に所在する場合（上記（１）を除く）</a:t>
                      </a:r>
                    </a:p>
                  </a:txBody>
                  <a:tcPr/>
                </a:tc>
                <a:tc>
                  <a:txBody>
                    <a:bodyPr/>
                    <a:lstStyle/>
                    <a:p>
                      <a:pPr algn="ctr"/>
                      <a:r>
                        <a:rPr kumimoji="1" lang="ja-JP" altLang="en-US" dirty="0"/>
                        <a:t>鹿児島県</a:t>
                      </a:r>
                    </a:p>
                  </a:txBody>
                  <a:tcPr/>
                </a:tc>
                <a:extLst>
                  <a:ext uri="{0D108BD9-81ED-4DB2-BD59-A6C34878D82A}">
                    <a16:rowId xmlns:a16="http://schemas.microsoft.com/office/drawing/2014/main" val="1876314541"/>
                  </a:ext>
                </a:extLst>
              </a:tr>
              <a:tr h="370840">
                <a:tc>
                  <a:txBody>
                    <a:bodyPr/>
                    <a:lstStyle/>
                    <a:p>
                      <a:r>
                        <a:rPr kumimoji="1" lang="ja-JP" altLang="en-US" dirty="0"/>
                        <a:t>（３）</a:t>
                      </a:r>
                    </a:p>
                  </a:txBody>
                  <a:tcPr/>
                </a:tc>
                <a:tc>
                  <a:txBody>
                    <a:bodyPr/>
                    <a:lstStyle/>
                    <a:p>
                      <a:r>
                        <a:rPr kumimoji="1" lang="ja-JP" altLang="en-US" dirty="0"/>
                        <a:t>すべての事業所等が、複数の都道府県に所在する場合</a:t>
                      </a:r>
                    </a:p>
                  </a:txBody>
                  <a:tcPr/>
                </a:tc>
                <a:tc>
                  <a:txBody>
                    <a:bodyPr/>
                    <a:lstStyle/>
                    <a:p>
                      <a:pPr algn="ctr"/>
                      <a:r>
                        <a:rPr kumimoji="1" lang="ja-JP" altLang="en-US" dirty="0"/>
                        <a:t>厚生労働省</a:t>
                      </a:r>
                    </a:p>
                  </a:txBody>
                  <a:tcPr/>
                </a:tc>
                <a:extLst>
                  <a:ext uri="{0D108BD9-81ED-4DB2-BD59-A6C34878D82A}">
                    <a16:rowId xmlns:a16="http://schemas.microsoft.com/office/drawing/2014/main" val="1583085373"/>
                  </a:ext>
                </a:extLst>
              </a:tr>
            </a:tbl>
          </a:graphicData>
        </a:graphic>
      </p:graphicFrame>
      <p:graphicFrame>
        <p:nvGraphicFramePr>
          <p:cNvPr id="9" name="表 8"/>
          <p:cNvGraphicFramePr>
            <a:graphicFrameLocks noGrp="1"/>
          </p:cNvGraphicFramePr>
          <p:nvPr/>
        </p:nvGraphicFramePr>
        <p:xfrm>
          <a:off x="673224" y="5258008"/>
          <a:ext cx="7571184" cy="1483360"/>
        </p:xfrm>
        <a:graphic>
          <a:graphicData uri="http://schemas.openxmlformats.org/drawingml/2006/table">
            <a:tbl>
              <a:tblPr firstRow="1" bandRow="1">
                <a:tableStyleId>{5C22544A-7EE6-4342-B048-85BDC9FD1C3A}</a:tableStyleId>
              </a:tblPr>
              <a:tblGrid>
                <a:gridCol w="2138001">
                  <a:extLst>
                    <a:ext uri="{9D8B030D-6E8A-4147-A177-3AD203B41FA5}">
                      <a16:colId xmlns:a16="http://schemas.microsoft.com/office/drawing/2014/main" val="62897170"/>
                    </a:ext>
                  </a:extLst>
                </a:gridCol>
                <a:gridCol w="5433183">
                  <a:extLst>
                    <a:ext uri="{9D8B030D-6E8A-4147-A177-3AD203B41FA5}">
                      <a16:colId xmlns:a16="http://schemas.microsoft.com/office/drawing/2014/main" val="1607898117"/>
                    </a:ext>
                  </a:extLst>
                </a:gridCol>
              </a:tblGrid>
              <a:tr h="370840">
                <a:tc>
                  <a:txBody>
                    <a:bodyPr/>
                    <a:lstStyle/>
                    <a:p>
                      <a:pPr algn="ctr"/>
                      <a:r>
                        <a:rPr kumimoji="1" lang="ja-JP" altLang="en-US" dirty="0"/>
                        <a:t>事業所数　</a:t>
                      </a:r>
                      <a:r>
                        <a:rPr kumimoji="1" lang="en-US" altLang="ja-JP" dirty="0"/>
                        <a:t>※</a:t>
                      </a:r>
                      <a:r>
                        <a:rPr kumimoji="1" lang="ja-JP" altLang="en-US" dirty="0"/>
                        <a:t>１</a:t>
                      </a:r>
                    </a:p>
                  </a:txBody>
                  <a:tcPr/>
                </a:tc>
                <a:tc>
                  <a:txBody>
                    <a:bodyPr/>
                    <a:lstStyle/>
                    <a:p>
                      <a:pPr algn="ctr"/>
                      <a:r>
                        <a:rPr kumimoji="1" lang="ja-JP" altLang="en-US" dirty="0"/>
                        <a:t>届出事項</a:t>
                      </a:r>
                    </a:p>
                  </a:txBody>
                  <a:tcPr/>
                </a:tc>
                <a:extLst>
                  <a:ext uri="{0D108BD9-81ED-4DB2-BD59-A6C34878D82A}">
                    <a16:rowId xmlns:a16="http://schemas.microsoft.com/office/drawing/2014/main" val="1474331507"/>
                  </a:ext>
                </a:extLst>
              </a:tr>
              <a:tr h="370840">
                <a:tc>
                  <a:txBody>
                    <a:bodyPr/>
                    <a:lstStyle/>
                    <a:p>
                      <a:r>
                        <a:rPr kumimoji="1" lang="ja-JP" altLang="en-US" dirty="0"/>
                        <a:t>１以上２０未満</a:t>
                      </a:r>
                    </a:p>
                  </a:txBody>
                  <a:tcPr/>
                </a:tc>
                <a:tc>
                  <a:txBody>
                    <a:bodyPr/>
                    <a:lstStyle/>
                    <a:p>
                      <a:r>
                        <a:rPr kumimoji="1" lang="ja-JP" altLang="en-US" dirty="0"/>
                        <a:t>①法令順守責任者の専任</a:t>
                      </a:r>
                      <a:endParaRPr kumimoji="1" lang="en-US" altLang="ja-JP" dirty="0"/>
                    </a:p>
                  </a:txBody>
                  <a:tcPr/>
                </a:tc>
                <a:extLst>
                  <a:ext uri="{0D108BD9-81ED-4DB2-BD59-A6C34878D82A}">
                    <a16:rowId xmlns:a16="http://schemas.microsoft.com/office/drawing/2014/main" val="121618244"/>
                  </a:ext>
                </a:extLst>
              </a:tr>
              <a:tr h="370840">
                <a:tc>
                  <a:txBody>
                    <a:bodyPr/>
                    <a:lstStyle/>
                    <a:p>
                      <a:r>
                        <a:rPr kumimoji="1" lang="ja-JP" altLang="en-US" dirty="0"/>
                        <a:t>２０以上１００未満</a:t>
                      </a:r>
                    </a:p>
                  </a:txBody>
                  <a:tcPr/>
                </a:tc>
                <a:tc>
                  <a:txBody>
                    <a:bodyPr/>
                    <a:lstStyle/>
                    <a:p>
                      <a:r>
                        <a:rPr kumimoji="1" lang="ja-JP" altLang="en-US" dirty="0"/>
                        <a:t>①及び②法令遵守規程の概要</a:t>
                      </a:r>
                    </a:p>
                  </a:txBody>
                  <a:tcPr/>
                </a:tc>
                <a:extLst>
                  <a:ext uri="{0D108BD9-81ED-4DB2-BD59-A6C34878D82A}">
                    <a16:rowId xmlns:a16="http://schemas.microsoft.com/office/drawing/2014/main" val="949465103"/>
                  </a:ext>
                </a:extLst>
              </a:tr>
              <a:tr h="370840">
                <a:tc>
                  <a:txBody>
                    <a:bodyPr/>
                    <a:lstStyle/>
                    <a:p>
                      <a:r>
                        <a:rPr kumimoji="1" lang="ja-JP" altLang="en-US" dirty="0"/>
                        <a:t>１００以上</a:t>
                      </a:r>
                    </a:p>
                  </a:txBody>
                  <a:tcPr/>
                </a:tc>
                <a:tc>
                  <a:txBody>
                    <a:bodyPr/>
                    <a:lstStyle/>
                    <a:p>
                      <a:r>
                        <a:rPr kumimoji="1" lang="ja-JP" altLang="en-US" dirty="0"/>
                        <a:t>①、②及び③業務執行の状況の監査の方法の概要</a:t>
                      </a:r>
                    </a:p>
                  </a:txBody>
                  <a:tcPr/>
                </a:tc>
                <a:extLst>
                  <a:ext uri="{0D108BD9-81ED-4DB2-BD59-A6C34878D82A}">
                    <a16:rowId xmlns:a16="http://schemas.microsoft.com/office/drawing/2014/main" val="4065841596"/>
                  </a:ext>
                </a:extLst>
              </a:tr>
            </a:tbl>
          </a:graphicData>
        </a:graphic>
      </p:graphicFrame>
      <p:sp>
        <p:nvSpPr>
          <p:cNvPr id="10" name="コンテンツ プレースホルダー 2"/>
          <p:cNvSpPr>
            <a:spLocks noGrp="1"/>
          </p:cNvSpPr>
          <p:nvPr>
            <p:ph idx="1"/>
          </p:nvPr>
        </p:nvSpPr>
        <p:spPr>
          <a:xfrm>
            <a:off x="467544" y="908719"/>
            <a:ext cx="8229600" cy="5812755"/>
          </a:xfrm>
        </p:spPr>
        <p:txBody>
          <a:bodyPr>
            <a:noAutofit/>
          </a:bodyPr>
          <a:lstStyle/>
          <a:p>
            <a:pPr marL="0" indent="0">
              <a:buNone/>
            </a:pPr>
            <a:r>
              <a:rPr lang="en-US" altLang="ja-JP" sz="2000" b="1" dirty="0">
                <a:latin typeface="ＭＳ Ｐゴシック 本文"/>
              </a:rPr>
              <a:t>【</a:t>
            </a:r>
            <a:r>
              <a:rPr lang="ja-JP" altLang="en-US" sz="2000" b="1" dirty="0">
                <a:latin typeface="ＭＳ Ｐゴシック 本文"/>
              </a:rPr>
              <a:t>趣旨</a:t>
            </a:r>
            <a:r>
              <a:rPr lang="en-US" altLang="ja-JP" sz="2000" b="1" dirty="0">
                <a:latin typeface="ＭＳ Ｐゴシック 本文"/>
              </a:rPr>
              <a:t>】</a:t>
            </a:r>
          </a:p>
          <a:p>
            <a:pPr marL="0" indent="0">
              <a:buNone/>
            </a:pPr>
            <a:r>
              <a:rPr lang="ja-JP" altLang="en-US" sz="2000" dirty="0">
                <a:latin typeface="ＭＳ Ｐゴシック 本文"/>
              </a:rPr>
              <a:t>　事業者等は、事業の適正な運営を確保するため、法令順守等の業務管理体制を整備し、関係行政機関に届け出ることになっている。</a:t>
            </a:r>
            <a:endParaRPr lang="en-US" altLang="ja-JP" sz="2000" dirty="0">
              <a:latin typeface="ＭＳ Ｐゴシック 本文"/>
            </a:endParaRPr>
          </a:p>
          <a:p>
            <a:pPr marL="0" indent="0">
              <a:buNone/>
            </a:pPr>
            <a:r>
              <a:rPr lang="en-US" altLang="ja-JP" sz="2000" dirty="0">
                <a:latin typeface="ＭＳ Ｐゴシック 本文"/>
              </a:rPr>
              <a:t>  </a:t>
            </a:r>
            <a:r>
              <a:rPr lang="ja-JP" altLang="en-US" sz="2000" dirty="0">
                <a:latin typeface="ＭＳ Ｐゴシック 本文"/>
              </a:rPr>
              <a:t>まだ提出していない法人、または届出内容に変更のあった法人はすみやかに届出を行ってください。（詳しくは市ホームページを参照）</a:t>
            </a:r>
            <a:endParaRPr lang="en-US" altLang="ja-JP" sz="2000" dirty="0">
              <a:latin typeface="ＭＳ Ｐゴシック 本文"/>
            </a:endParaRPr>
          </a:p>
          <a:p>
            <a:pPr marL="0" indent="0">
              <a:buNone/>
            </a:pPr>
            <a:r>
              <a:rPr lang="en-US" altLang="ja-JP" sz="2000" b="1" dirty="0">
                <a:latin typeface="ＭＳ Ｐゴシック 本文"/>
              </a:rPr>
              <a:t>【</a:t>
            </a:r>
            <a:r>
              <a:rPr lang="ja-JP" altLang="en-US" sz="2000" b="1" dirty="0">
                <a:latin typeface="ＭＳ Ｐゴシック 本文"/>
              </a:rPr>
              <a:t>届出先</a:t>
            </a:r>
            <a:r>
              <a:rPr lang="en-US" altLang="ja-JP" sz="2000" b="1" dirty="0">
                <a:latin typeface="ＭＳ Ｐゴシック 本文"/>
              </a:rPr>
              <a:t>】</a:t>
            </a: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r>
              <a:rPr lang="en-US" altLang="ja-JP" sz="2000" b="1" dirty="0">
                <a:latin typeface="ＭＳ Ｐゴシック 本文"/>
              </a:rPr>
              <a:t>【</a:t>
            </a:r>
            <a:r>
              <a:rPr lang="ja-JP" altLang="en-US" sz="2000" b="1" dirty="0">
                <a:latin typeface="ＭＳ Ｐゴシック 本文"/>
              </a:rPr>
              <a:t>整備する業務管理体制の内容</a:t>
            </a:r>
            <a:r>
              <a:rPr lang="en-US" altLang="ja-JP" sz="1600" b="1" dirty="0">
                <a:latin typeface="ＭＳ Ｐゴシック 本文"/>
              </a:rPr>
              <a:t>】 </a:t>
            </a:r>
            <a:r>
              <a:rPr lang="ja-JP" altLang="en-US" sz="1600" dirty="0">
                <a:latin typeface="ＭＳ Ｐゴシック 本文"/>
              </a:rPr>
              <a:t>　</a:t>
            </a:r>
            <a:r>
              <a:rPr lang="en-US" altLang="ja-JP" sz="1600" b="1" u="sng" dirty="0">
                <a:latin typeface="ＭＳ Ｐゴシック 本文"/>
              </a:rPr>
              <a:t>※</a:t>
            </a:r>
            <a:r>
              <a:rPr lang="ja-JP" altLang="en-US" sz="1600" b="1" u="sng" dirty="0">
                <a:latin typeface="ＭＳ Ｐゴシック 本文"/>
              </a:rPr>
              <a:t>１ 事業所の数はサービス種類ごとに数える。</a:t>
            </a:r>
            <a:endParaRPr lang="en-US" altLang="ja-JP" sz="2400" b="1" u="sng" dirty="0">
              <a:latin typeface="ＭＳ Ｐゴシック 本文"/>
            </a:endParaRPr>
          </a:p>
          <a:p>
            <a:pPr marL="0" indent="0">
              <a:buNone/>
            </a:pPr>
            <a:endParaRPr lang="en-US" altLang="ja-JP" sz="2400" dirty="0">
              <a:latin typeface="ＭＳ Ｐゴシック 本文"/>
            </a:endParaRPr>
          </a:p>
          <a:p>
            <a:pPr marL="0" indent="0">
              <a:buNone/>
            </a:pPr>
            <a:endParaRPr lang="en-US" altLang="ja-JP" sz="2400" dirty="0">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r>
              <a:rPr lang="en-US" altLang="ja-JP" sz="2400" dirty="0"/>
              <a:t> </a:t>
            </a:r>
          </a:p>
        </p:txBody>
      </p:sp>
    </p:spTree>
    <p:extLst>
      <p:ext uri="{BB962C8B-B14F-4D97-AF65-F5344CB8AC3E}">
        <p14:creationId xmlns:p14="http://schemas.microsoft.com/office/powerpoint/2010/main" val="1360077239"/>
      </p:ext>
    </p:extLst>
  </p:cSld>
  <p:clrMapOvr>
    <a:masterClrMapping/>
  </p:clrMapOvr>
  <mc:AlternateContent xmlns:mc="http://schemas.openxmlformats.org/markup-compatibility/2006" xmlns:p14="http://schemas.microsoft.com/office/powerpoint/2010/main">
    <mc:Choice Requires="p14">
      <p:transition spd="slow" p14:dur="2000" advTm="34914"/>
    </mc:Choice>
    <mc:Fallback xmlns="">
      <p:transition spd="slow" advTm="3491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Autofit/>
          </a:bodyPr>
          <a:lstStyle/>
          <a:p>
            <a:pPr algn="l"/>
            <a:r>
              <a:rPr lang="ja-JP" altLang="en-US" sz="3200" dirty="0"/>
              <a:t>９</a:t>
            </a:r>
            <a:r>
              <a:rPr kumimoji="1" lang="ja-JP" altLang="en-US" sz="3200" dirty="0"/>
              <a:t>　情報公表制度について</a:t>
            </a:r>
          </a:p>
        </p:txBody>
      </p:sp>
      <p:sp>
        <p:nvSpPr>
          <p:cNvPr id="3" name="コンテンツ プレースホルダー 2"/>
          <p:cNvSpPr>
            <a:spLocks noGrp="1"/>
          </p:cNvSpPr>
          <p:nvPr>
            <p:ph idx="1"/>
          </p:nvPr>
        </p:nvSpPr>
        <p:spPr>
          <a:xfrm>
            <a:off x="467544" y="980729"/>
            <a:ext cx="8229600" cy="5256584"/>
          </a:xfrm>
        </p:spPr>
        <p:txBody>
          <a:bodyPr>
            <a:normAutofit lnSpcReduction="10000"/>
          </a:bodyPr>
          <a:lstStyle/>
          <a:p>
            <a:pPr marL="0" indent="0">
              <a:buNone/>
            </a:pPr>
            <a:r>
              <a:rPr lang="en-US" altLang="ja-JP" dirty="0"/>
              <a:t>【</a:t>
            </a:r>
            <a:r>
              <a:rPr lang="ja-JP" altLang="en-US" dirty="0"/>
              <a:t>主旨・目的</a:t>
            </a:r>
            <a:r>
              <a:rPr lang="en-US" altLang="ja-JP" dirty="0"/>
              <a:t>】</a:t>
            </a:r>
          </a:p>
          <a:p>
            <a:pPr marL="252000" indent="-457200">
              <a:buNone/>
            </a:pPr>
            <a:r>
              <a:rPr lang="ja-JP" altLang="en-US" sz="2400" dirty="0"/>
              <a:t>○ 障害福祉サービス等を提供する事業所数が大幅に増加する中、利用者が個々のニーズに応じて良質なサービスを選択できるようにするとともに、事業者によるサービスの質の向上が重要な課題となっている。</a:t>
            </a:r>
            <a:endParaRPr lang="en-US" altLang="ja-JP" sz="2400" dirty="0"/>
          </a:p>
          <a:p>
            <a:pPr marL="252000" indent="-457200">
              <a:buNone/>
            </a:pPr>
            <a:endParaRPr lang="en-US" altLang="ja-JP" sz="2400" dirty="0"/>
          </a:p>
          <a:p>
            <a:pPr marL="252000" indent="-457200">
              <a:buNone/>
            </a:pPr>
            <a:r>
              <a:rPr lang="ja-JP" altLang="en-US" sz="2400" dirty="0"/>
              <a:t>○ このため、平成２８年５月に成立した障害者総合支援法及び児童福祉法の一部を改正する法律において①事業者に対して障害福祉サービスの内容等を都道府県知事（</a:t>
            </a:r>
            <a:r>
              <a:rPr lang="en-US" altLang="ja-JP" sz="2400" dirty="0"/>
              <a:t>※</a:t>
            </a:r>
            <a:r>
              <a:rPr lang="ja-JP" altLang="en-US" sz="2400" dirty="0"/>
              <a:t>）へ報告することを求めるとともに、②都道府県知事（</a:t>
            </a:r>
            <a:r>
              <a:rPr lang="en-US" altLang="ja-JP" sz="2400" dirty="0"/>
              <a:t>※</a:t>
            </a:r>
            <a:r>
              <a:rPr lang="ja-JP" altLang="en-US" sz="2400" dirty="0"/>
              <a:t>）が報告された内容を公表する仕組みを創設し、利用者による個々のニーズに応じた良質なサービスの選択に資すること等を目的とする。</a:t>
            </a:r>
            <a:endParaRPr lang="en-US" altLang="ja-JP" sz="2400" dirty="0"/>
          </a:p>
          <a:p>
            <a:pPr marL="252000" indent="-457200">
              <a:buNone/>
            </a:pPr>
            <a:r>
              <a:rPr lang="ja-JP" altLang="en-US" sz="2400" dirty="0"/>
              <a:t>　（平成３０年４月施行）</a:t>
            </a:r>
            <a:endParaRPr lang="en-US" altLang="ja-JP" sz="2400" dirty="0"/>
          </a:p>
          <a:p>
            <a:pPr marL="252000" indent="-457200">
              <a:buNone/>
            </a:pPr>
            <a:r>
              <a:rPr kumimoji="1" lang="ja-JP" altLang="en-US" sz="2400" dirty="0"/>
              <a:t>　　</a:t>
            </a:r>
            <a:r>
              <a:rPr kumimoji="1" lang="en-US" altLang="ja-JP" sz="2400" dirty="0"/>
              <a:t>※</a:t>
            </a:r>
            <a:r>
              <a:rPr kumimoji="1" lang="ja-JP" altLang="en-US" sz="2400" dirty="0"/>
              <a:t>鹿児島市の場合は市長。</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32819743"/>
      </p:ext>
    </p:extLst>
  </p:cSld>
  <p:clrMapOvr>
    <a:masterClrMapping/>
  </p:clrMapOvr>
  <mc:AlternateContent xmlns:mc="http://schemas.openxmlformats.org/markup-compatibility/2006" xmlns:p14="http://schemas.microsoft.com/office/powerpoint/2010/main">
    <mc:Choice Requires="p14">
      <p:transition spd="slow" p14:dur="2000" advTm="47876"/>
    </mc:Choice>
    <mc:Fallback xmlns="">
      <p:transition spd="slow" advTm="4787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980728"/>
            <a:ext cx="8568952" cy="5688632"/>
          </a:xfrm>
        </p:spPr>
        <p:txBody>
          <a:bodyPr>
            <a:noAutofit/>
          </a:bodyPr>
          <a:lstStyle/>
          <a:p>
            <a:pPr marL="0" indent="0">
              <a:buNone/>
            </a:pPr>
            <a:r>
              <a:rPr lang="en-US" altLang="ja-JP" sz="2800" dirty="0"/>
              <a:t>【</a:t>
            </a:r>
            <a:r>
              <a:rPr lang="ja-JP" altLang="en-US" sz="2800" dirty="0"/>
              <a:t>公表の方法</a:t>
            </a:r>
            <a:r>
              <a:rPr lang="en-US" altLang="ja-JP" sz="2800" dirty="0"/>
              <a:t>】</a:t>
            </a:r>
          </a:p>
          <a:p>
            <a:pPr marL="252000" indent="-457200">
              <a:buNone/>
            </a:pPr>
            <a:r>
              <a:rPr lang="ja-JP" altLang="en-US" sz="2800" dirty="0"/>
              <a:t>　ＷＡＭ　ＮＥＴ（ワムネット：独立行政法人福祉医療機構の総合情報サイト）の「障害福祉サービス等情報公表システム」において公表。</a:t>
            </a:r>
            <a:endParaRPr lang="en-US" altLang="ja-JP" sz="2800" dirty="0"/>
          </a:p>
          <a:p>
            <a:pPr marL="252000" indent="-457200">
              <a:buNone/>
            </a:pPr>
            <a:r>
              <a:rPr lang="en-US" altLang="ja-JP" sz="2800" dirty="0"/>
              <a:t>【</a:t>
            </a:r>
            <a:r>
              <a:rPr lang="ja-JP" altLang="en-US" sz="2800" dirty="0"/>
              <a:t>報告の方法</a:t>
            </a:r>
            <a:r>
              <a:rPr lang="en-US" altLang="ja-JP" sz="2800" dirty="0"/>
              <a:t>】</a:t>
            </a:r>
          </a:p>
          <a:p>
            <a:pPr marL="252000" indent="-457200">
              <a:buNone/>
            </a:pPr>
            <a:r>
              <a:rPr lang="ja-JP" altLang="en-US" sz="2800" dirty="0"/>
              <a:t>　事業所が直接情報公表システムにログインし入力</a:t>
            </a:r>
            <a:endParaRPr lang="en-US" altLang="ja-JP" sz="2800" dirty="0"/>
          </a:p>
          <a:p>
            <a:pPr marL="252000" indent="-457200">
              <a:buNone/>
            </a:pPr>
            <a:r>
              <a:rPr lang="en-US" altLang="ja-JP" sz="2800" dirty="0"/>
              <a:t>【</a:t>
            </a:r>
            <a:r>
              <a:rPr lang="ja-JP" altLang="en-US" sz="2800" dirty="0"/>
              <a:t>報告時期</a:t>
            </a:r>
            <a:r>
              <a:rPr lang="en-US" altLang="ja-JP" sz="2800" dirty="0"/>
              <a:t>】</a:t>
            </a:r>
          </a:p>
          <a:p>
            <a:pPr marL="252000" indent="-457200">
              <a:buNone/>
            </a:pPr>
            <a:r>
              <a:rPr lang="ja-JP" altLang="en-US" sz="2800" dirty="0"/>
              <a:t>　毎年５月に情報公表の内容について更新すること。　　　　　（新規事業者は指定後１月以内に報告）</a:t>
            </a:r>
            <a:endParaRPr lang="en-US" altLang="ja-JP" sz="2800" dirty="0"/>
          </a:p>
          <a:p>
            <a:pPr marL="252000" indent="-457200">
              <a:buNone/>
            </a:pPr>
            <a:r>
              <a:rPr lang="ja-JP" altLang="en-US" sz="2800" u="sng" dirty="0">
                <a:solidFill>
                  <a:srgbClr val="FF0000"/>
                </a:solidFill>
              </a:rPr>
              <a:t> </a:t>
            </a:r>
            <a:r>
              <a:rPr lang="en-US" altLang="ja-JP" sz="2400" b="1" u="sng" dirty="0">
                <a:solidFill>
                  <a:srgbClr val="FF0000"/>
                </a:solidFill>
              </a:rPr>
              <a:t>※</a:t>
            </a:r>
            <a:r>
              <a:rPr lang="ja-JP" altLang="en-US" sz="2400" b="1" u="sng" dirty="0">
                <a:solidFill>
                  <a:srgbClr val="FF0000"/>
                </a:solidFill>
              </a:rPr>
              <a:t>未報告の場合は、情報公表未報告減算の対象となります。</a:t>
            </a:r>
            <a:endParaRPr lang="en-US" altLang="ja-JP" sz="2400" b="1" u="sng" dirty="0">
              <a:solidFill>
                <a:srgbClr val="FF0000"/>
              </a:solidFill>
            </a:endParaRP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5"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defRPr/>
            </a:pPr>
            <a:r>
              <a:rPr lang="ja-JP" altLang="en-US" sz="4000" dirty="0"/>
              <a:t>９　情報公表制度について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3792022"/>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１</a:t>
            </a:r>
            <a:r>
              <a:rPr kumimoji="1" lang="ja-JP" altLang="en-US" sz="4000" dirty="0"/>
              <a:t>　</a:t>
            </a:r>
            <a:r>
              <a:rPr lang="ja-JP" altLang="en-US" sz="4000" dirty="0"/>
              <a:t>情報共有の徹底・適切な対応について</a:t>
            </a:r>
            <a:endParaRPr kumimoji="1" lang="ja-JP" altLang="en-US" sz="4000" dirty="0"/>
          </a:p>
        </p:txBody>
      </p:sp>
      <p:sp>
        <p:nvSpPr>
          <p:cNvPr id="3" name="コンテンツ プレースホルダー 2"/>
          <p:cNvSpPr>
            <a:spLocks noGrp="1"/>
          </p:cNvSpPr>
          <p:nvPr>
            <p:ph idx="1"/>
          </p:nvPr>
        </p:nvSpPr>
        <p:spPr>
          <a:xfrm>
            <a:off x="457200" y="3334717"/>
            <a:ext cx="8229600" cy="3151722"/>
          </a:xfrm>
        </p:spPr>
        <p:txBody>
          <a:bodyPr>
            <a:normAutofit/>
          </a:bodyPr>
          <a:lstStyle/>
          <a:p>
            <a:r>
              <a:rPr lang="ja-JP" altLang="en-US" dirty="0"/>
              <a:t>運営規程</a:t>
            </a:r>
            <a:endParaRPr lang="en-US" altLang="ja-JP" dirty="0"/>
          </a:p>
          <a:p>
            <a:r>
              <a:rPr lang="ja-JP" altLang="en-US" dirty="0"/>
              <a:t>付表１２，１３</a:t>
            </a:r>
            <a:endParaRPr lang="en-US" altLang="ja-JP" dirty="0"/>
          </a:p>
          <a:p>
            <a:pPr marL="0" indent="0">
              <a:buNone/>
            </a:pPr>
            <a:r>
              <a:rPr lang="ja-JP" altLang="en-US" dirty="0"/>
              <a:t>　（営業時間、対象者、その他の費用など）</a:t>
            </a:r>
            <a:endParaRPr lang="en-US" altLang="ja-JP" dirty="0"/>
          </a:p>
          <a:p>
            <a:r>
              <a:rPr lang="ja-JP" altLang="en-US" dirty="0"/>
              <a:t>利用者との契約の際の重要事項説明書</a:t>
            </a:r>
            <a:endParaRPr lang="en-US" altLang="ja-JP" dirty="0"/>
          </a:p>
          <a:p>
            <a:r>
              <a:rPr lang="ja-JP" altLang="en-US" dirty="0"/>
              <a:t>サービス等利用計画</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5" name="コンテンツ プレースホルダー 2"/>
          <p:cNvSpPr txBox="1">
            <a:spLocks/>
          </p:cNvSpPr>
          <p:nvPr/>
        </p:nvSpPr>
        <p:spPr>
          <a:xfrm>
            <a:off x="446856" y="980728"/>
            <a:ext cx="8229600" cy="1008112"/>
          </a:xfrm>
          <a:prstGeom prst="rect">
            <a:avLst/>
          </a:prstGeom>
          <a:ln w="22225">
            <a:solidFill>
              <a:schemeClr val="accent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t>実地指導での指導内容、請求エラー内容を見ると変更届出が提出されていない内容の請求がされていたり、人員基準を満たしていない例などが見られた。</a:t>
            </a:r>
            <a:endParaRPr lang="ja-JP" altLang="ja-JP" dirty="0"/>
          </a:p>
        </p:txBody>
      </p:sp>
      <p:sp>
        <p:nvSpPr>
          <p:cNvPr id="7" name="コンテンツ プレースホルダー 2"/>
          <p:cNvSpPr txBox="1">
            <a:spLocks/>
          </p:cNvSpPr>
          <p:nvPr/>
        </p:nvSpPr>
        <p:spPr>
          <a:xfrm>
            <a:off x="431785" y="2118930"/>
            <a:ext cx="8255015" cy="1138202"/>
          </a:xfrm>
          <a:prstGeom prst="rect">
            <a:avLst/>
          </a:prstGeom>
          <a:ln w="22225">
            <a:solidFill>
              <a:schemeClr val="accent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t>→以下の情報を確認するとともに、事業所内の</a:t>
            </a:r>
            <a:endParaRPr lang="en-US" altLang="ja-JP" dirty="0"/>
          </a:p>
          <a:p>
            <a:pPr marL="0" indent="0">
              <a:buFont typeface="Arial" panose="020B0604020202020204" pitchFamily="34" charset="0"/>
              <a:buNone/>
            </a:pPr>
            <a:r>
              <a:rPr lang="ja-JP" altLang="en-US" dirty="0"/>
              <a:t>　 従業員での情報共有を図る。</a:t>
            </a:r>
            <a:endParaRPr lang="ja-JP" altLang="ja-JP" dirty="0"/>
          </a:p>
        </p:txBody>
      </p:sp>
    </p:spTree>
    <p:extLst>
      <p:ext uri="{BB962C8B-B14F-4D97-AF65-F5344CB8AC3E}">
        <p14:creationId xmlns:p14="http://schemas.microsoft.com/office/powerpoint/2010/main" val="283205106"/>
      </p:ext>
    </p:extLst>
  </p:cSld>
  <p:clrMapOvr>
    <a:masterClrMapping/>
  </p:clrMapOvr>
  <mc:AlternateContent xmlns:mc="http://schemas.openxmlformats.org/markup-compatibility/2006" xmlns:p14="http://schemas.microsoft.com/office/powerpoint/2010/main">
    <mc:Choice Requires="p14">
      <p:transition spd="slow" p14:dur="2000" advTm="36392"/>
    </mc:Choice>
    <mc:Fallback xmlns="">
      <p:transition spd="slow" advTm="3639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1"/>
            <a:ext cx="8229600" cy="648072"/>
          </a:xfrm>
        </p:spPr>
        <p:style>
          <a:lnRef idx="1">
            <a:schemeClr val="accent1"/>
          </a:lnRef>
          <a:fillRef idx="3">
            <a:schemeClr val="accent1"/>
          </a:fillRef>
          <a:effectRef idx="2">
            <a:schemeClr val="accent1"/>
          </a:effectRef>
          <a:fontRef idx="minor">
            <a:schemeClr val="lt1"/>
          </a:fontRef>
        </p:style>
        <p:txBody>
          <a:bodyPr>
            <a:normAutofit/>
          </a:bodyPr>
          <a:lstStyle/>
          <a:p>
            <a:pPr algn="l"/>
            <a:r>
              <a:rPr lang="en-US" altLang="ja-JP" sz="3200" dirty="0"/>
              <a:t>10</a:t>
            </a:r>
            <a:r>
              <a:rPr kumimoji="1" lang="ja-JP" altLang="en-US" sz="3200" dirty="0"/>
              <a:t>　意思決定支援ガイドライン</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6" name="テキスト ボックス 5"/>
          <p:cNvSpPr txBox="1"/>
          <p:nvPr/>
        </p:nvSpPr>
        <p:spPr>
          <a:xfrm>
            <a:off x="683568" y="1890698"/>
            <a:ext cx="7704856" cy="1754326"/>
          </a:xfrm>
          <a:prstGeom prst="rect">
            <a:avLst/>
          </a:prstGeom>
          <a:noFill/>
          <a:ln cmpd="dbl">
            <a:solidFill>
              <a:schemeClr val="tx1"/>
            </a:solidFill>
          </a:ln>
        </p:spPr>
        <p:txBody>
          <a:bodyPr wrap="square" rtlCol="0">
            <a:spAutoFit/>
          </a:bodyPr>
          <a:lstStyle/>
          <a:p>
            <a:r>
              <a:rPr kumimoji="1" lang="ja-JP" altLang="en-US" u="wavy" dirty="0"/>
              <a:t>自ら意思を決定することに困難を抱える障害者</a:t>
            </a:r>
            <a:r>
              <a:rPr kumimoji="1" lang="ja-JP" altLang="en-US" dirty="0"/>
              <a:t>が、日常生活や社会生活に関して自らの意思が反映された生活を送ることができるように、</a:t>
            </a:r>
            <a:r>
              <a:rPr kumimoji="1" lang="ja-JP" altLang="en-US" u="sng" dirty="0"/>
              <a:t>可能な限り本人が自ら意思決定できるよう支援</a:t>
            </a:r>
            <a:r>
              <a:rPr kumimoji="1" lang="ja-JP" altLang="en-US" dirty="0"/>
              <a:t>し、</a:t>
            </a:r>
            <a:endParaRPr kumimoji="1" lang="en-US" altLang="ja-JP" dirty="0"/>
          </a:p>
          <a:p>
            <a:r>
              <a:rPr kumimoji="1" lang="ja-JP" altLang="en-US" u="wavy" dirty="0"/>
              <a:t>本人の意思の確認や意思</a:t>
            </a:r>
            <a:r>
              <a:rPr lang="ja-JP" altLang="en-US" u="wavy" dirty="0"/>
              <a:t>及び選考を推定し、支援を尽くしても本人の意思及び選考の推定が困難な場合</a:t>
            </a:r>
            <a:r>
              <a:rPr lang="ja-JP" altLang="en-US" dirty="0"/>
              <a:t>には、</a:t>
            </a:r>
            <a:r>
              <a:rPr lang="ja-JP" altLang="en-US" u="sng" dirty="0"/>
              <a:t>最後の手段として本人の最善の利益を検討するために事業者の職員が行う支援の行為及び仕組み</a:t>
            </a:r>
            <a:r>
              <a:rPr lang="ja-JP" altLang="en-US" dirty="0"/>
              <a:t>をいう。</a:t>
            </a:r>
            <a:endParaRPr lang="en-US" altLang="ja-JP" dirty="0"/>
          </a:p>
        </p:txBody>
      </p:sp>
      <p:grpSp>
        <p:nvGrpSpPr>
          <p:cNvPr id="9" name="グループ化 8"/>
          <p:cNvGrpSpPr/>
          <p:nvPr/>
        </p:nvGrpSpPr>
        <p:grpSpPr>
          <a:xfrm>
            <a:off x="906793" y="3861048"/>
            <a:ext cx="2297055" cy="2592288"/>
            <a:chOff x="1022006" y="4365104"/>
            <a:chExt cx="2059429" cy="2232248"/>
          </a:xfrm>
        </p:grpSpPr>
        <p:sp>
          <p:nvSpPr>
            <p:cNvPr id="7" name="角丸四角形 6"/>
            <p:cNvSpPr/>
            <p:nvPr/>
          </p:nvSpPr>
          <p:spPr>
            <a:xfrm>
              <a:off x="1022006" y="4581128"/>
              <a:ext cx="2059429" cy="2016224"/>
            </a:xfrm>
            <a:prstGeom prst="roundRect">
              <a:avLst>
                <a:gd name="adj" fmla="val 1672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dirty="0">
                <a:solidFill>
                  <a:schemeClr val="tx1"/>
                </a:solidFill>
                <a:latin typeface="+mj-ea"/>
                <a:ea typeface="+mj-ea"/>
              </a:endParaRPr>
            </a:p>
            <a:p>
              <a:r>
                <a:rPr lang="ja-JP" altLang="en-US" sz="1600" dirty="0">
                  <a:solidFill>
                    <a:schemeClr val="tx1"/>
                  </a:solidFill>
                  <a:latin typeface="+mj-ea"/>
                  <a:ea typeface="+mj-ea"/>
                </a:rPr>
                <a:t>　障害者本人の判断能力の程度についての慎重なアセスメントが重要</a:t>
              </a:r>
              <a:endParaRPr lang="en-US" altLang="ja-JP" sz="1600" dirty="0">
                <a:solidFill>
                  <a:schemeClr val="tx1"/>
                </a:solidFill>
                <a:latin typeface="+mj-ea"/>
                <a:ea typeface="+mj-ea"/>
              </a:endParaRPr>
            </a:p>
          </p:txBody>
        </p:sp>
        <p:sp>
          <p:nvSpPr>
            <p:cNvPr id="8" name="正方形/長方形 7"/>
            <p:cNvSpPr/>
            <p:nvPr/>
          </p:nvSpPr>
          <p:spPr>
            <a:xfrm>
              <a:off x="1259632" y="4365104"/>
              <a:ext cx="1584176" cy="43204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rPr>
                <a:t>本人の</a:t>
              </a:r>
              <a:endParaRPr kumimoji="1" lang="en-US" altLang="ja-JP" sz="1600" dirty="0">
                <a:solidFill>
                  <a:schemeClr val="bg1"/>
                </a:solidFill>
              </a:endParaRPr>
            </a:p>
            <a:p>
              <a:pPr algn="ctr"/>
              <a:r>
                <a:rPr kumimoji="1" lang="ja-JP" altLang="en-US" sz="1600" dirty="0">
                  <a:solidFill>
                    <a:schemeClr val="bg1"/>
                  </a:solidFill>
                </a:rPr>
                <a:t>判断能力</a:t>
              </a:r>
            </a:p>
          </p:txBody>
        </p:sp>
      </p:grpSp>
      <p:grpSp>
        <p:nvGrpSpPr>
          <p:cNvPr id="10" name="グループ化 9"/>
          <p:cNvGrpSpPr/>
          <p:nvPr/>
        </p:nvGrpSpPr>
        <p:grpSpPr>
          <a:xfrm>
            <a:off x="3367668" y="3861048"/>
            <a:ext cx="2336660" cy="2592288"/>
            <a:chOff x="1022006" y="4365104"/>
            <a:chExt cx="2059429" cy="2232248"/>
          </a:xfrm>
        </p:grpSpPr>
        <p:sp>
          <p:nvSpPr>
            <p:cNvPr id="11" name="角丸四角形 10"/>
            <p:cNvSpPr/>
            <p:nvPr/>
          </p:nvSpPr>
          <p:spPr>
            <a:xfrm>
              <a:off x="1022006" y="4581128"/>
              <a:ext cx="2059429" cy="2016224"/>
            </a:xfrm>
            <a:prstGeom prst="roundRect">
              <a:avLst>
                <a:gd name="adj" fmla="val 1672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dirty="0">
                <a:solidFill>
                  <a:schemeClr val="tx1"/>
                </a:solidFill>
                <a:latin typeface="+mn-ea"/>
              </a:endParaRPr>
            </a:p>
            <a:p>
              <a:r>
                <a:rPr lang="ja-JP" altLang="en-US" sz="1600" dirty="0">
                  <a:solidFill>
                    <a:schemeClr val="tx1"/>
                  </a:solidFill>
                  <a:latin typeface="+mn-ea"/>
                </a:rPr>
                <a:t>①日常生活における場面（食事、外出、余暇活動　等）</a:t>
              </a:r>
              <a:endParaRPr lang="en-US" altLang="ja-JP" sz="1600" dirty="0">
                <a:solidFill>
                  <a:schemeClr val="tx1"/>
                </a:solidFill>
                <a:latin typeface="+mn-ea"/>
              </a:endParaRPr>
            </a:p>
            <a:p>
              <a:r>
                <a:rPr lang="ja-JP" altLang="en-US" sz="1600" dirty="0">
                  <a:solidFill>
                    <a:schemeClr val="tx1"/>
                  </a:solidFill>
                  <a:latin typeface="+mn-ea"/>
                </a:rPr>
                <a:t>②社会生活における場面（自宅→</a:t>
              </a:r>
              <a:r>
                <a:rPr lang="en-US" altLang="ja-JP" sz="1600" dirty="0">
                  <a:solidFill>
                    <a:schemeClr val="tx1"/>
                  </a:solidFill>
                  <a:latin typeface="+mn-ea"/>
                </a:rPr>
                <a:t>GH</a:t>
              </a:r>
              <a:r>
                <a:rPr lang="ja-JP" altLang="en-US" sz="1600" dirty="0" err="1">
                  <a:solidFill>
                    <a:schemeClr val="tx1"/>
                  </a:solidFill>
                  <a:latin typeface="+mn-ea"/>
                </a:rPr>
                <a:t>、</a:t>
              </a:r>
              <a:r>
                <a:rPr lang="ja-JP" altLang="en-US" sz="1600" dirty="0">
                  <a:solidFill>
                    <a:schemeClr val="tx1"/>
                  </a:solidFill>
                  <a:latin typeface="+mn-ea"/>
                </a:rPr>
                <a:t>施設→地域等への移行　等</a:t>
              </a:r>
              <a:endParaRPr lang="en-US" altLang="ja-JP" sz="1600" dirty="0">
                <a:solidFill>
                  <a:schemeClr val="tx1"/>
                </a:solidFill>
                <a:latin typeface="+mn-ea"/>
              </a:endParaRPr>
            </a:p>
          </p:txBody>
        </p:sp>
        <p:sp>
          <p:nvSpPr>
            <p:cNvPr id="12" name="正方形/長方形 11"/>
            <p:cNvSpPr/>
            <p:nvPr/>
          </p:nvSpPr>
          <p:spPr>
            <a:xfrm>
              <a:off x="1259632" y="4365104"/>
              <a:ext cx="1584176" cy="43204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rPr>
                <a:t>意思決定が</a:t>
              </a:r>
              <a:endParaRPr lang="en-US" altLang="ja-JP" sz="1600" dirty="0">
                <a:solidFill>
                  <a:schemeClr val="bg1"/>
                </a:solidFill>
              </a:endParaRPr>
            </a:p>
            <a:p>
              <a:pPr algn="ctr"/>
              <a:r>
                <a:rPr lang="ja-JP" altLang="en-US" sz="1600" dirty="0">
                  <a:solidFill>
                    <a:schemeClr val="bg1"/>
                  </a:solidFill>
                </a:rPr>
                <a:t>必要な場面</a:t>
              </a:r>
              <a:endParaRPr kumimoji="1" lang="ja-JP" altLang="en-US" sz="1600" dirty="0">
                <a:solidFill>
                  <a:schemeClr val="bg1"/>
                </a:solidFill>
              </a:endParaRPr>
            </a:p>
          </p:txBody>
        </p:sp>
      </p:grpSp>
      <p:grpSp>
        <p:nvGrpSpPr>
          <p:cNvPr id="13" name="グループ化 12"/>
          <p:cNvGrpSpPr/>
          <p:nvPr/>
        </p:nvGrpSpPr>
        <p:grpSpPr>
          <a:xfrm>
            <a:off x="5868144" y="3861048"/>
            <a:ext cx="2343860" cy="2592288"/>
            <a:chOff x="1022006" y="4365104"/>
            <a:chExt cx="2059429" cy="2232248"/>
          </a:xfrm>
        </p:grpSpPr>
        <p:sp>
          <p:nvSpPr>
            <p:cNvPr id="14" name="角丸四角形 13"/>
            <p:cNvSpPr/>
            <p:nvPr/>
          </p:nvSpPr>
          <p:spPr>
            <a:xfrm>
              <a:off x="1022006" y="4581128"/>
              <a:ext cx="2059429" cy="2016224"/>
            </a:xfrm>
            <a:prstGeom prst="roundRect">
              <a:avLst>
                <a:gd name="adj" fmla="val 16726"/>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dirty="0">
                <a:solidFill>
                  <a:schemeClr val="tx1"/>
                </a:solidFill>
                <a:latin typeface="+mj-ea"/>
                <a:ea typeface="+mj-ea"/>
              </a:endParaRPr>
            </a:p>
            <a:p>
              <a:r>
                <a:rPr kumimoji="1" lang="ja-JP" altLang="en-US" sz="1600" dirty="0">
                  <a:solidFill>
                    <a:schemeClr val="tx1"/>
                  </a:solidFill>
                  <a:latin typeface="+mj-ea"/>
                  <a:ea typeface="+mj-ea"/>
                </a:rPr>
                <a:t>・本人に関わる職員や関係者による人的な影響</a:t>
              </a:r>
              <a:endParaRPr kumimoji="1" lang="en-US" altLang="ja-JP" sz="1600" dirty="0">
                <a:solidFill>
                  <a:schemeClr val="tx1"/>
                </a:solidFill>
                <a:latin typeface="+mj-ea"/>
                <a:ea typeface="+mj-ea"/>
              </a:endParaRPr>
            </a:p>
            <a:p>
              <a:r>
                <a:rPr lang="ja-JP" altLang="en-US" sz="1600" dirty="0">
                  <a:solidFill>
                    <a:schemeClr val="tx1"/>
                  </a:solidFill>
                  <a:latin typeface="+mj-ea"/>
                  <a:ea typeface="+mj-ea"/>
                </a:rPr>
                <a:t>・環境による影響</a:t>
              </a:r>
              <a:endParaRPr lang="en-US" altLang="ja-JP" sz="1600" dirty="0">
                <a:solidFill>
                  <a:schemeClr val="tx1"/>
                </a:solidFill>
                <a:latin typeface="+mj-ea"/>
                <a:ea typeface="+mj-ea"/>
              </a:endParaRPr>
            </a:p>
            <a:p>
              <a:r>
                <a:rPr kumimoji="1" lang="ja-JP" altLang="en-US" sz="1600" dirty="0">
                  <a:solidFill>
                    <a:schemeClr val="tx1"/>
                  </a:solidFill>
                  <a:latin typeface="+mj-ea"/>
                  <a:ea typeface="+mj-ea"/>
                </a:rPr>
                <a:t>・本人の経験の影響　　</a:t>
              </a:r>
              <a:endParaRPr kumimoji="1" lang="en-US" altLang="ja-JP" sz="1600" dirty="0">
                <a:solidFill>
                  <a:schemeClr val="tx1"/>
                </a:solidFill>
                <a:latin typeface="+mj-ea"/>
                <a:ea typeface="+mj-ea"/>
              </a:endParaRPr>
            </a:p>
            <a:p>
              <a:endParaRPr kumimoji="1" lang="en-US" altLang="ja-JP" sz="1600" dirty="0">
                <a:solidFill>
                  <a:schemeClr val="tx1"/>
                </a:solidFill>
                <a:latin typeface="+mj-ea"/>
                <a:ea typeface="+mj-ea"/>
              </a:endParaRPr>
            </a:p>
          </p:txBody>
        </p:sp>
        <p:sp>
          <p:nvSpPr>
            <p:cNvPr id="15" name="正方形/長方形 14"/>
            <p:cNvSpPr/>
            <p:nvPr/>
          </p:nvSpPr>
          <p:spPr>
            <a:xfrm>
              <a:off x="1180423" y="4365104"/>
              <a:ext cx="1742594" cy="43204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人的・物理的環境</a:t>
              </a:r>
              <a:endParaRPr lang="en-US" altLang="ja-JP" sz="1600" dirty="0">
                <a:solidFill>
                  <a:schemeClr val="tx1"/>
                </a:solidFill>
              </a:endParaRPr>
            </a:p>
            <a:p>
              <a:pPr algn="ctr"/>
              <a:r>
                <a:rPr lang="ja-JP" altLang="en-US" sz="1600" dirty="0">
                  <a:solidFill>
                    <a:schemeClr val="tx1"/>
                  </a:solidFill>
                </a:rPr>
                <a:t>による影響</a:t>
              </a:r>
              <a:endParaRPr kumimoji="1" lang="ja-JP" altLang="en-US" sz="1600" dirty="0">
                <a:solidFill>
                  <a:schemeClr val="tx1"/>
                </a:solidFill>
              </a:endParaRPr>
            </a:p>
          </p:txBody>
        </p:sp>
      </p:grpSp>
      <p:sp>
        <p:nvSpPr>
          <p:cNvPr id="17" name="正方形/長方形 16"/>
          <p:cNvSpPr/>
          <p:nvPr/>
        </p:nvSpPr>
        <p:spPr>
          <a:xfrm>
            <a:off x="323528" y="3789040"/>
            <a:ext cx="432048" cy="2742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chemeClr val="tx1"/>
                </a:solidFill>
              </a:rPr>
              <a:t>意思決定を構成する三要素</a:t>
            </a:r>
            <a:endParaRPr kumimoji="1" lang="en-US" altLang="ja-JP" sz="1600" dirty="0">
              <a:solidFill>
                <a:schemeClr val="tx1"/>
              </a:solidFill>
            </a:endParaRPr>
          </a:p>
        </p:txBody>
      </p:sp>
      <p:sp>
        <p:nvSpPr>
          <p:cNvPr id="18" name="テキスト ボックス 17"/>
          <p:cNvSpPr txBox="1"/>
          <p:nvPr/>
        </p:nvSpPr>
        <p:spPr>
          <a:xfrm>
            <a:off x="539552" y="1412776"/>
            <a:ext cx="3554178" cy="461665"/>
          </a:xfrm>
          <a:prstGeom prst="rect">
            <a:avLst/>
          </a:prstGeom>
          <a:noFill/>
        </p:spPr>
        <p:txBody>
          <a:bodyPr wrap="none" rtlCol="0">
            <a:spAutoFit/>
          </a:bodyPr>
          <a:lstStyle/>
          <a:p>
            <a:r>
              <a:rPr lang="ja-JP" altLang="en-US" sz="2400" dirty="0"/>
              <a:t>（１）</a:t>
            </a:r>
            <a:r>
              <a:rPr kumimoji="1" lang="ja-JP" altLang="en-US" sz="2400" dirty="0"/>
              <a:t>意思決定支援とは・・・</a:t>
            </a:r>
          </a:p>
        </p:txBody>
      </p:sp>
    </p:spTree>
    <p:extLst>
      <p:ext uri="{BB962C8B-B14F-4D97-AF65-F5344CB8AC3E}">
        <p14:creationId xmlns:p14="http://schemas.microsoft.com/office/powerpoint/2010/main" val="2045298082"/>
      </p:ext>
    </p:extLst>
  </p:cSld>
  <p:clrMapOvr>
    <a:masterClrMapping/>
  </p:clrMapOvr>
  <mc:AlternateContent xmlns:mc="http://schemas.openxmlformats.org/markup-compatibility/2006" xmlns:p14="http://schemas.microsoft.com/office/powerpoint/2010/main">
    <mc:Choice Requires="p14">
      <p:transition spd="slow" p14:dur="2000" advTm="73977"/>
    </mc:Choice>
    <mc:Fallback xmlns="">
      <p:transition spd="slow" advTm="7397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5" name="テキスト ボックス 4"/>
          <p:cNvSpPr txBox="1"/>
          <p:nvPr/>
        </p:nvSpPr>
        <p:spPr>
          <a:xfrm>
            <a:off x="539551" y="1133078"/>
            <a:ext cx="4395755" cy="461665"/>
          </a:xfrm>
          <a:prstGeom prst="rect">
            <a:avLst/>
          </a:prstGeom>
          <a:noFill/>
        </p:spPr>
        <p:txBody>
          <a:bodyPr wrap="none" rtlCol="0">
            <a:spAutoFit/>
          </a:bodyPr>
          <a:lstStyle/>
          <a:p>
            <a:r>
              <a:rPr lang="ja-JP" altLang="en-US" sz="2400" dirty="0"/>
              <a:t>（２）</a:t>
            </a:r>
            <a:r>
              <a:rPr kumimoji="1" lang="ja-JP" altLang="en-US" sz="2400" dirty="0"/>
              <a:t>意思決定支援の基本的原則</a:t>
            </a:r>
          </a:p>
        </p:txBody>
      </p:sp>
      <p:sp>
        <p:nvSpPr>
          <p:cNvPr id="6" name="正方形/長方形 5"/>
          <p:cNvSpPr/>
          <p:nvPr/>
        </p:nvSpPr>
        <p:spPr>
          <a:xfrm>
            <a:off x="611560" y="1594743"/>
            <a:ext cx="7992888" cy="22322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①　本人への支援は、</a:t>
            </a:r>
            <a:r>
              <a:rPr kumimoji="1" lang="ja-JP" altLang="en-US" u="sng" dirty="0">
                <a:solidFill>
                  <a:schemeClr val="tx1"/>
                </a:solidFill>
              </a:rPr>
              <a:t>自己決定の尊重</a:t>
            </a:r>
            <a:r>
              <a:rPr kumimoji="1" lang="ja-JP" altLang="en-US" dirty="0">
                <a:solidFill>
                  <a:schemeClr val="tx1"/>
                </a:solidFill>
              </a:rPr>
              <a:t>に基づき行うこと</a:t>
            </a:r>
            <a:endParaRPr kumimoji="1" lang="en-US" altLang="ja-JP" dirty="0">
              <a:solidFill>
                <a:schemeClr val="tx1"/>
              </a:solidFill>
            </a:endParaRPr>
          </a:p>
          <a:p>
            <a:r>
              <a:rPr lang="ja-JP" altLang="en-US" dirty="0">
                <a:solidFill>
                  <a:schemeClr val="tx1"/>
                </a:solidFill>
              </a:rPr>
              <a:t>②　職員等の価値観においては</a:t>
            </a:r>
            <a:r>
              <a:rPr lang="ja-JP" altLang="en-US" u="sng" dirty="0">
                <a:solidFill>
                  <a:schemeClr val="tx1"/>
                </a:solidFill>
              </a:rPr>
              <a:t>不合理と思われる決定</a:t>
            </a:r>
            <a:r>
              <a:rPr lang="ja-JP" altLang="en-US" dirty="0">
                <a:solidFill>
                  <a:schemeClr val="tx1"/>
                </a:solidFill>
              </a:rPr>
              <a:t>でも、</a:t>
            </a:r>
            <a:r>
              <a:rPr lang="ja-JP" altLang="en-US" u="sng" dirty="0">
                <a:solidFill>
                  <a:schemeClr val="tx1"/>
                </a:solidFill>
              </a:rPr>
              <a:t>他者への権利を</a:t>
            </a:r>
            <a:endParaRPr lang="en-US" altLang="ja-JP" u="sng" dirty="0">
              <a:solidFill>
                <a:schemeClr val="tx1"/>
              </a:solidFill>
            </a:endParaRPr>
          </a:p>
          <a:p>
            <a:r>
              <a:rPr lang="ja-JP" altLang="en-US" dirty="0">
                <a:solidFill>
                  <a:schemeClr val="tx1"/>
                </a:solidFill>
              </a:rPr>
              <a:t>　　　</a:t>
            </a:r>
            <a:r>
              <a:rPr lang="ja-JP" altLang="en-US" u="sng" dirty="0">
                <a:solidFill>
                  <a:schemeClr val="tx1"/>
                </a:solidFill>
              </a:rPr>
              <a:t>侵害しない</a:t>
            </a:r>
            <a:r>
              <a:rPr lang="ja-JP" altLang="en-US" dirty="0">
                <a:solidFill>
                  <a:schemeClr val="tx1"/>
                </a:solidFill>
              </a:rPr>
              <a:t>のであれば、その選択を尊重する姿勢が求められる</a:t>
            </a:r>
            <a:endParaRPr lang="en-US" altLang="ja-JP" dirty="0">
              <a:solidFill>
                <a:schemeClr val="tx1"/>
              </a:solidFill>
            </a:endParaRPr>
          </a:p>
          <a:p>
            <a:r>
              <a:rPr kumimoji="1" lang="ja-JP" altLang="en-US" dirty="0">
                <a:solidFill>
                  <a:schemeClr val="tx1"/>
                </a:solidFill>
              </a:rPr>
              <a:t>③　</a:t>
            </a:r>
            <a:r>
              <a:rPr kumimoji="1" lang="ja-JP" altLang="en-US" u="sng" dirty="0">
                <a:solidFill>
                  <a:schemeClr val="tx1"/>
                </a:solidFill>
              </a:rPr>
              <a:t>本人の自己決定や意思確認がどうしても困難な場合</a:t>
            </a:r>
            <a:r>
              <a:rPr kumimoji="1" lang="ja-JP" altLang="en-US" dirty="0">
                <a:solidFill>
                  <a:schemeClr val="tx1"/>
                </a:solidFill>
              </a:rPr>
              <a:t>は、</a:t>
            </a:r>
            <a:r>
              <a:rPr lang="ja-JP" altLang="en-US" dirty="0">
                <a:solidFill>
                  <a:schemeClr val="tx1"/>
                </a:solidFill>
              </a:rPr>
              <a:t>本人をよく知る</a:t>
            </a:r>
            <a:r>
              <a:rPr lang="ja-JP" altLang="en-US" u="sng" dirty="0">
                <a:solidFill>
                  <a:schemeClr val="tx1"/>
                </a:solidFill>
              </a:rPr>
              <a:t>関</a:t>
            </a:r>
            <a:endParaRPr lang="en-US" altLang="ja-JP" u="sng" dirty="0">
              <a:solidFill>
                <a:schemeClr val="tx1"/>
              </a:solidFill>
            </a:endParaRPr>
          </a:p>
          <a:p>
            <a:r>
              <a:rPr lang="ja-JP" altLang="en-US" dirty="0">
                <a:solidFill>
                  <a:schemeClr val="tx1"/>
                </a:solidFill>
              </a:rPr>
              <a:t>　　　</a:t>
            </a:r>
            <a:r>
              <a:rPr lang="ja-JP" altLang="en-US" u="sng" dirty="0">
                <a:solidFill>
                  <a:schemeClr val="tx1"/>
                </a:solidFill>
              </a:rPr>
              <a:t>係者が集まり</a:t>
            </a:r>
            <a:r>
              <a:rPr lang="ja-JP" altLang="en-US" dirty="0">
                <a:solidFill>
                  <a:schemeClr val="tx1"/>
                </a:solidFill>
              </a:rPr>
              <a:t>、本人の行動に関する記録やこれまでの生活史、人間関係等</a:t>
            </a:r>
            <a:endParaRPr lang="en-US" altLang="ja-JP" dirty="0">
              <a:solidFill>
                <a:schemeClr val="tx1"/>
              </a:solidFill>
            </a:endParaRPr>
          </a:p>
          <a:p>
            <a:r>
              <a:rPr lang="ja-JP" altLang="en-US" dirty="0">
                <a:solidFill>
                  <a:schemeClr val="tx1"/>
                </a:solidFill>
              </a:rPr>
              <a:t>　　　の様々な</a:t>
            </a:r>
            <a:r>
              <a:rPr lang="ja-JP" altLang="en-US" u="sng" dirty="0">
                <a:solidFill>
                  <a:schemeClr val="tx1"/>
                </a:solidFill>
              </a:rPr>
              <a:t>情報を把握し、根拠を明確にしながら本人の意思及び選好を推定</a:t>
            </a:r>
            <a:endParaRPr lang="en-US" altLang="ja-JP" u="sng" dirty="0">
              <a:solidFill>
                <a:schemeClr val="tx1"/>
              </a:solidFill>
            </a:endParaRPr>
          </a:p>
          <a:p>
            <a:r>
              <a:rPr lang="ja-JP" altLang="en-US" dirty="0">
                <a:solidFill>
                  <a:schemeClr val="tx1"/>
                </a:solidFill>
              </a:rPr>
              <a:t>　　　する</a:t>
            </a:r>
            <a:endParaRPr kumimoji="1" lang="en-US" altLang="ja-JP" dirty="0">
              <a:solidFill>
                <a:schemeClr val="tx1"/>
              </a:solidFill>
            </a:endParaRPr>
          </a:p>
        </p:txBody>
      </p:sp>
      <p:sp>
        <p:nvSpPr>
          <p:cNvPr id="7" name="テキスト ボックス 6"/>
          <p:cNvSpPr txBox="1"/>
          <p:nvPr/>
        </p:nvSpPr>
        <p:spPr>
          <a:xfrm>
            <a:off x="539551" y="4057823"/>
            <a:ext cx="7750840" cy="461665"/>
          </a:xfrm>
          <a:prstGeom prst="rect">
            <a:avLst/>
          </a:prstGeom>
          <a:noFill/>
        </p:spPr>
        <p:txBody>
          <a:bodyPr wrap="none" rtlCol="0">
            <a:spAutoFit/>
          </a:bodyPr>
          <a:lstStyle/>
          <a:p>
            <a:r>
              <a:rPr lang="ja-JP" altLang="en-US" sz="2400" dirty="0"/>
              <a:t>（３）最善の利益の判断（本人の意思の推定が困難な場合）</a:t>
            </a:r>
            <a:endParaRPr kumimoji="1" lang="ja-JP" altLang="en-US" sz="2400" dirty="0"/>
          </a:p>
        </p:txBody>
      </p:sp>
      <p:sp>
        <p:nvSpPr>
          <p:cNvPr id="8" name="正方形/長方形 7"/>
          <p:cNvSpPr/>
          <p:nvPr/>
        </p:nvSpPr>
        <p:spPr>
          <a:xfrm>
            <a:off x="611560" y="4585767"/>
            <a:ext cx="7992888" cy="17705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本人の意思の推定が困難な場合は、関係者が協議し、本人にとっての最善の利益を判断することとなる。（最後の手段）</a:t>
            </a:r>
            <a:endParaRPr kumimoji="1" lang="en-US" altLang="ja-JP" dirty="0">
              <a:solidFill>
                <a:schemeClr val="tx1"/>
              </a:solidFill>
            </a:endParaRPr>
          </a:p>
          <a:p>
            <a:r>
              <a:rPr kumimoji="1" lang="ja-JP" altLang="en-US" dirty="0">
                <a:solidFill>
                  <a:schemeClr val="tx1"/>
                </a:solidFill>
              </a:rPr>
              <a:t>（留意点）</a:t>
            </a:r>
            <a:endParaRPr kumimoji="1" lang="en-US" altLang="ja-JP" dirty="0">
              <a:solidFill>
                <a:schemeClr val="tx1"/>
              </a:solidFill>
            </a:endParaRPr>
          </a:p>
          <a:p>
            <a:r>
              <a:rPr kumimoji="1" lang="ja-JP" altLang="en-US" dirty="0">
                <a:solidFill>
                  <a:schemeClr val="tx1"/>
                </a:solidFill>
              </a:rPr>
              <a:t>①　メリット・デメリットの検討</a:t>
            </a:r>
            <a:endParaRPr kumimoji="1" lang="en-US" altLang="ja-JP" dirty="0">
              <a:solidFill>
                <a:schemeClr val="tx1"/>
              </a:solidFill>
            </a:endParaRPr>
          </a:p>
          <a:p>
            <a:r>
              <a:rPr lang="ja-JP" altLang="en-US" dirty="0">
                <a:solidFill>
                  <a:schemeClr val="tx1"/>
                </a:solidFill>
              </a:rPr>
              <a:t>②　相反する選択肢の両立</a:t>
            </a:r>
            <a:endParaRPr lang="en-US" altLang="ja-JP" dirty="0">
              <a:solidFill>
                <a:schemeClr val="tx1"/>
              </a:solidFill>
            </a:endParaRPr>
          </a:p>
          <a:p>
            <a:r>
              <a:rPr kumimoji="1" lang="ja-JP" altLang="en-US" dirty="0">
                <a:solidFill>
                  <a:schemeClr val="tx1"/>
                </a:solidFill>
              </a:rPr>
              <a:t>③　自由の制限の最小化</a:t>
            </a:r>
            <a:endParaRPr kumimoji="1" lang="en-US" altLang="ja-JP" dirty="0">
              <a:solidFill>
                <a:schemeClr val="tx1"/>
              </a:solidFill>
            </a:endParaRPr>
          </a:p>
        </p:txBody>
      </p:sp>
      <p:sp>
        <p:nvSpPr>
          <p:cNvPr id="9" name="タイトル 1"/>
          <p:cNvSpPr>
            <a:spLocks noGrp="1"/>
          </p:cNvSpPr>
          <p:nvPr>
            <p:ph type="title"/>
          </p:nvPr>
        </p:nvSpPr>
        <p:spPr>
          <a:xfrm>
            <a:off x="457200" y="188640"/>
            <a:ext cx="8229600" cy="713606"/>
          </a:xfrm>
        </p:spPr>
        <p:style>
          <a:lnRef idx="1">
            <a:schemeClr val="accent1"/>
          </a:lnRef>
          <a:fillRef idx="3">
            <a:schemeClr val="accent1"/>
          </a:fillRef>
          <a:effectRef idx="2">
            <a:schemeClr val="accent1"/>
          </a:effectRef>
          <a:fontRef idx="minor">
            <a:schemeClr val="lt1"/>
          </a:fontRef>
        </p:style>
        <p:txBody>
          <a:bodyPr>
            <a:normAutofit/>
          </a:bodyPr>
          <a:lstStyle/>
          <a:p>
            <a:pPr algn="l"/>
            <a:r>
              <a:rPr lang="en-US" altLang="ja-JP" sz="3200" dirty="0"/>
              <a:t>10</a:t>
            </a:r>
            <a:r>
              <a:rPr kumimoji="1" lang="ja-JP" altLang="en-US" sz="3200" dirty="0"/>
              <a:t>　意思決定支援ガイドライン</a:t>
            </a:r>
          </a:p>
        </p:txBody>
      </p:sp>
    </p:spTree>
    <p:extLst>
      <p:ext uri="{BB962C8B-B14F-4D97-AF65-F5344CB8AC3E}">
        <p14:creationId xmlns:p14="http://schemas.microsoft.com/office/powerpoint/2010/main" val="2759349952"/>
      </p:ext>
    </p:extLst>
  </p:cSld>
  <p:clrMapOvr>
    <a:masterClrMapping/>
  </p:clrMapOvr>
  <mc:AlternateContent xmlns:mc="http://schemas.openxmlformats.org/markup-compatibility/2006" xmlns:p14="http://schemas.microsoft.com/office/powerpoint/2010/main">
    <mc:Choice Requires="p14">
      <p:transition spd="slow" p14:dur="2000" advTm="69480"/>
    </mc:Choice>
    <mc:Fallback xmlns="">
      <p:transition spd="slow" advTm="6948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5" name="テキスト ボックス 4"/>
          <p:cNvSpPr txBox="1"/>
          <p:nvPr/>
        </p:nvSpPr>
        <p:spPr>
          <a:xfrm>
            <a:off x="526168" y="1234963"/>
            <a:ext cx="3780202" cy="461665"/>
          </a:xfrm>
          <a:prstGeom prst="rect">
            <a:avLst/>
          </a:prstGeom>
          <a:noFill/>
        </p:spPr>
        <p:txBody>
          <a:bodyPr wrap="none" rtlCol="0">
            <a:spAutoFit/>
          </a:bodyPr>
          <a:lstStyle/>
          <a:p>
            <a:r>
              <a:rPr lang="ja-JP" altLang="en-US" sz="2400" dirty="0"/>
              <a:t>（４）</a:t>
            </a:r>
            <a:r>
              <a:rPr kumimoji="1" lang="ja-JP" altLang="en-US" sz="2400" dirty="0"/>
              <a:t>意思決定支援の枠組み</a:t>
            </a:r>
          </a:p>
        </p:txBody>
      </p:sp>
      <p:sp>
        <p:nvSpPr>
          <p:cNvPr id="6" name="角丸四角形 5"/>
          <p:cNvSpPr/>
          <p:nvPr/>
        </p:nvSpPr>
        <p:spPr>
          <a:xfrm>
            <a:off x="853012" y="1794754"/>
            <a:ext cx="6912768" cy="6756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意思決定支援責任者の選任とアセスメント</a:t>
            </a:r>
            <a:endParaRPr kumimoji="1" lang="en-US" altLang="ja-JP" dirty="0">
              <a:solidFill>
                <a:schemeClr val="tx1"/>
              </a:solidFill>
            </a:endParaRPr>
          </a:p>
          <a:p>
            <a:pPr algn="ctr"/>
            <a:r>
              <a:rPr lang="ja-JP" altLang="en-US" dirty="0">
                <a:solidFill>
                  <a:schemeClr val="tx1"/>
                </a:solidFill>
              </a:rPr>
              <a:t>（相談支援専門員やサービス管理責任者との兼務可）</a:t>
            </a:r>
            <a:endParaRPr kumimoji="1" lang="ja-JP" altLang="en-US" dirty="0">
              <a:solidFill>
                <a:schemeClr val="tx1"/>
              </a:solidFill>
            </a:endParaRPr>
          </a:p>
        </p:txBody>
      </p:sp>
      <p:sp>
        <p:nvSpPr>
          <p:cNvPr id="7" name="角丸四角形 6"/>
          <p:cNvSpPr/>
          <p:nvPr/>
        </p:nvSpPr>
        <p:spPr>
          <a:xfrm>
            <a:off x="853012" y="3007177"/>
            <a:ext cx="6912768" cy="7920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意思決定支援会議の開催</a:t>
            </a:r>
            <a:endParaRPr kumimoji="1" lang="en-US" altLang="ja-JP" dirty="0">
              <a:solidFill>
                <a:schemeClr val="tx1"/>
              </a:solidFill>
            </a:endParaRPr>
          </a:p>
          <a:p>
            <a:pPr algn="ctr"/>
            <a:r>
              <a:rPr kumimoji="1" lang="ja-JP" altLang="en-US" dirty="0">
                <a:solidFill>
                  <a:schemeClr val="tx1"/>
                </a:solidFill>
              </a:rPr>
              <a:t>（サービス担当者会議・個別支援会議と兼ねて開催可）</a:t>
            </a:r>
          </a:p>
        </p:txBody>
      </p:sp>
      <p:sp>
        <p:nvSpPr>
          <p:cNvPr id="8" name="角丸四角形 7"/>
          <p:cNvSpPr/>
          <p:nvPr/>
        </p:nvSpPr>
        <p:spPr>
          <a:xfrm>
            <a:off x="853012" y="4382596"/>
            <a:ext cx="6912768" cy="7920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意思決定が反映されたサービス等利用計画や個別支援計画（意思決定支援計画）の作成とサービスの提供、支援結果等の記録</a:t>
            </a:r>
            <a:endParaRPr kumimoji="1" lang="ja-JP" altLang="en-US" dirty="0">
              <a:solidFill>
                <a:schemeClr val="tx1"/>
              </a:solidFill>
            </a:endParaRPr>
          </a:p>
        </p:txBody>
      </p:sp>
      <p:sp>
        <p:nvSpPr>
          <p:cNvPr id="9" name="角丸四角形 8"/>
          <p:cNvSpPr/>
          <p:nvPr/>
        </p:nvSpPr>
        <p:spPr>
          <a:xfrm>
            <a:off x="853012" y="5832602"/>
            <a:ext cx="6912768" cy="63921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モニタリングと評価及び見直し</a:t>
            </a:r>
          </a:p>
        </p:txBody>
      </p:sp>
      <p:sp>
        <p:nvSpPr>
          <p:cNvPr id="12" name="下矢印 11"/>
          <p:cNvSpPr/>
          <p:nvPr/>
        </p:nvSpPr>
        <p:spPr>
          <a:xfrm>
            <a:off x="3923928" y="5301536"/>
            <a:ext cx="710587" cy="388289"/>
          </a:xfrm>
          <a:prstGeom prst="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7765780" y="1988840"/>
            <a:ext cx="986874" cy="4343450"/>
            <a:chOff x="7791207" y="1315340"/>
            <a:chExt cx="986874" cy="4129884"/>
          </a:xfrm>
        </p:grpSpPr>
        <p:sp>
          <p:nvSpPr>
            <p:cNvPr id="13" name="U ターン矢印 12"/>
            <p:cNvSpPr/>
            <p:nvPr/>
          </p:nvSpPr>
          <p:spPr>
            <a:xfrm rot="16200000" flipV="1">
              <a:off x="6183698" y="2922849"/>
              <a:ext cx="4129884" cy="914865"/>
            </a:xfrm>
            <a:prstGeom prst="uturnArrow">
              <a:avLst>
                <a:gd name="adj1" fmla="val 34242"/>
                <a:gd name="adj2" fmla="val 25000"/>
                <a:gd name="adj3" fmla="val 25000"/>
                <a:gd name="adj4" fmla="val 56072"/>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solidFill>
                  <a:schemeClr val="tx1"/>
                </a:solidFill>
              </a:endParaRPr>
            </a:p>
          </p:txBody>
        </p:sp>
        <p:sp>
          <p:nvSpPr>
            <p:cNvPr id="14" name="テキスト ボックス 13"/>
            <p:cNvSpPr txBox="1"/>
            <p:nvPr/>
          </p:nvSpPr>
          <p:spPr>
            <a:xfrm>
              <a:off x="8316416" y="2636912"/>
              <a:ext cx="461665" cy="2016224"/>
            </a:xfrm>
            <a:prstGeom prst="rect">
              <a:avLst/>
            </a:prstGeom>
            <a:noFill/>
          </p:spPr>
          <p:txBody>
            <a:bodyPr vert="eaVert" wrap="square" rtlCol="0">
              <a:spAutoFit/>
            </a:bodyPr>
            <a:lstStyle/>
            <a:p>
              <a:r>
                <a:rPr kumimoji="1" lang="ja-JP" altLang="en-US" dirty="0">
                  <a:solidFill>
                    <a:schemeClr val="bg1"/>
                  </a:solidFill>
                </a:rPr>
                <a:t>フィードバック</a:t>
              </a:r>
            </a:p>
          </p:txBody>
        </p:sp>
      </p:grpSp>
      <p:sp>
        <p:nvSpPr>
          <p:cNvPr id="16" name="下矢印 15"/>
          <p:cNvSpPr/>
          <p:nvPr/>
        </p:nvSpPr>
        <p:spPr>
          <a:xfrm>
            <a:off x="3907521" y="3911780"/>
            <a:ext cx="710587" cy="388289"/>
          </a:xfrm>
          <a:prstGeom prst="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3923927" y="2617613"/>
            <a:ext cx="710587" cy="388289"/>
          </a:xfrm>
          <a:prstGeom prst="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p:cNvSpPr>
            <a:spLocks noGrp="1"/>
          </p:cNvSpPr>
          <p:nvPr>
            <p:ph type="title"/>
          </p:nvPr>
        </p:nvSpPr>
        <p:spPr>
          <a:xfrm>
            <a:off x="451046" y="234714"/>
            <a:ext cx="8229600" cy="702932"/>
          </a:xfrm>
        </p:spPr>
        <p:style>
          <a:lnRef idx="1">
            <a:schemeClr val="accent1"/>
          </a:lnRef>
          <a:fillRef idx="3">
            <a:schemeClr val="accent1"/>
          </a:fillRef>
          <a:effectRef idx="2">
            <a:schemeClr val="accent1"/>
          </a:effectRef>
          <a:fontRef idx="minor">
            <a:schemeClr val="lt1"/>
          </a:fontRef>
        </p:style>
        <p:txBody>
          <a:bodyPr>
            <a:normAutofit/>
          </a:bodyPr>
          <a:lstStyle/>
          <a:p>
            <a:pPr algn="l"/>
            <a:r>
              <a:rPr lang="en-US" altLang="ja-JP" sz="3200" dirty="0"/>
              <a:t>10</a:t>
            </a:r>
            <a:r>
              <a:rPr kumimoji="1" lang="ja-JP" altLang="en-US" sz="3200" dirty="0"/>
              <a:t>　意思決定支援ガイドライン</a:t>
            </a:r>
          </a:p>
        </p:txBody>
      </p:sp>
    </p:spTree>
    <p:extLst>
      <p:ext uri="{BB962C8B-B14F-4D97-AF65-F5344CB8AC3E}">
        <p14:creationId xmlns:p14="http://schemas.microsoft.com/office/powerpoint/2010/main" val="886388015"/>
      </p:ext>
    </p:extLst>
  </p:cSld>
  <p:clrMapOvr>
    <a:masterClrMapping/>
  </p:clrMapOvr>
  <mc:AlternateContent xmlns:mc="http://schemas.openxmlformats.org/markup-compatibility/2006" xmlns:p14="http://schemas.microsoft.com/office/powerpoint/2010/main">
    <mc:Choice Requires="p14">
      <p:transition spd="slow" p14:dur="2000" advTm="123102"/>
    </mc:Choice>
    <mc:Fallback xmlns="">
      <p:transition spd="slow" advTm="12310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980728"/>
            <a:ext cx="8424936" cy="5375622"/>
          </a:xfrm>
        </p:spPr>
        <p:txBody>
          <a:bodyPr>
            <a:noAutofit/>
          </a:bodyPr>
          <a:lstStyle/>
          <a:p>
            <a:pPr marL="0" indent="0">
              <a:buNone/>
            </a:pPr>
            <a:r>
              <a:rPr lang="ja-JP" altLang="en-US" sz="2400" dirty="0"/>
              <a:t>・今年度、本市の障害福祉サービス事業所等に対して、従業者による虐待や報酬を不正に請求するなどの事由により行政処分を行ったところです。</a:t>
            </a:r>
            <a:endParaRPr lang="en-US" altLang="ja-JP" sz="2400" dirty="0"/>
          </a:p>
          <a:p>
            <a:pPr marL="0" indent="0">
              <a:buNone/>
            </a:pPr>
            <a:endParaRPr lang="ja-JP" altLang="en-US" sz="2400" dirty="0"/>
          </a:p>
          <a:p>
            <a:pPr marL="0" indent="0">
              <a:buNone/>
            </a:pPr>
            <a:r>
              <a:rPr lang="ja-JP" altLang="en-US" sz="2400" dirty="0"/>
              <a:t>・ 今回の事案は、障害者の尊厳を害するのみならず、制度全体の信頼を損なうもので到底許されるものではありません。 </a:t>
            </a:r>
            <a:endParaRPr lang="en-US" altLang="ja-JP" sz="2400" dirty="0"/>
          </a:p>
          <a:p>
            <a:pPr marL="0" indent="0">
              <a:buNone/>
            </a:pPr>
            <a:endParaRPr lang="ja-JP" altLang="en-US" sz="2400" dirty="0"/>
          </a:p>
          <a:p>
            <a:pPr marL="0" indent="0">
              <a:buNone/>
            </a:pPr>
            <a:r>
              <a:rPr lang="ja-JP" altLang="en-US" sz="2400" dirty="0"/>
              <a:t>・事業所等におかれましては、国の基準省令やガイドライン等の遵守など適切な運営をお願いします。</a:t>
            </a:r>
          </a:p>
          <a:p>
            <a:pPr marL="0" indent="0">
              <a:buNone/>
            </a:pPr>
            <a:endParaRPr lang="ja-JP" altLang="en-US" sz="2400" dirty="0"/>
          </a:p>
          <a:p>
            <a:pPr marL="0" indent="0">
              <a:buNone/>
            </a:pPr>
            <a:r>
              <a:rPr lang="ja-JP" altLang="en-US" sz="2400" dirty="0"/>
              <a:t>・処分事案の概要（鹿児島市ホームページ）</a:t>
            </a:r>
          </a:p>
          <a:p>
            <a:pPr marL="0" indent="0">
              <a:buNone/>
            </a:pPr>
            <a:r>
              <a:rPr lang="en-US" altLang="ja-JP" sz="2400" dirty="0"/>
              <a:t>https://www.city.kagoshima.lg.jp/kenkofukushi/fukushi/syofuku/kenko/fukushi/shogai/siteisyougaisyasiensisetutouitibukouryokuteisi.html</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5"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defRPr/>
            </a:pPr>
            <a:r>
              <a:rPr lang="en-US" altLang="ja-JP" sz="4000" dirty="0"/>
              <a:t>11</a:t>
            </a:r>
            <a:r>
              <a:rPr lang="ja-JP" altLang="en-US" sz="4000" dirty="0"/>
              <a:t>　行政処分について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1419977"/>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24</a:t>
            </a:fld>
            <a:endParaRPr lang="ja-JP" altLang="en-US">
              <a:solidFill>
                <a:prstClr val="black">
                  <a:tint val="75000"/>
                </a:prstClr>
              </a:solidFill>
            </a:endParaRPr>
          </a:p>
        </p:txBody>
      </p:sp>
      <p:pic>
        <p:nvPicPr>
          <p:cNvPr id="7" name="図 6">
            <a:extLst>
              <a:ext uri="{FF2B5EF4-FFF2-40B4-BE49-F238E27FC236}">
                <a16:creationId xmlns:a16="http://schemas.microsoft.com/office/drawing/2014/main" id="{47ACCD94-33AA-DA29-4DDC-2B4CE6C64041}"/>
              </a:ext>
            </a:extLst>
          </p:cNvPr>
          <p:cNvPicPr>
            <a:picLocks noChangeAspect="1"/>
          </p:cNvPicPr>
          <p:nvPr/>
        </p:nvPicPr>
        <p:blipFill rotWithShape="1">
          <a:blip r:embed="rId3"/>
          <a:srcRect t="2854" b="2188"/>
          <a:stretch/>
        </p:blipFill>
        <p:spPr>
          <a:xfrm>
            <a:off x="2052000" y="189000"/>
            <a:ext cx="4860000" cy="6466338"/>
          </a:xfrm>
          <a:prstGeom prst="rect">
            <a:avLst/>
          </a:prstGeom>
        </p:spPr>
      </p:pic>
    </p:spTree>
    <p:extLst>
      <p:ext uri="{BB962C8B-B14F-4D97-AF65-F5344CB8AC3E}">
        <p14:creationId xmlns:p14="http://schemas.microsoft.com/office/powerpoint/2010/main" val="1080817987"/>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２</a:t>
            </a:r>
            <a:r>
              <a:rPr kumimoji="1" lang="ja-JP" altLang="en-US" sz="4000" dirty="0"/>
              <a:t>　人員基準等の毎月の確認について</a:t>
            </a:r>
          </a:p>
        </p:txBody>
      </p:sp>
      <p:sp>
        <p:nvSpPr>
          <p:cNvPr id="3" name="コンテンツ プレースホルダー 2"/>
          <p:cNvSpPr>
            <a:spLocks noGrp="1"/>
          </p:cNvSpPr>
          <p:nvPr>
            <p:ph idx="1"/>
          </p:nvPr>
        </p:nvSpPr>
        <p:spPr>
          <a:xfrm>
            <a:off x="466078" y="1268761"/>
            <a:ext cx="8229600" cy="4248472"/>
          </a:xfrm>
        </p:spPr>
        <p:txBody>
          <a:bodyPr/>
          <a:lstStyle/>
          <a:p>
            <a:r>
              <a:rPr lang="ja-JP" altLang="en-US" dirty="0"/>
              <a:t>別紙１（介護給付費等の算定に係る体制等状況一覧表）</a:t>
            </a:r>
            <a:endParaRPr lang="en-US" altLang="ja-JP" dirty="0"/>
          </a:p>
          <a:p>
            <a:r>
              <a:rPr kumimoji="1" lang="ja-JP" altLang="en-US" dirty="0"/>
              <a:t>別紙２（従業者の勤務の体制及び勤務形態一覧表）</a:t>
            </a:r>
            <a:endParaRPr lang="en-US" altLang="ja-JP" dirty="0"/>
          </a:p>
          <a:p>
            <a:r>
              <a:rPr lang="ja-JP" altLang="en-US" dirty="0"/>
              <a:t>別紙２－３（前年度平均利用者数）</a:t>
            </a: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コンテンツ プレースホルダー 2"/>
          <p:cNvSpPr txBox="1">
            <a:spLocks/>
          </p:cNvSpPr>
          <p:nvPr/>
        </p:nvSpPr>
        <p:spPr>
          <a:xfrm>
            <a:off x="466078" y="4293096"/>
            <a:ext cx="8229600" cy="1872208"/>
          </a:xfrm>
          <a:prstGeom prst="rect">
            <a:avLst/>
          </a:prstGeom>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H30</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年度から相談支援専門員の標準担当件数</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(35</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件</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が設定されていますので、利用状況の把握を行ってください。</a:t>
            </a:r>
            <a:endParaRPr kumimoji="1" lang="ja-JP"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54881718"/>
      </p:ext>
    </p:extLst>
  </p:cSld>
  <p:clrMapOvr>
    <a:masterClrMapping/>
  </p:clrMapOvr>
  <mc:AlternateContent xmlns:mc="http://schemas.openxmlformats.org/markup-compatibility/2006" xmlns:p14="http://schemas.microsoft.com/office/powerpoint/2010/main">
    <mc:Choice Requires="p14">
      <p:transition spd="slow" p14:dur="2000" advTm="37800"/>
    </mc:Choice>
    <mc:Fallback xmlns="">
      <p:transition spd="slow" advTm="378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３</a:t>
            </a:r>
            <a:r>
              <a:rPr kumimoji="1" lang="ja-JP" altLang="en-US" sz="4000" dirty="0"/>
              <a:t>　申請・変更・廃止等の手続について</a:t>
            </a:r>
          </a:p>
        </p:txBody>
      </p:sp>
      <p:sp>
        <p:nvSpPr>
          <p:cNvPr id="3" name="コンテンツ プレースホルダー 2"/>
          <p:cNvSpPr>
            <a:spLocks noGrp="1"/>
          </p:cNvSpPr>
          <p:nvPr>
            <p:ph idx="1"/>
          </p:nvPr>
        </p:nvSpPr>
        <p:spPr>
          <a:xfrm>
            <a:off x="465395" y="1160752"/>
            <a:ext cx="8229600" cy="4525963"/>
          </a:xfrm>
        </p:spPr>
        <p:txBody>
          <a:bodyPr/>
          <a:lstStyle/>
          <a:p>
            <a:pPr marL="0" indent="0">
              <a:buNone/>
            </a:pPr>
            <a:r>
              <a:rPr kumimoji="1" lang="ja-JP" altLang="en-US" dirty="0"/>
              <a:t>（１）指定申請、更新申請</a:t>
            </a:r>
            <a:endParaRPr kumimoji="1" lang="en-US" altLang="ja-JP" dirty="0"/>
          </a:p>
          <a:p>
            <a:pPr marL="0" indent="0">
              <a:buNone/>
            </a:pPr>
            <a:r>
              <a:rPr lang="ja-JP" altLang="en-US" dirty="0"/>
              <a:t>　　</a:t>
            </a:r>
            <a:r>
              <a:rPr kumimoji="1" lang="ja-JP" altLang="en-US" dirty="0"/>
              <a:t>・・・</a:t>
            </a:r>
            <a:r>
              <a:rPr kumimoji="1" lang="ja-JP" altLang="en-US" u="sng" dirty="0"/>
              <a:t>事業開始（更新）予定日の２か月前</a:t>
            </a:r>
            <a:r>
              <a:rPr kumimoji="1" lang="ja-JP" altLang="en-US" dirty="0"/>
              <a:t>まで</a:t>
            </a:r>
            <a:endParaRPr kumimoji="1" lang="en-US" altLang="ja-JP" dirty="0"/>
          </a:p>
          <a:p>
            <a:pPr marL="0" indent="0">
              <a:buNone/>
            </a:pPr>
            <a:endParaRPr lang="en-US" altLang="ja-JP" dirty="0"/>
          </a:p>
          <a:p>
            <a:pPr marL="0" indent="0">
              <a:buNone/>
            </a:pPr>
            <a:r>
              <a:rPr kumimoji="1" lang="ja-JP" altLang="en-US" dirty="0"/>
              <a:t>（２）廃止届、休止届</a:t>
            </a:r>
            <a:r>
              <a:rPr lang="ja-JP" altLang="en-US" dirty="0"/>
              <a:t>・・・</a:t>
            </a:r>
            <a:r>
              <a:rPr lang="ja-JP" altLang="en-US" u="sng" dirty="0"/>
              <a:t>１か月前まで</a:t>
            </a:r>
            <a:endParaRPr lang="en-US" altLang="ja-JP" u="sng" dirty="0"/>
          </a:p>
          <a:p>
            <a:pPr marL="0" indent="0">
              <a:buNone/>
            </a:pPr>
            <a:endParaRPr kumimoji="1" lang="en-US" altLang="ja-JP" dirty="0"/>
          </a:p>
          <a:p>
            <a:pPr marL="0" indent="0">
              <a:buNone/>
            </a:pPr>
            <a:r>
              <a:rPr lang="ja-JP" altLang="en-US" dirty="0"/>
              <a:t>（３）再開届・・・</a:t>
            </a:r>
            <a:r>
              <a:rPr lang="ja-JP" altLang="en-US" u="sng" dirty="0"/>
              <a:t>再開の日から１０日以内</a:t>
            </a:r>
            <a:endParaRPr kumimoji="1" lang="en-US" altLang="ja-JP" u="sng"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コンテンツ プレースホルダー 2"/>
          <p:cNvSpPr txBox="1">
            <a:spLocks/>
          </p:cNvSpPr>
          <p:nvPr/>
        </p:nvSpPr>
        <p:spPr>
          <a:xfrm>
            <a:off x="481469" y="5322528"/>
            <a:ext cx="7920880" cy="720079"/>
          </a:xfrm>
          <a:prstGeom prst="rect">
            <a:avLst/>
          </a:prstGeom>
          <a:solidFill>
            <a:schemeClr val="bg1"/>
          </a:solidFill>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提出期限を厳守してください。</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08121468"/>
      </p:ext>
    </p:extLst>
  </p:cSld>
  <p:clrMapOvr>
    <a:masterClrMapping/>
  </p:clrMapOvr>
  <mc:AlternateContent xmlns:mc="http://schemas.openxmlformats.org/markup-compatibility/2006" xmlns:p14="http://schemas.microsoft.com/office/powerpoint/2010/main">
    <mc:Choice Requires="p14">
      <p:transition spd="slow" p14:dur="2000" advTm="24790"/>
    </mc:Choice>
    <mc:Fallback xmlns="">
      <p:transition spd="slow" advTm="247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4929411"/>
          </a:xfrm>
        </p:spPr>
        <p:txBody>
          <a:bodyPr>
            <a:normAutofit lnSpcReduction="10000"/>
          </a:bodyPr>
          <a:lstStyle/>
          <a:p>
            <a:pPr marL="0" indent="0">
              <a:buNone/>
            </a:pPr>
            <a:r>
              <a:rPr kumimoji="1" lang="ja-JP" altLang="en-US" dirty="0"/>
              <a:t>（４）変更届</a:t>
            </a:r>
            <a:endParaRPr kumimoji="1" lang="en-US" altLang="ja-JP" dirty="0"/>
          </a:p>
          <a:p>
            <a:pPr marL="0" indent="0">
              <a:buNone/>
            </a:pPr>
            <a:r>
              <a:rPr lang="ja-JP" altLang="en-US" dirty="0"/>
              <a:t>　①介護給付費に関するもの以外</a:t>
            </a:r>
            <a:endParaRPr lang="en-US" altLang="ja-JP" dirty="0"/>
          </a:p>
          <a:p>
            <a:pPr marL="0" indent="0">
              <a:buNone/>
            </a:pPr>
            <a:r>
              <a:rPr kumimoji="1" lang="ja-JP" altLang="en-US" dirty="0"/>
              <a:t>　　　・・・</a:t>
            </a:r>
            <a:r>
              <a:rPr kumimoji="1" lang="ja-JP" altLang="en-US" u="sng" dirty="0"/>
              <a:t>変更のあった日から１０日以内</a:t>
            </a:r>
            <a:endParaRPr kumimoji="1" lang="en-US" altLang="ja-JP" u="sng" dirty="0"/>
          </a:p>
          <a:p>
            <a:pPr marL="0" indent="0">
              <a:buNone/>
            </a:pPr>
            <a:endParaRPr lang="en-US" altLang="ja-JP" dirty="0"/>
          </a:p>
          <a:p>
            <a:pPr marL="0" indent="0">
              <a:buNone/>
            </a:pPr>
            <a:r>
              <a:rPr kumimoji="1" lang="ja-JP" altLang="en-US" dirty="0"/>
              <a:t>　②介護</a:t>
            </a:r>
            <a:r>
              <a:rPr lang="ja-JP" altLang="en-US" dirty="0"/>
              <a:t>給付費</a:t>
            </a:r>
            <a:r>
              <a:rPr kumimoji="1" lang="ja-JP" altLang="en-US" dirty="0"/>
              <a:t>に関するもの</a:t>
            </a:r>
            <a:endParaRPr kumimoji="1" lang="en-US" altLang="ja-JP" dirty="0"/>
          </a:p>
          <a:p>
            <a:pPr marL="0" indent="0">
              <a:buNone/>
            </a:pPr>
            <a:r>
              <a:rPr lang="ja-JP" altLang="en-US" dirty="0"/>
              <a:t>　　毎月１５日以前・・・</a:t>
            </a:r>
            <a:r>
              <a:rPr lang="ja-JP" altLang="en-US" u="sng" dirty="0"/>
              <a:t>翌月</a:t>
            </a:r>
            <a:r>
              <a:rPr lang="ja-JP" altLang="en-US" dirty="0"/>
              <a:t>から算定</a:t>
            </a:r>
            <a:endParaRPr lang="en-US" altLang="ja-JP" dirty="0"/>
          </a:p>
          <a:p>
            <a:pPr marL="0" indent="0">
              <a:buNone/>
            </a:pPr>
            <a:r>
              <a:rPr kumimoji="1" lang="ja-JP" altLang="en-US" dirty="0"/>
              <a:t>　　毎月１６日以降・・・</a:t>
            </a:r>
            <a:r>
              <a:rPr kumimoji="1" lang="ja-JP" altLang="en-US" u="sng" dirty="0"/>
              <a:t>翌々月</a:t>
            </a:r>
            <a:r>
              <a:rPr kumimoji="1" lang="ja-JP" altLang="en-US" dirty="0"/>
              <a:t>から算定</a:t>
            </a:r>
            <a:endParaRPr kumimoji="1" lang="en-US" altLang="ja-JP" dirty="0"/>
          </a:p>
          <a:p>
            <a:pPr marL="0" indent="0">
              <a:buNone/>
            </a:pPr>
            <a:r>
              <a:rPr kumimoji="1" lang="ja-JP" altLang="en-US" dirty="0"/>
              <a:t>　　</a:t>
            </a:r>
            <a:r>
              <a:rPr kumimoji="1" lang="ja-JP" altLang="en-US" u="wavyHeavy" dirty="0"/>
              <a:t>算定要件を満たさなくなった場合</a:t>
            </a:r>
            <a:endParaRPr kumimoji="1" lang="en-US" altLang="ja-JP" u="wavyHeavy" dirty="0"/>
          </a:p>
          <a:p>
            <a:pPr marL="0" indent="0">
              <a:buNone/>
            </a:pPr>
            <a:r>
              <a:rPr lang="ja-JP" altLang="en-US" dirty="0"/>
              <a:t>　　　　　→変更または終了の届出を</a:t>
            </a:r>
            <a:r>
              <a:rPr lang="ja-JP" altLang="en-US" u="sng" dirty="0"/>
              <a:t>速やかに</a:t>
            </a:r>
            <a:endParaRPr kumimoji="1" lang="ja-JP" altLang="en-US" u="sng" dirty="0"/>
          </a:p>
        </p:txBody>
      </p:sp>
      <p:sp>
        <p:nvSpPr>
          <p:cNvPr id="2" name="スライド番号プレースホルダー 1"/>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4" name="コンテンツ プレースホルダー 2"/>
          <p:cNvSpPr txBox="1">
            <a:spLocks/>
          </p:cNvSpPr>
          <p:nvPr/>
        </p:nvSpPr>
        <p:spPr>
          <a:xfrm>
            <a:off x="755576" y="5982147"/>
            <a:ext cx="7488832" cy="543197"/>
          </a:xfrm>
          <a:prstGeom prst="rect">
            <a:avLst/>
          </a:prstGeom>
          <a:solidFill>
            <a:schemeClr val="bg1"/>
          </a:solidFill>
          <a:ln w="22225">
            <a:solidFill>
              <a:schemeClr val="accent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dirty="0"/>
              <a:t>提出期限を厳守してください。</a:t>
            </a:r>
            <a:endParaRPr lang="en-US" altLang="ja-JP" dirty="0"/>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３</a:t>
            </a:r>
            <a:r>
              <a:rPr kumimoji="1" lang="ja-JP" altLang="en-US" sz="4000" dirty="0"/>
              <a:t>　</a:t>
            </a:r>
            <a:r>
              <a:rPr lang="ja-JP" altLang="en-US" sz="4000" dirty="0"/>
              <a:t>申請・変更・廃止等の手続について</a:t>
            </a:r>
            <a:endParaRPr kumimoji="1" lang="ja-JP" altLang="en-US" sz="4000" dirty="0"/>
          </a:p>
        </p:txBody>
      </p:sp>
    </p:spTree>
    <p:extLst>
      <p:ext uri="{BB962C8B-B14F-4D97-AF65-F5344CB8AC3E}">
        <p14:creationId xmlns:p14="http://schemas.microsoft.com/office/powerpoint/2010/main" val="545905771"/>
      </p:ext>
    </p:extLst>
  </p:cSld>
  <p:clrMapOvr>
    <a:masterClrMapping/>
  </p:clrMapOvr>
  <mc:AlternateContent xmlns:mc="http://schemas.openxmlformats.org/markup-compatibility/2006" xmlns:p14="http://schemas.microsoft.com/office/powerpoint/2010/main">
    <mc:Choice Requires="p14">
      <p:transition spd="slow" p14:dur="2000" advTm="52266"/>
    </mc:Choice>
    <mc:Fallback xmlns="">
      <p:transition spd="slow" advTm="522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４　条例改正の主な内容</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3A21A9A5-6E28-A805-DEA8-D96EC505B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65139"/>
            <a:ext cx="7754640" cy="494406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AB4238B-3502-E890-D18E-8A5B6152054B}"/>
              </a:ext>
            </a:extLst>
          </p:cNvPr>
          <p:cNvSpPr txBox="1"/>
          <p:nvPr/>
        </p:nvSpPr>
        <p:spPr>
          <a:xfrm>
            <a:off x="468760" y="995807"/>
            <a:ext cx="8435280" cy="338554"/>
          </a:xfrm>
          <a:prstGeom prst="rect">
            <a:avLst/>
          </a:prstGeom>
          <a:noFill/>
        </p:spPr>
        <p:txBody>
          <a:bodyPr wrap="square" rtlCol="0">
            <a:spAutoFit/>
          </a:bodyPr>
          <a:lstStyle/>
          <a:p>
            <a:pPr lvl="0">
              <a:defRPr/>
            </a:pPr>
            <a:r>
              <a:rPr lang="ja-JP" altLang="en-US" sz="1600" dirty="0">
                <a:solidFill>
                  <a:prstClr val="black"/>
                </a:solidFill>
                <a:latin typeface="Calibri"/>
                <a:ea typeface="ＭＳ Ｐゴシック" panose="020B0600070205080204" pitchFamily="50" charset="-128"/>
              </a:rPr>
              <a:t>改正の特徴と改正内容</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Tree>
    <p:extLst>
      <p:ext uri="{BB962C8B-B14F-4D97-AF65-F5344CB8AC3E}">
        <p14:creationId xmlns:p14="http://schemas.microsoft.com/office/powerpoint/2010/main" val="264368516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５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7A078314-A8A0-7E61-801A-FC031166C288}"/>
              </a:ext>
            </a:extLst>
          </p:cNvPr>
          <p:cNvPicPr>
            <a:picLocks noChangeAspect="1"/>
          </p:cNvPicPr>
          <p:nvPr/>
        </p:nvPicPr>
        <p:blipFill rotWithShape="1">
          <a:blip r:embed="rId3"/>
          <a:srcRect l="27162" t="15158" r="5270" b="9034"/>
          <a:stretch/>
        </p:blipFill>
        <p:spPr>
          <a:xfrm>
            <a:off x="539552" y="928333"/>
            <a:ext cx="7920880" cy="5554249"/>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87547856"/>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５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331774EF-05B2-83DB-B611-117BC4569737}"/>
              </a:ext>
            </a:extLst>
          </p:cNvPr>
          <p:cNvPicPr>
            <a:picLocks noChangeAspect="1"/>
          </p:cNvPicPr>
          <p:nvPr/>
        </p:nvPicPr>
        <p:blipFill rotWithShape="1">
          <a:blip r:embed="rId3"/>
          <a:srcRect l="27775" t="18500" r="10439" b="12201"/>
          <a:stretch/>
        </p:blipFill>
        <p:spPr>
          <a:xfrm>
            <a:off x="683568" y="924662"/>
            <a:ext cx="7776864" cy="5451574"/>
          </a:xfrm>
          <a:prstGeom prst="rect">
            <a:avLst/>
          </a:prstGeom>
        </p:spPr>
      </p:pic>
    </p:spTree>
    <p:extLst>
      <p:ext uri="{BB962C8B-B14F-4D97-AF65-F5344CB8AC3E}">
        <p14:creationId xmlns:p14="http://schemas.microsoft.com/office/powerpoint/2010/main" val="641789845"/>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５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8" name="グループ化 7">
            <a:extLst>
              <a:ext uri="{FF2B5EF4-FFF2-40B4-BE49-F238E27FC236}">
                <a16:creationId xmlns:a16="http://schemas.microsoft.com/office/drawing/2014/main" id="{165751AE-BCA6-798D-EFD7-4D604E7EA89A}"/>
              </a:ext>
            </a:extLst>
          </p:cNvPr>
          <p:cNvGrpSpPr/>
          <p:nvPr/>
        </p:nvGrpSpPr>
        <p:grpSpPr>
          <a:xfrm>
            <a:off x="611560" y="1124743"/>
            <a:ext cx="7848872" cy="5464405"/>
            <a:chOff x="611560" y="1124743"/>
            <a:chExt cx="7848872" cy="5464405"/>
          </a:xfrm>
        </p:grpSpPr>
        <p:pic>
          <p:nvPicPr>
            <p:cNvPr id="5" name="図 4">
              <a:extLst>
                <a:ext uri="{FF2B5EF4-FFF2-40B4-BE49-F238E27FC236}">
                  <a16:creationId xmlns:a16="http://schemas.microsoft.com/office/drawing/2014/main" id="{0AEC159C-B7BC-54F3-9FF3-347559C9A547}"/>
                </a:ext>
              </a:extLst>
            </p:cNvPr>
            <p:cNvPicPr>
              <a:picLocks noChangeAspect="1"/>
            </p:cNvPicPr>
            <p:nvPr/>
          </p:nvPicPr>
          <p:blipFill rotWithShape="1">
            <a:blip r:embed="rId3"/>
            <a:srcRect l="27562" t="18830" r="10227" b="11871"/>
            <a:stretch/>
          </p:blipFill>
          <p:spPr>
            <a:xfrm>
              <a:off x="611560" y="1124743"/>
              <a:ext cx="7848872" cy="5464405"/>
            </a:xfrm>
            <a:prstGeom prst="rect">
              <a:avLst/>
            </a:prstGeom>
          </p:spPr>
        </p:pic>
        <p:sp>
          <p:nvSpPr>
            <p:cNvPr id="6" name="テキスト ボックス 5">
              <a:extLst>
                <a:ext uri="{FF2B5EF4-FFF2-40B4-BE49-F238E27FC236}">
                  <a16:creationId xmlns:a16="http://schemas.microsoft.com/office/drawing/2014/main" id="{4B1C39DB-8562-74D7-D48C-CDE5B326082F}"/>
                </a:ext>
              </a:extLst>
            </p:cNvPr>
            <p:cNvSpPr txBox="1"/>
            <p:nvPr/>
          </p:nvSpPr>
          <p:spPr>
            <a:xfrm>
              <a:off x="8212262" y="6366470"/>
              <a:ext cx="248170" cy="222678"/>
            </a:xfrm>
            <a:prstGeom prst="rect">
              <a:avLst/>
            </a:prstGeom>
            <a:solidFill>
              <a:schemeClr val="bg1"/>
            </a:solidFill>
          </p:spPr>
          <p:txBody>
            <a:bodyPr wrap="square" rtlCol="0">
              <a:spAutoFit/>
            </a:bodyPr>
            <a:lstStyle/>
            <a:p>
              <a:endParaRPr kumimoji="1" lang="ja-JP" altLang="en-US" dirty="0"/>
            </a:p>
          </p:txBody>
        </p:sp>
      </p:grpSp>
      <p:sp>
        <p:nvSpPr>
          <p:cNvPr id="9" name="正方形/長方形 8">
            <a:extLst>
              <a:ext uri="{FF2B5EF4-FFF2-40B4-BE49-F238E27FC236}">
                <a16:creationId xmlns:a16="http://schemas.microsoft.com/office/drawing/2014/main" id="{93788D57-C0ED-BC29-664A-E946F7B56871}"/>
              </a:ext>
            </a:extLst>
          </p:cNvPr>
          <p:cNvSpPr/>
          <p:nvPr/>
        </p:nvSpPr>
        <p:spPr>
          <a:xfrm>
            <a:off x="683568" y="3429000"/>
            <a:ext cx="7704856" cy="7920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70473284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7529</TotalTime>
  <Words>5097</Words>
  <Application>Microsoft Office PowerPoint</Application>
  <PresentationFormat>画面に合わせる (4:3)</PresentationFormat>
  <Paragraphs>433</Paragraphs>
  <Slides>24</Slides>
  <Notes>24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ＭＳ Ｐゴシック 本文</vt:lpstr>
      <vt:lpstr>Arial</vt:lpstr>
      <vt:lpstr>Calibri</vt:lpstr>
      <vt:lpstr>Century</vt:lpstr>
      <vt:lpstr>1_Office ​​テーマ</vt:lpstr>
      <vt:lpstr>令和６年度 指定障害福祉サービス事業者等集団指導</vt:lpstr>
      <vt:lpstr>１　情報共有の徹底・適切な対応について</vt:lpstr>
      <vt:lpstr>２　人員基準等の毎月の確認について</vt:lpstr>
      <vt:lpstr>３　申請・変更・廃止等の手続について</vt:lpstr>
      <vt:lpstr>３　申請・変更・廃止等の手続について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　相談支援従事者現任研修</vt:lpstr>
      <vt:lpstr>７　秘密保持等について</vt:lpstr>
      <vt:lpstr>８　業務管理体制の整備について</vt:lpstr>
      <vt:lpstr>９　情報公表制度について</vt:lpstr>
      <vt:lpstr>PowerPoint プレゼンテーション</vt:lpstr>
      <vt:lpstr>10　意思決定支援ガイドライン</vt:lpstr>
      <vt:lpstr>10　意思決定支援ガイドライン</vt:lpstr>
      <vt:lpstr>10　意思決定支援ガイドライン</vt:lpstr>
      <vt:lpstr>PowerPoint プレゼンテーション</vt:lpstr>
      <vt:lpstr>PowerPoint プレゼンテーション</vt:lpstr>
    </vt:vector>
  </TitlesOfParts>
  <Company>鹿児島市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平成２７年度 指定障害福祉サービス事業者等集団指導</dc:title>
  <dc:creator>鹿児島市</dc:creator>
  <cp:lastModifiedBy>竹之内　真吾</cp:lastModifiedBy>
  <cp:revision>577</cp:revision>
  <cp:lastPrinted>2024-08-27T00:42:23Z</cp:lastPrinted>
  <dcterms:created xsi:type="dcterms:W3CDTF">2015-03-05T02:17:13Z</dcterms:created>
  <dcterms:modified xsi:type="dcterms:W3CDTF">2024-09-05T08:41:16Z</dcterms:modified>
</cp:coreProperties>
</file>