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40" r:id="rId1"/>
  </p:sldMasterIdLst>
  <p:notesMasterIdLst>
    <p:notesMasterId r:id="rId36"/>
  </p:notesMasterIdLst>
  <p:handoutMasterIdLst>
    <p:handoutMasterId r:id="rId37"/>
  </p:handoutMasterIdLst>
  <p:sldIdLst>
    <p:sldId id="430" r:id="rId2"/>
    <p:sldId id="521" r:id="rId3"/>
    <p:sldId id="525" r:id="rId4"/>
    <p:sldId id="577" r:id="rId5"/>
    <p:sldId id="481" r:id="rId6"/>
    <p:sldId id="541" r:id="rId7"/>
    <p:sldId id="578" r:id="rId8"/>
    <p:sldId id="506" r:id="rId9"/>
    <p:sldId id="507" r:id="rId10"/>
    <p:sldId id="508" r:id="rId11"/>
    <p:sldId id="509" r:id="rId12"/>
    <p:sldId id="590" r:id="rId13"/>
    <p:sldId id="591" r:id="rId14"/>
    <p:sldId id="592" r:id="rId15"/>
    <p:sldId id="593" r:id="rId16"/>
    <p:sldId id="616" r:id="rId17"/>
    <p:sldId id="579" r:id="rId18"/>
    <p:sldId id="580" r:id="rId19"/>
    <p:sldId id="581" r:id="rId20"/>
    <p:sldId id="582" r:id="rId21"/>
    <p:sldId id="583" r:id="rId22"/>
    <p:sldId id="617" r:id="rId23"/>
    <p:sldId id="585" r:id="rId24"/>
    <p:sldId id="586" r:id="rId25"/>
    <p:sldId id="594" r:id="rId26"/>
    <p:sldId id="608" r:id="rId27"/>
    <p:sldId id="596" r:id="rId28"/>
    <p:sldId id="584" r:id="rId29"/>
    <p:sldId id="611" r:id="rId30"/>
    <p:sldId id="600" r:id="rId31"/>
    <p:sldId id="574" r:id="rId32"/>
    <p:sldId id="595" r:id="rId33"/>
    <p:sldId id="618" r:id="rId34"/>
    <p:sldId id="620" r:id="rId3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7E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64087" autoAdjust="0"/>
  </p:normalViewPr>
  <p:slideViewPr>
    <p:cSldViewPr>
      <p:cViewPr varScale="1">
        <p:scale>
          <a:sx n="49" d="100"/>
          <a:sy n="49" d="100"/>
        </p:scale>
        <p:origin x="1845"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47" d="100"/>
          <a:sy n="47" d="100"/>
        </p:scale>
        <p:origin x="304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A7B269F-B8B5-4248-855B-AC1F0EC1A03A}" type="datetime1">
              <a:rPr kumimoji="1" lang="ja-JP" altLang="en-US" smtClean="0"/>
              <a:t>2024/9/9</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C219A4C-47A4-4EE1-9E61-E7E128101D2A}" type="slidenum">
              <a:rPr kumimoji="1" lang="ja-JP" altLang="en-US" smtClean="0"/>
              <a:t>‹#›</a:t>
            </a:fld>
            <a:endParaRPr kumimoji="1" lang="ja-JP" altLang="en-US"/>
          </a:p>
        </p:txBody>
      </p:sp>
    </p:spTree>
    <p:extLst>
      <p:ext uri="{BB962C8B-B14F-4D97-AF65-F5344CB8AC3E}">
        <p14:creationId xmlns:p14="http://schemas.microsoft.com/office/powerpoint/2010/main" val="27947256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F4ADC2-CB40-462E-9340-D172320161A2}" type="datetime1">
              <a:rPr kumimoji="1" lang="ja-JP" altLang="en-US" smtClean="0"/>
              <a:t>2024/9/9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0865F56-9E28-40F7-BB34-D52E9ACC7998}" type="slidenum">
              <a:rPr kumimoji="1" lang="ja-JP" altLang="en-US" smtClean="0"/>
              <a:t>‹#›</a:t>
            </a:fld>
            <a:endParaRPr kumimoji="1" lang="ja-JP" altLang="en-US"/>
          </a:p>
        </p:txBody>
      </p:sp>
    </p:spTree>
    <p:extLst>
      <p:ext uri="{BB962C8B-B14F-4D97-AF65-F5344CB8AC3E}">
        <p14:creationId xmlns:p14="http://schemas.microsoft.com/office/powerpoint/2010/main" val="4378839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障害福祉課障害施設係です。</a:t>
            </a:r>
            <a:endParaRPr kumimoji="1" lang="en-US" altLang="ja-JP" sz="1200" dirty="0"/>
          </a:p>
          <a:p>
            <a:r>
              <a:rPr lang="ja-JP" altLang="en-US" sz="1200" dirty="0"/>
              <a:t>表示してあります項目について、説明させていただきますので、よろしくお願いいたします。</a:t>
            </a:r>
            <a:endParaRPr lang="en-US" altLang="ja-JP" sz="1200" dirty="0"/>
          </a:p>
          <a:p>
            <a:endParaRPr lang="en-US" altLang="ja-JP" sz="1200" dirty="0"/>
          </a:p>
          <a:p>
            <a:endParaRPr kumimoji="1" lang="ja-JP" altLang="en-US" sz="1200" dirty="0"/>
          </a:p>
        </p:txBody>
      </p:sp>
      <p:sp>
        <p:nvSpPr>
          <p:cNvPr id="4" name="スライド番号プレースホルダー 3"/>
          <p:cNvSpPr>
            <a:spLocks noGrp="1"/>
          </p:cNvSpPr>
          <p:nvPr>
            <p:ph type="sldNum" sz="quarter" idx="10"/>
          </p:nvPr>
        </p:nvSpPr>
        <p:spPr/>
        <p:txBody>
          <a:bodyPr/>
          <a:lstStyle/>
          <a:p>
            <a:pPr>
              <a:defRPr/>
            </a:pPr>
            <a:fld id="{B143584D-A7E2-43D6-905A-580B331C7D4C}" type="slidenum">
              <a:rPr lang="ja-JP" altLang="en-US" sz="1800" kern="0" smtClean="0">
                <a:solidFill>
                  <a:sysClr val="windowText" lastClr="000000"/>
                </a:solidFill>
              </a:rPr>
              <a:pPr>
                <a:defRPr/>
              </a:pPr>
              <a:t>1</a:t>
            </a:fld>
            <a:endParaRPr lang="ja-JP" altLang="en-US" sz="1800" kern="0">
              <a:solidFill>
                <a:sysClr val="windowText" lastClr="000000"/>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72093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次に、質問の多い加算や間違いの多い加算について、主な注意点を説明します。</a:t>
            </a:r>
          </a:p>
          <a:p>
            <a:endParaRPr kumimoji="1" lang="ja-JP" altLang="en-US" sz="1200" dirty="0"/>
          </a:p>
          <a:p>
            <a:r>
              <a:rPr kumimoji="1" lang="ja-JP" altLang="en-US" sz="1200" dirty="0"/>
              <a:t>まず、送迎加算</a:t>
            </a:r>
            <a:r>
              <a:rPr kumimoji="1" lang="en-US" altLang="ja-JP" sz="1200" dirty="0"/>
              <a:t>Ⅰ</a:t>
            </a:r>
            <a:r>
              <a:rPr kumimoji="1" lang="ja-JP" altLang="en-US" sz="1200" dirty="0"/>
              <a:t>についてですが、特に、月平均１０人以上という要件を満たしているか、毎月確認した上で請求を行っているか？</a:t>
            </a:r>
          </a:p>
          <a:p>
            <a:r>
              <a:rPr kumimoji="1" lang="ja-JP" altLang="en-US" sz="1200" dirty="0"/>
              <a:t>またその算出方法は正しいか？</a:t>
            </a:r>
          </a:p>
          <a:p>
            <a:r>
              <a:rPr kumimoji="1" lang="ja-JP" altLang="en-US" sz="1200" dirty="0"/>
              <a:t>下に算出方法を記載してますが、片道を１回とカウントし、一か月間の延べ利用者数を、一か月間の送迎回数で割ります。</a:t>
            </a:r>
          </a:p>
          <a:p>
            <a:r>
              <a:rPr kumimoji="1" lang="ja-JP" altLang="en-US" sz="1200" dirty="0"/>
              <a:t>要件を満たす見込みがないと判断した時は、速やかに加算</a:t>
            </a:r>
            <a:r>
              <a:rPr kumimoji="1" lang="en-US" altLang="ja-JP" sz="1200" dirty="0"/>
              <a:t>Ⅱ</a:t>
            </a:r>
            <a:r>
              <a:rPr kumimoji="1" lang="ja-JP" altLang="en-US" sz="1200" dirty="0" err="1"/>
              <a:t>への</a:t>
            </a:r>
            <a:r>
              <a:rPr kumimoji="1" lang="ja-JP" altLang="en-US" sz="1200" dirty="0"/>
              <a:t>変更、もしくは終了の届け出を行ってください。</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10</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64269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7575" y="4715431"/>
            <a:ext cx="4962526" cy="471315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次に、福祉専門職員配置等加算の注意点ですが、</a:t>
            </a:r>
            <a:endParaRPr kumimoji="1" lang="en-US" altLang="ja-JP" sz="1200" dirty="0"/>
          </a:p>
          <a:p>
            <a:r>
              <a:rPr lang="ja-JP" altLang="en-US" sz="1200" dirty="0"/>
              <a:t>多機能型事業所又は障害者支援施設の場合、全てのサービスの直接処遇職員を合わせて要件を満たす必要があります。</a:t>
            </a:r>
            <a:endParaRPr lang="en-US" altLang="ja-JP" sz="1200" dirty="0"/>
          </a:p>
          <a:p>
            <a:r>
              <a:rPr lang="ja-JP" altLang="en-US" sz="1200" dirty="0"/>
              <a:t>「全てのサービスで算定」か「全てのサービスで算定できない」のどちらかであり、サービスごとに算定することはできません。</a:t>
            </a:r>
            <a:endParaRPr lang="en-US" altLang="ja-JP" sz="1200" dirty="0"/>
          </a:p>
          <a:p>
            <a:endParaRPr lang="en-US" altLang="ja-JP" sz="1200" dirty="0"/>
          </a:p>
          <a:p>
            <a:r>
              <a:rPr lang="ja-JP" altLang="en-US" sz="1200" dirty="0"/>
              <a:t>二つ目は、「常勤」と「常勤換算」についてです。</a:t>
            </a:r>
            <a:endParaRPr lang="en-US" altLang="ja-JP" sz="1200" dirty="0"/>
          </a:p>
          <a:p>
            <a:r>
              <a:rPr lang="ja-JP" altLang="en-US" sz="1200" dirty="0"/>
              <a:t>これは意外と間違いが多いので特に注意していただきたいのですが、「常勤」は直接処遇職員のうち常勤職員の人数、「常勤換算」は全ての直接処遇職員を常勤換算した人数です。</a:t>
            </a:r>
            <a:endParaRPr lang="en-US" altLang="ja-JP" sz="1200" dirty="0"/>
          </a:p>
          <a:p>
            <a:r>
              <a:rPr lang="ja-JP" altLang="en-US" sz="1200" dirty="0"/>
              <a:t>要件の中でどちらが求められているのか、よく確認してください。</a:t>
            </a:r>
            <a:endParaRPr lang="en-US" altLang="ja-JP" sz="1200" dirty="0"/>
          </a:p>
          <a:p>
            <a:endParaRPr lang="en-US" altLang="ja-JP" sz="1200" dirty="0"/>
          </a:p>
          <a:p>
            <a:r>
              <a:rPr lang="ja-JP" altLang="en-US" sz="1200" dirty="0"/>
              <a:t>三つ目は常勤職員の考え方です。</a:t>
            </a:r>
            <a:endParaRPr lang="en-US" altLang="ja-JP" sz="1200" dirty="0"/>
          </a:p>
          <a:p>
            <a:r>
              <a:rPr lang="ja-JP" altLang="en-US" sz="1200" dirty="0"/>
              <a:t>通常は、一つの事業所内での勤務時間で常勤か非常勤か判断しますが、この福祉専門職員配置等加算の場合のみ、他の事業所で兼務した際の勤務時間も合わせて常勤とすることができます。</a:t>
            </a:r>
            <a:endParaRPr lang="en-US" altLang="ja-JP" sz="1200" dirty="0"/>
          </a:p>
          <a:p>
            <a:r>
              <a:rPr lang="ja-JP" altLang="en-US" sz="1200" dirty="0"/>
              <a:t>その場合、加算を算定できるのは、直接処遇職員としての勤務時間が２分の１を超えている方のサービスとなります。</a:t>
            </a:r>
            <a:endParaRPr lang="en-US" altLang="ja-JP" sz="120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11</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35572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7575" y="4715432"/>
            <a:ext cx="4962526" cy="4784392"/>
          </a:xfrm>
        </p:spPr>
        <p:txBody>
          <a:bodyPr/>
          <a:lstStyle/>
          <a:p>
            <a:r>
              <a:rPr lang="ja-JP" altLang="en-US" sz="1200" dirty="0">
                <a:latin typeface="+mn-ea"/>
                <a:ea typeface="+mn-ea"/>
              </a:rPr>
              <a:t>次に、福祉・介護職員等処遇改善加算について、</a:t>
            </a:r>
            <a:endParaRPr lang="en-US" altLang="ja-JP" sz="1200" dirty="0">
              <a:latin typeface="+mn-ea"/>
              <a:ea typeface="+mn-ea"/>
            </a:endParaRPr>
          </a:p>
          <a:p>
            <a:r>
              <a:rPr lang="ja-JP" altLang="en-US" sz="1200" dirty="0">
                <a:latin typeface="+mn-ea"/>
                <a:ea typeface="+mn-ea"/>
              </a:rPr>
              <a:t>ご確認いただきたい点についてです。</a:t>
            </a:r>
            <a:endParaRPr lang="en-US" altLang="ja-JP" sz="1200" dirty="0">
              <a:latin typeface="+mn-ea"/>
              <a:ea typeface="+mn-ea"/>
            </a:endParaRPr>
          </a:p>
          <a:p>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一つ目は、加算を用いて行う賃金改善における職種間の賃金配分について</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effectLst/>
                <a:latin typeface="+mn-ea"/>
                <a:ea typeface="+mn-ea"/>
                <a:cs typeface="Times New Roman" panose="02020603050405020304" pitchFamily="18" charset="0"/>
              </a:rPr>
              <a:t>こちらは</a:t>
            </a:r>
            <a:r>
              <a:rPr lang="ja-JP" altLang="ja-JP" sz="1200" b="0" dirty="0">
                <a:effectLst/>
                <a:latin typeface="+mn-ea"/>
                <a:ea typeface="+mn-ea"/>
                <a:cs typeface="Times New Roman" panose="02020603050405020304" pitchFamily="18" charset="0"/>
              </a:rPr>
              <a:t>福祉・介護職員への配分を基本</a:t>
            </a:r>
            <a:r>
              <a:rPr lang="ja-JP" altLang="en-US" sz="1200" b="0" dirty="0">
                <a:effectLst/>
                <a:latin typeface="+mn-ea"/>
                <a:ea typeface="+mn-ea"/>
                <a:cs typeface="Times New Roman" panose="02020603050405020304" pitchFamily="18" charset="0"/>
              </a:rPr>
              <a:t>とし、</a:t>
            </a:r>
            <a:r>
              <a:rPr lang="ja-JP" altLang="ja-JP" sz="1200" b="0" dirty="0">
                <a:effectLst/>
                <a:latin typeface="+mn-ea"/>
                <a:ea typeface="+mn-ea"/>
                <a:cs typeface="Times New Roman" panose="02020603050405020304" pitchFamily="18" charset="0"/>
              </a:rPr>
              <a:t>特に経験・技能のある障害福祉人材に</a:t>
            </a:r>
            <a:endParaRPr lang="en-US" altLang="ja-JP" sz="1200" b="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b="0" dirty="0">
                <a:effectLst/>
                <a:latin typeface="+mn-ea"/>
                <a:ea typeface="+mn-ea"/>
                <a:cs typeface="Times New Roman" panose="02020603050405020304" pitchFamily="18" charset="0"/>
              </a:rPr>
              <a:t>重点的に配分することと</a:t>
            </a:r>
            <a:r>
              <a:rPr lang="ja-JP" altLang="en-US" sz="1200" b="0" dirty="0">
                <a:effectLst/>
                <a:latin typeface="+mn-ea"/>
                <a:ea typeface="+mn-ea"/>
                <a:cs typeface="Times New Roman" panose="02020603050405020304" pitchFamily="18" charset="0"/>
              </a:rPr>
              <a:t>します</a:t>
            </a:r>
            <a:r>
              <a:rPr lang="ja-JP" altLang="ja-JP" sz="1200" b="0" dirty="0">
                <a:effectLst/>
                <a:latin typeface="+mn-ea"/>
                <a:ea typeface="+mn-ea"/>
                <a:cs typeface="Times New Roman" panose="02020603050405020304" pitchFamily="18" charset="0"/>
              </a:rPr>
              <a:t>が、障害福祉サービス事業者等の判断により、</a:t>
            </a:r>
            <a:endParaRPr lang="en-US" altLang="ja-JP" sz="1200" b="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b="0" dirty="0">
                <a:effectLst/>
                <a:latin typeface="+mn-ea"/>
                <a:ea typeface="+mn-ea"/>
                <a:cs typeface="Times New Roman" panose="02020603050405020304" pitchFamily="18" charset="0"/>
              </a:rPr>
              <a:t>福祉・介護職員以外の職種への配分も含め、事業所内で柔軟な配分を認め</a:t>
            </a:r>
            <a:r>
              <a:rPr lang="ja-JP" altLang="en-US" sz="1200" b="0" dirty="0">
                <a:effectLst/>
                <a:latin typeface="+mn-ea"/>
                <a:ea typeface="+mn-ea"/>
                <a:cs typeface="Times New Roman" panose="02020603050405020304" pitchFamily="18" charset="0"/>
              </a:rPr>
              <a:t>ます。</a:t>
            </a:r>
            <a:endParaRPr kumimoji="1" lang="en-US" altLang="ja-JP" sz="1200" b="0" i="0" u="none" strike="noStrike" kern="1200" cap="none" spc="0" normalizeH="0" baseline="0" noProof="0" dirty="0">
              <a:ln>
                <a:noFill/>
              </a:ln>
              <a:solidFill>
                <a:prstClr val="black"/>
              </a:solidFill>
              <a:effectLst/>
              <a:uLnTx/>
              <a:uFillTx/>
              <a:latin typeface="+mn-ea"/>
              <a:ea typeface="+mn-ea"/>
              <a:cs typeface="+mn-cs"/>
            </a:endParaRPr>
          </a:p>
          <a:p>
            <a:r>
              <a:rPr lang="ja-JP" altLang="en-US" sz="1200" dirty="0">
                <a:latin typeface="+mn-ea"/>
                <a:ea typeface="+mn-ea"/>
              </a:rPr>
              <a:t>ただし、</a:t>
            </a:r>
            <a:r>
              <a:rPr lang="ja-JP" altLang="ja-JP" sz="1200" dirty="0">
                <a:effectLst/>
                <a:latin typeface="+mn-ea"/>
                <a:ea typeface="+mn-ea"/>
                <a:cs typeface="Times New Roman" panose="02020603050405020304" pitchFamily="18" charset="0"/>
              </a:rPr>
              <a:t>一部の職員に賃金改善を集中させることや、同一法人内の一部の事業所のみに</a:t>
            </a:r>
            <a:endParaRPr lang="en-US" altLang="ja-JP" sz="1200" dirty="0">
              <a:effectLst/>
              <a:latin typeface="+mn-ea"/>
              <a:ea typeface="+mn-ea"/>
              <a:cs typeface="Times New Roman" panose="02020603050405020304" pitchFamily="18" charset="0"/>
            </a:endParaRPr>
          </a:p>
          <a:p>
            <a:r>
              <a:rPr lang="ja-JP" altLang="ja-JP" sz="1200" dirty="0">
                <a:effectLst/>
                <a:latin typeface="+mn-ea"/>
                <a:ea typeface="+mn-ea"/>
                <a:cs typeface="Times New Roman" panose="02020603050405020304" pitchFamily="18" charset="0"/>
              </a:rPr>
              <a:t>賃金改善を集中させることなど、職務の内容や勤務の実態に見合わない偏った配分は</a:t>
            </a:r>
            <a:r>
              <a:rPr lang="ja-JP" altLang="en-US" sz="1200" dirty="0">
                <a:effectLst/>
                <a:latin typeface="+mn-ea"/>
                <a:ea typeface="+mn-ea"/>
                <a:cs typeface="Times New Roman" panose="02020603050405020304" pitchFamily="18" charset="0"/>
              </a:rPr>
              <a:t>行っては</a:t>
            </a:r>
            <a:endParaRPr lang="en-US" altLang="ja-JP" sz="1200" dirty="0">
              <a:effectLst/>
              <a:latin typeface="+mn-ea"/>
              <a:ea typeface="+mn-ea"/>
              <a:cs typeface="Times New Roman" panose="02020603050405020304" pitchFamily="18" charset="0"/>
            </a:endParaRPr>
          </a:p>
          <a:p>
            <a:r>
              <a:rPr lang="ja-JP" altLang="en-US" sz="1200" dirty="0">
                <a:effectLst/>
                <a:latin typeface="+mn-ea"/>
                <a:ea typeface="+mn-ea"/>
                <a:cs typeface="Times New Roman" panose="02020603050405020304" pitchFamily="18" charset="0"/>
              </a:rPr>
              <a:t>いけません</a:t>
            </a:r>
            <a:endParaRPr lang="en-US" altLang="ja-JP" sz="1200" dirty="0">
              <a:effectLst/>
              <a:latin typeface="+mn-ea"/>
              <a:ea typeface="+mn-ea"/>
              <a:cs typeface="Times New Roman" panose="02020603050405020304" pitchFamily="18" charset="0"/>
            </a:endParaRPr>
          </a:p>
          <a:p>
            <a:endParaRPr lang="en-US" altLang="ja-JP" sz="1200" dirty="0">
              <a:latin typeface="+mn-ea"/>
              <a:ea typeface="+mn-ea"/>
            </a:endParaRPr>
          </a:p>
          <a:p>
            <a:r>
              <a:rPr lang="ja-JP" altLang="en-US" sz="1200" dirty="0">
                <a:latin typeface="+mn-ea"/>
                <a:ea typeface="+mn-ea"/>
              </a:rPr>
              <a:t>二つ目は、キャリアパス要件や職場環境等要件の取り組みに要する費用を賃金改善額に</a:t>
            </a:r>
            <a:endParaRPr lang="en-US" altLang="ja-JP" sz="1200" dirty="0">
              <a:latin typeface="+mn-ea"/>
              <a:ea typeface="+mn-ea"/>
            </a:endParaRPr>
          </a:p>
          <a:p>
            <a:r>
              <a:rPr lang="ja-JP" altLang="en-US" sz="1200" dirty="0">
                <a:latin typeface="+mn-ea"/>
                <a:ea typeface="+mn-ea"/>
              </a:rPr>
              <a:t>含めていないかということです。</a:t>
            </a:r>
            <a:endParaRPr lang="en-US" altLang="ja-JP" sz="1200" dirty="0">
              <a:latin typeface="+mn-ea"/>
              <a:ea typeface="+mn-ea"/>
            </a:endParaRPr>
          </a:p>
          <a:p>
            <a:r>
              <a:rPr lang="ja-JP" altLang="en-US" sz="1200" dirty="0">
                <a:latin typeface="+mn-ea"/>
                <a:ea typeface="+mn-ea"/>
              </a:rPr>
              <a:t>あくまでも賃金改善が対象ですのでご注意ください。</a:t>
            </a:r>
            <a:endParaRPr lang="en-US" altLang="ja-JP" sz="1200" dirty="0">
              <a:latin typeface="+mn-ea"/>
              <a:ea typeface="+mn-ea"/>
            </a:endParaRPr>
          </a:p>
          <a:p>
            <a:endParaRPr lang="en-US" altLang="ja-JP" sz="1200" dirty="0">
              <a:latin typeface="+mn-ea"/>
              <a:ea typeface="+mn-ea"/>
            </a:endParaRPr>
          </a:p>
          <a:p>
            <a:r>
              <a:rPr lang="ja-JP" altLang="en-US" sz="1200" dirty="0">
                <a:latin typeface="+mn-ea"/>
                <a:ea typeface="+mn-ea"/>
              </a:rPr>
              <a:t>次に令和６年度報酬改定による処遇改善加算等の一本化の中で</a:t>
            </a:r>
            <a:endParaRPr lang="en-US" altLang="ja-JP" sz="1200" dirty="0">
              <a:latin typeface="+mn-ea"/>
              <a:ea typeface="+mn-ea"/>
            </a:endParaRPr>
          </a:p>
          <a:p>
            <a:r>
              <a:rPr lang="ja-JP" altLang="en-US" sz="1200" dirty="0">
                <a:latin typeface="+mn-ea"/>
                <a:ea typeface="+mn-ea"/>
              </a:rPr>
              <a:t>特に注意いただきたい点です。</a:t>
            </a:r>
            <a:endParaRPr lang="en-US" altLang="ja-JP" sz="1200" dirty="0">
              <a:latin typeface="+mn-ea"/>
              <a:ea typeface="+mn-ea"/>
            </a:endParaRPr>
          </a:p>
          <a:p>
            <a:r>
              <a:rPr lang="ja-JP" altLang="en-US" sz="1200" dirty="0">
                <a:latin typeface="+mn-ea"/>
                <a:ea typeface="+mn-ea"/>
              </a:rPr>
              <a:t>表はわかりやすいように令和７年度の要件を載せたものです。</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4242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latin typeface="+mn-ea"/>
                <a:ea typeface="+mn-ea"/>
              </a:rPr>
              <a:t>キャリアパス要件</a:t>
            </a:r>
            <a:r>
              <a:rPr lang="en-US" altLang="ja-JP" sz="1200" b="0" dirty="0">
                <a:latin typeface="+mn-ea"/>
                <a:ea typeface="+mn-ea"/>
              </a:rPr>
              <a:t>Ⅰ</a:t>
            </a:r>
            <a:r>
              <a:rPr lang="ja-JP" altLang="en-US" sz="1200" b="0" dirty="0">
                <a:latin typeface="+mn-ea"/>
                <a:ea typeface="+mn-ea"/>
              </a:rPr>
              <a:t>～</a:t>
            </a:r>
            <a:r>
              <a:rPr lang="en-US" altLang="ja-JP" sz="1200" b="0" dirty="0">
                <a:latin typeface="+mn-ea"/>
                <a:ea typeface="+mn-ea"/>
              </a:rPr>
              <a:t>Ⅲ</a:t>
            </a:r>
            <a:r>
              <a:rPr lang="ja-JP" altLang="en-US" sz="1200" b="0" dirty="0">
                <a:latin typeface="+mn-ea"/>
                <a:ea typeface="+mn-ea"/>
              </a:rPr>
              <a:t>について令和６年度中の整備・実施を誓約し、</a:t>
            </a:r>
            <a:endParaRPr lang="en-US" altLang="ja-JP" sz="1200" b="0" dirty="0">
              <a:latin typeface="+mn-ea"/>
              <a:ea typeface="+mn-ea"/>
            </a:endParaRPr>
          </a:p>
          <a:p>
            <a:r>
              <a:rPr lang="ja-JP" altLang="en-US" sz="1200" b="0" dirty="0">
                <a:latin typeface="+mn-ea"/>
                <a:ea typeface="+mn-ea"/>
              </a:rPr>
              <a:t>算定当初から各種要件を満たすとして取り扱った事業所</a:t>
            </a:r>
            <a:endParaRPr lang="en-US" altLang="ja-JP" sz="1200" b="0" dirty="0">
              <a:latin typeface="+mn-ea"/>
              <a:ea typeface="+mn-ea"/>
            </a:endParaRPr>
          </a:p>
          <a:p>
            <a:r>
              <a:rPr lang="ja-JP" altLang="en-US" sz="1200" b="0" dirty="0">
                <a:latin typeface="+mn-ea"/>
                <a:ea typeface="+mn-ea"/>
              </a:rPr>
              <a:t>もあったかと思いますが</a:t>
            </a:r>
            <a:endParaRPr lang="en-US" altLang="ja-JP" sz="12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a:solidFill>
                  <a:prstClr val="black"/>
                </a:solidFill>
                <a:latin typeface="+mn-ea"/>
                <a:ea typeface="+mn-ea"/>
              </a:rPr>
              <a:t>Ⅰ</a:t>
            </a:r>
            <a:r>
              <a:rPr lang="ja-JP" altLang="en-US" sz="1200" b="0" dirty="0">
                <a:solidFill>
                  <a:prstClr val="black"/>
                </a:solidFill>
                <a:latin typeface="+mn-ea"/>
                <a:ea typeface="+mn-ea"/>
              </a:rPr>
              <a:t>（任用要件・賃金体系の整備）</a:t>
            </a:r>
            <a:r>
              <a:rPr lang="en-US" altLang="ja-JP" sz="1200" b="0" dirty="0">
                <a:solidFill>
                  <a:prstClr val="black"/>
                </a:solidFill>
                <a:latin typeface="+mn-ea"/>
                <a:ea typeface="+mn-ea"/>
              </a:rPr>
              <a:t>Ⅱ</a:t>
            </a:r>
            <a:r>
              <a:rPr lang="ja-JP" altLang="en-US" sz="1200" b="0" dirty="0">
                <a:solidFill>
                  <a:prstClr val="black"/>
                </a:solidFill>
                <a:latin typeface="+mn-ea"/>
                <a:ea typeface="+mn-ea"/>
              </a:rPr>
              <a:t>（研修の実施等）</a:t>
            </a:r>
            <a:r>
              <a:rPr lang="en-US" altLang="ja-JP" sz="1200" b="0" dirty="0">
                <a:solidFill>
                  <a:prstClr val="black"/>
                </a:solidFill>
                <a:latin typeface="+mn-ea"/>
                <a:ea typeface="+mn-ea"/>
              </a:rPr>
              <a:t>Ⅲ</a:t>
            </a:r>
            <a:r>
              <a:rPr lang="ja-JP" altLang="en-US" sz="1200" b="0" dirty="0">
                <a:solidFill>
                  <a:prstClr val="black"/>
                </a:solidFill>
                <a:latin typeface="+mn-ea"/>
                <a:ea typeface="+mn-ea"/>
              </a:rPr>
              <a:t>（昇給の仕組みの整備）</a:t>
            </a:r>
            <a:endParaRPr lang="en-US" altLang="ja-JP" sz="1200" b="0" dirty="0">
              <a:latin typeface="+mn-ea"/>
              <a:ea typeface="+mn-ea"/>
            </a:endParaRPr>
          </a:p>
          <a:p>
            <a:r>
              <a:rPr lang="ja-JP" altLang="en-US" sz="1200" b="0" dirty="0">
                <a:latin typeface="+mn-ea"/>
                <a:ea typeface="+mn-ea"/>
              </a:rPr>
              <a:t>令和６年度の実績報告書において</a:t>
            </a:r>
            <a:endParaRPr lang="en-US" altLang="ja-JP" sz="1200" b="0" dirty="0">
              <a:latin typeface="+mn-ea"/>
              <a:ea typeface="+mn-ea"/>
            </a:endParaRPr>
          </a:p>
          <a:p>
            <a:r>
              <a:rPr lang="ja-JP" altLang="en-US" sz="1200" b="0" dirty="0">
                <a:latin typeface="+mn-ea"/>
                <a:ea typeface="+mn-ea"/>
              </a:rPr>
              <a:t>報告が必要ですので、適切な整備・実施を行ってください。</a:t>
            </a:r>
            <a:endParaRPr lang="en-US" altLang="ja-JP" sz="1200" b="0" dirty="0">
              <a:latin typeface="+mn-ea"/>
              <a:ea typeface="+mn-ea"/>
            </a:endParaRPr>
          </a:p>
          <a:p>
            <a:endParaRPr lang="en-US" altLang="ja-JP" sz="1200" b="0" dirty="0">
              <a:latin typeface="+mn-ea"/>
              <a:ea typeface="+mn-ea"/>
            </a:endParaRPr>
          </a:p>
          <a:p>
            <a:r>
              <a:rPr lang="ja-JP" altLang="en-US" sz="1200" b="0" dirty="0">
                <a:latin typeface="+mn-ea"/>
                <a:ea typeface="+mn-ea"/>
              </a:rPr>
              <a:t>キャリアパス要件</a:t>
            </a:r>
            <a:r>
              <a:rPr lang="en-US" altLang="ja-JP" sz="1200" b="0" dirty="0">
                <a:latin typeface="+mn-ea"/>
                <a:ea typeface="+mn-ea"/>
              </a:rPr>
              <a:t>Ⅳ</a:t>
            </a:r>
            <a:r>
              <a:rPr lang="ja-JP" altLang="en-US" sz="1200" b="0" dirty="0">
                <a:latin typeface="+mn-ea"/>
                <a:ea typeface="+mn-ea"/>
              </a:rPr>
              <a:t>「経験・技能のある障害福祉人材」のうち１人以上は</a:t>
            </a:r>
            <a:endParaRPr lang="en-US" altLang="ja-JP" sz="1200" b="0" dirty="0">
              <a:latin typeface="+mn-ea"/>
              <a:ea typeface="+mn-ea"/>
            </a:endParaRPr>
          </a:p>
          <a:p>
            <a:r>
              <a:rPr lang="ja-JP" altLang="en-US" sz="1200" b="0" dirty="0">
                <a:latin typeface="+mn-ea"/>
                <a:ea typeface="+mn-ea"/>
              </a:rPr>
              <a:t>年収４４０万円の賃金引き上げができているかということです。</a:t>
            </a:r>
            <a:endParaRPr lang="en-US" altLang="ja-JP" sz="1200" b="0" dirty="0">
              <a:latin typeface="+mn-ea"/>
              <a:ea typeface="+mn-ea"/>
            </a:endParaRPr>
          </a:p>
          <a:p>
            <a:r>
              <a:rPr kumimoji="1" lang="ja-JP" altLang="en-US" sz="1200" b="0" i="0" u="none" strike="noStrike" kern="1200" baseline="0" dirty="0">
                <a:solidFill>
                  <a:schemeClr val="tx1"/>
                </a:solidFill>
                <a:latin typeface="+mn-ea"/>
                <a:ea typeface="+mn-ea"/>
                <a:cs typeface="+mn-cs"/>
              </a:rPr>
              <a:t>賃金改善前の賃金がすでに年額４４０万円以上で</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ある者は除きます。</a:t>
            </a:r>
            <a:endParaRPr lang="en-US" altLang="ja-JP" sz="1200" b="0" dirty="0">
              <a:latin typeface="+mn-ea"/>
              <a:ea typeface="+mn-ea"/>
            </a:endParaRPr>
          </a:p>
          <a:p>
            <a:r>
              <a:rPr lang="ja-JP" altLang="en-US" sz="1200" b="0" dirty="0">
                <a:latin typeface="+mn-ea"/>
                <a:ea typeface="+mn-ea"/>
              </a:rPr>
              <a:t>こちらは例外の適用があります。</a:t>
            </a:r>
            <a:endParaRPr lang="en-US" altLang="ja-JP" sz="1200" b="0" dirty="0">
              <a:latin typeface="+mn-ea"/>
              <a:ea typeface="+mn-ea"/>
            </a:endParaRPr>
          </a:p>
          <a:p>
            <a:r>
              <a:rPr kumimoji="1" lang="ja-JP" altLang="en-US" sz="1200" b="0" i="0" u="none" strike="noStrike" kern="1200" baseline="0" dirty="0">
                <a:solidFill>
                  <a:schemeClr val="tx1"/>
                </a:solidFill>
                <a:latin typeface="+mn-ea"/>
                <a:ea typeface="+mn-ea"/>
                <a:cs typeface="+mn-cs"/>
              </a:rPr>
              <a:t>経験・技能のある障害福祉人材の定義を掲載しています。</a:t>
            </a:r>
            <a:endParaRPr lang="en-US" altLang="ja-JP" sz="1200" b="0" dirty="0">
              <a:latin typeface="+mn-ea"/>
              <a:ea typeface="+mn-ea"/>
            </a:endParaRP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13</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127290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ea typeface="+mn-ea"/>
              </a:rPr>
              <a:t>キャリアパス要件</a:t>
            </a:r>
            <a:r>
              <a:rPr lang="en-US" altLang="ja-JP" sz="1200" dirty="0">
                <a:latin typeface="+mn-ea"/>
                <a:ea typeface="+mn-ea"/>
              </a:rPr>
              <a:t>Ⅴ</a:t>
            </a:r>
            <a:r>
              <a:rPr lang="ja-JP" altLang="en-US" sz="1200" dirty="0">
                <a:latin typeface="+mn-ea"/>
                <a:ea typeface="+mn-ea"/>
              </a:rPr>
              <a:t>は</a:t>
            </a:r>
            <a:endParaRPr lang="en-US" altLang="ja-JP" sz="1200" dirty="0">
              <a:latin typeface="+mn-ea"/>
              <a:ea typeface="+mn-ea"/>
            </a:endParaRPr>
          </a:p>
          <a:p>
            <a:pPr algn="l"/>
            <a:r>
              <a:rPr lang="zh-TW" altLang="en-US" sz="1200" b="0" i="0" u="none" strike="noStrike" baseline="0" dirty="0">
                <a:latin typeface="+mn-ea"/>
                <a:ea typeface="+mn-ea"/>
              </a:rPr>
              <a:t>福祉専門職員配置等加算</a:t>
            </a:r>
            <a:r>
              <a:rPr lang="ja-JP" altLang="en-US" sz="1200" b="0" i="0" u="none" strike="noStrike" baseline="0" dirty="0">
                <a:latin typeface="+mn-ea"/>
                <a:ea typeface="+mn-ea"/>
              </a:rPr>
              <a:t>の届出を行っていること。</a:t>
            </a:r>
          </a:p>
          <a:p>
            <a:pPr algn="l"/>
            <a:r>
              <a:rPr lang="en-US" altLang="ja-JP" sz="1200" b="0" i="0" u="none" strike="noStrike" baseline="0" dirty="0">
                <a:latin typeface="+mn-ea"/>
                <a:ea typeface="+mn-ea"/>
              </a:rPr>
              <a:t>※ </a:t>
            </a:r>
            <a:r>
              <a:rPr lang="ja-JP" altLang="en-US" sz="1200" b="0" i="0" u="none" strike="noStrike" baseline="0" dirty="0">
                <a:latin typeface="+mn-ea"/>
                <a:ea typeface="+mn-ea"/>
              </a:rPr>
              <a:t>配置等要件がないサービスは不要です。</a:t>
            </a:r>
            <a:endParaRPr lang="en-US" altLang="ja-JP" sz="1200" b="0" i="0" u="none" strike="noStrike" baseline="0" dirty="0">
              <a:latin typeface="+mn-ea"/>
              <a:ea typeface="+mn-ea"/>
            </a:endParaRPr>
          </a:p>
          <a:p>
            <a:pPr algn="just"/>
            <a:endParaRPr lang="ja-JP"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月額賃金改善要件Ⅰは月給による賃金改善です</a:t>
            </a:r>
          </a:p>
          <a:p>
            <a:pPr algn="just"/>
            <a:r>
              <a:rPr lang="ja-JP" altLang="ja-JP" sz="1200" kern="100" dirty="0">
                <a:effectLst/>
                <a:latin typeface="+mn-ea"/>
                <a:ea typeface="+mn-ea"/>
                <a:cs typeface="Times New Roman" panose="02020603050405020304" pitchFamily="18" charset="0"/>
              </a:rPr>
              <a:t>新加算Ⅳの加算額の２分の１以上を基本給等で配分。</a:t>
            </a:r>
          </a:p>
          <a:p>
            <a:pPr algn="just"/>
            <a:r>
              <a:rPr lang="ja-JP" altLang="ja-JP" sz="1200" kern="100" dirty="0">
                <a:effectLst/>
                <a:latin typeface="+mn-ea"/>
                <a:ea typeface="+mn-ea"/>
                <a:cs typeface="Times New Roman" panose="02020603050405020304" pitchFamily="18" charset="0"/>
              </a:rPr>
              <a:t>既に本要件を満たしている事業所等においては、新規の取組を</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行う必要はありませんが、この要件を満たすために、新規の基本給等の</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引上げを行う場合、当該基本給等の引上げはベースアップにより</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行うことを基本とします。</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例えば</a:t>
            </a:r>
            <a:r>
              <a:rPr lang="ja-JP" altLang="ja-JP" sz="1200" kern="100" dirty="0">
                <a:solidFill>
                  <a:schemeClr val="tx1"/>
                </a:solidFill>
                <a:effectLst/>
                <a:latin typeface="+mn-ea"/>
                <a:ea typeface="+mn-ea"/>
                <a:cs typeface="Times New Roman" panose="02020603050405020304" pitchFamily="18" charset="0"/>
              </a:rPr>
              <a:t>新加算Ⅳの加算額が</a:t>
            </a:r>
            <a:r>
              <a:rPr lang="en-US" altLang="ja-JP" sz="1200" kern="100" dirty="0">
                <a:solidFill>
                  <a:schemeClr val="tx1"/>
                </a:solidFill>
                <a:effectLst/>
                <a:latin typeface="+mn-ea"/>
                <a:ea typeface="+mn-ea"/>
                <a:cs typeface="Times New Roman" panose="02020603050405020304" pitchFamily="18" charset="0"/>
              </a:rPr>
              <a:t>1,000</a:t>
            </a:r>
            <a:r>
              <a:rPr lang="ja-JP" altLang="ja-JP" sz="1200" kern="100" dirty="0">
                <a:solidFill>
                  <a:schemeClr val="tx1"/>
                </a:solidFill>
                <a:effectLst/>
                <a:latin typeface="+mn-ea"/>
                <a:ea typeface="+mn-ea"/>
                <a:cs typeface="Times New Roman" panose="02020603050405020304" pitchFamily="18" charset="0"/>
              </a:rPr>
              <a:t>万円の場合、</a:t>
            </a:r>
            <a:r>
              <a:rPr lang="en-US" altLang="ja-JP" sz="1200" kern="100" dirty="0">
                <a:solidFill>
                  <a:schemeClr val="tx1"/>
                </a:solidFill>
                <a:effectLst/>
                <a:latin typeface="+mn-ea"/>
                <a:ea typeface="+mn-ea"/>
                <a:cs typeface="Times New Roman" panose="02020603050405020304" pitchFamily="18" charset="0"/>
              </a:rPr>
              <a:t>500</a:t>
            </a:r>
            <a:r>
              <a:rPr lang="ja-JP" altLang="ja-JP" sz="1200" kern="100" dirty="0">
                <a:solidFill>
                  <a:schemeClr val="tx1"/>
                </a:solidFill>
                <a:effectLst/>
                <a:latin typeface="+mn-ea"/>
                <a:ea typeface="+mn-ea"/>
                <a:cs typeface="Times New Roman" panose="02020603050405020304" pitchFamily="18" charset="0"/>
              </a:rPr>
              <a:t>万円以上</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chemeClr val="tx1"/>
                </a:solidFill>
                <a:effectLst/>
                <a:latin typeface="+mn-ea"/>
                <a:ea typeface="+mn-ea"/>
                <a:cs typeface="Times New Roman" panose="02020603050405020304" pitchFamily="18" charset="0"/>
              </a:rPr>
              <a:t>（新加算Ⅳの</a:t>
            </a:r>
            <a:r>
              <a:rPr lang="en-US" altLang="ja-JP" sz="1200" kern="100" dirty="0">
                <a:solidFill>
                  <a:schemeClr val="tx1"/>
                </a:solidFill>
                <a:effectLst/>
                <a:latin typeface="+mn-ea"/>
                <a:ea typeface="+mn-ea"/>
                <a:cs typeface="Times New Roman" panose="02020603050405020304" pitchFamily="18" charset="0"/>
              </a:rPr>
              <a:t>1/2</a:t>
            </a:r>
            <a:r>
              <a:rPr lang="ja-JP" altLang="ja-JP" sz="1200" kern="100" dirty="0">
                <a:solidFill>
                  <a:schemeClr val="tx1"/>
                </a:solidFill>
                <a:effectLst/>
                <a:latin typeface="+mn-ea"/>
                <a:ea typeface="+mn-ea"/>
                <a:cs typeface="Times New Roman" panose="02020603050405020304" pitchFamily="18" charset="0"/>
              </a:rPr>
              <a:t>以上）は基本給等での改善に充てる必要がある。</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chemeClr val="tx1"/>
                </a:solidFill>
                <a:effectLst/>
                <a:latin typeface="+mn-ea"/>
                <a:ea typeface="+mn-ea"/>
                <a:cs typeface="Times New Roman" panose="02020603050405020304" pitchFamily="18" charset="0"/>
              </a:rPr>
              <a:t>たとえ新加算Ⅲ以上を取得していても、新加算Ⅳの</a:t>
            </a:r>
            <a:r>
              <a:rPr lang="en-US" altLang="ja-JP" sz="1200" kern="100" dirty="0">
                <a:solidFill>
                  <a:schemeClr val="tx1"/>
                </a:solidFill>
                <a:effectLst/>
                <a:latin typeface="+mn-ea"/>
                <a:ea typeface="+mn-ea"/>
                <a:cs typeface="Times New Roman" panose="02020603050405020304" pitchFamily="18" charset="0"/>
              </a:rPr>
              <a:t>1/2</a:t>
            </a:r>
            <a:r>
              <a:rPr lang="ja-JP" altLang="ja-JP" sz="1200" kern="100" dirty="0">
                <a:solidFill>
                  <a:schemeClr val="tx1"/>
                </a:solidFill>
                <a:effectLst/>
                <a:latin typeface="+mn-ea"/>
                <a:ea typeface="+mn-ea"/>
                <a:cs typeface="Times New Roman" panose="02020603050405020304" pitchFamily="18" charset="0"/>
              </a:rPr>
              <a:t>分以上（ここでは</a:t>
            </a:r>
            <a:r>
              <a:rPr lang="en-US" altLang="ja-JP" sz="1200" kern="100" dirty="0">
                <a:solidFill>
                  <a:schemeClr val="tx1"/>
                </a:solidFill>
                <a:effectLst/>
                <a:latin typeface="+mn-ea"/>
                <a:ea typeface="+mn-ea"/>
                <a:cs typeface="Times New Roman" panose="02020603050405020304" pitchFamily="18" charset="0"/>
              </a:rPr>
              <a:t>500</a:t>
            </a:r>
            <a:r>
              <a:rPr lang="ja-JP" altLang="ja-JP" sz="1200" kern="100" dirty="0">
                <a:solidFill>
                  <a:schemeClr val="tx1"/>
                </a:solidFill>
                <a:effectLst/>
                <a:latin typeface="+mn-ea"/>
                <a:ea typeface="+mn-ea"/>
                <a:cs typeface="Times New Roman" panose="02020603050405020304" pitchFamily="18" charset="0"/>
              </a:rPr>
              <a:t>万円以上）</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chemeClr val="tx1"/>
                </a:solidFill>
                <a:effectLst/>
                <a:latin typeface="+mn-ea"/>
                <a:ea typeface="+mn-ea"/>
                <a:cs typeface="Times New Roman" panose="02020603050405020304" pitchFamily="18" charset="0"/>
              </a:rPr>
              <a:t>を基本給等の改善に充て</a:t>
            </a:r>
            <a:r>
              <a:rPr lang="ja-JP" altLang="en-US" sz="1200" kern="100" dirty="0">
                <a:solidFill>
                  <a:schemeClr val="tx1"/>
                </a:solidFill>
                <a:effectLst/>
                <a:latin typeface="+mn-ea"/>
                <a:ea typeface="+mn-ea"/>
                <a:cs typeface="Times New Roman" panose="02020603050405020304" pitchFamily="18" charset="0"/>
              </a:rPr>
              <a:t>る</a:t>
            </a:r>
            <a:r>
              <a:rPr lang="ja-JP" altLang="ja-JP" sz="1200" kern="100" dirty="0">
                <a:solidFill>
                  <a:schemeClr val="tx1"/>
                </a:solidFill>
                <a:effectLst/>
                <a:latin typeface="+mn-ea"/>
                <a:ea typeface="+mn-ea"/>
                <a:cs typeface="Times New Roman" panose="02020603050405020304" pitchFamily="18" charset="0"/>
              </a:rPr>
              <a:t>。</a:t>
            </a:r>
          </a:p>
          <a:p>
            <a:pPr algn="just"/>
            <a:r>
              <a:rPr lang="ja-JP" altLang="ja-JP" sz="1200" kern="100" dirty="0">
                <a:effectLst/>
                <a:latin typeface="+mn-ea"/>
                <a:ea typeface="+mn-ea"/>
                <a:cs typeface="Times New Roman" panose="02020603050405020304" pitchFamily="18" charset="0"/>
              </a:rPr>
              <a:t>この要件は</a:t>
            </a:r>
            <a:r>
              <a:rPr lang="ja-JP" altLang="en-US" sz="1200" b="1" kern="100" dirty="0">
                <a:solidFill>
                  <a:schemeClr val="tx1"/>
                </a:solidFill>
                <a:effectLst/>
                <a:latin typeface="+mn-ea"/>
                <a:ea typeface="+mn-ea"/>
                <a:cs typeface="Times New Roman" panose="02020603050405020304" pitchFamily="18" charset="0"/>
              </a:rPr>
              <a:t>今年度中は適用を猶予されましたが、</a:t>
            </a:r>
            <a:r>
              <a:rPr lang="ja-JP" altLang="ja-JP" sz="1200" kern="100" dirty="0">
                <a:effectLst/>
                <a:latin typeface="+mn-ea"/>
                <a:ea typeface="+mn-ea"/>
                <a:cs typeface="Times New Roman" panose="02020603050405020304" pitchFamily="18" charset="0"/>
              </a:rPr>
              <a:t>令和７年度からいづれの算定区分においても</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必須となります。計画的に準備をお願いします。</a:t>
            </a:r>
            <a:endParaRPr lang="en-US" altLang="ja-JP" sz="1200" kern="100" dirty="0">
              <a:effectLst/>
              <a:latin typeface="+mn-ea"/>
              <a:ea typeface="+mn-ea"/>
              <a:cs typeface="Times New Roman" panose="02020603050405020304" pitchFamily="18" charset="0"/>
            </a:endParaRPr>
          </a:p>
          <a:p>
            <a:pPr algn="just"/>
            <a:endParaRPr lang="en-US" altLang="ja-JP" sz="1200" kern="100" dirty="0">
              <a:effectLst/>
              <a:latin typeface="+mn-ea"/>
              <a:ea typeface="+mn-ea"/>
              <a:cs typeface="Times New Roman" panose="02020603050405020304" pitchFamily="18" charset="0"/>
            </a:endParaRPr>
          </a:p>
          <a:p>
            <a:pPr algn="just"/>
            <a:r>
              <a:rPr lang="ja-JP" altLang="en-US" sz="1200" b="0" i="0" u="none" strike="noStrike" baseline="0" dirty="0">
                <a:solidFill>
                  <a:srgbClr val="000000"/>
                </a:solidFill>
                <a:latin typeface="+mn-ea"/>
                <a:ea typeface="+mn-ea"/>
              </a:rPr>
              <a:t>福祉・介護職員の人材確保を更に推し進めるため、国が掲げる事業所・施設等で</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目指すべき目標は</a:t>
            </a:r>
            <a:r>
              <a:rPr lang="ja-JP" altLang="en-US" sz="1200" b="1" u="sng" kern="100" dirty="0">
                <a:solidFill>
                  <a:schemeClr val="tx1"/>
                </a:solidFill>
                <a:effectLst/>
                <a:latin typeface="+mn-ea"/>
                <a:ea typeface="+mn-ea"/>
                <a:cs typeface="Times New Roman" panose="02020603050405020304" pitchFamily="18" charset="0"/>
              </a:rPr>
              <a:t>令和６年度に</a:t>
            </a:r>
            <a:r>
              <a:rPr lang="en-US" altLang="ja-JP" sz="1200" b="1" u="sng" kern="100" dirty="0">
                <a:solidFill>
                  <a:schemeClr val="tx1"/>
                </a:solidFill>
                <a:effectLst/>
                <a:latin typeface="+mn-ea"/>
                <a:ea typeface="+mn-ea"/>
                <a:cs typeface="Times New Roman" panose="02020603050405020304" pitchFamily="18" charset="0"/>
              </a:rPr>
              <a:t>2.5</a:t>
            </a:r>
            <a:r>
              <a:rPr lang="ja-JP" altLang="en-US" sz="1200" b="1" u="sng" kern="100" dirty="0">
                <a:solidFill>
                  <a:schemeClr val="tx1"/>
                </a:solidFill>
                <a:effectLst/>
                <a:latin typeface="+mn-ea"/>
                <a:ea typeface="+mn-ea"/>
                <a:cs typeface="Times New Roman" panose="02020603050405020304" pitchFamily="18" charset="0"/>
              </a:rPr>
              <a:t>％、令和７年度に</a:t>
            </a:r>
            <a:r>
              <a:rPr lang="en-US" altLang="ja-JP" sz="1200" b="1" u="sng" kern="100" dirty="0">
                <a:solidFill>
                  <a:schemeClr val="tx1"/>
                </a:solidFill>
                <a:effectLst/>
                <a:latin typeface="+mn-ea"/>
                <a:ea typeface="+mn-ea"/>
                <a:cs typeface="Times New Roman" panose="02020603050405020304" pitchFamily="18" charset="0"/>
              </a:rPr>
              <a:t>2.0</a:t>
            </a:r>
            <a:r>
              <a:rPr lang="ja-JP" altLang="en-US" sz="1200" b="1" u="sng" kern="100" dirty="0">
                <a:solidFill>
                  <a:schemeClr val="tx1"/>
                </a:solidFill>
                <a:effectLst/>
                <a:latin typeface="+mn-ea"/>
                <a:ea typeface="+mn-ea"/>
                <a:cs typeface="Times New Roman" panose="02020603050405020304" pitchFamily="18" charset="0"/>
              </a:rPr>
              <a:t>％のベースアップです。</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処遇改善加算額は令和６年度に措置されている加算額に</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令和７年度のベースアップに充当する分の一部が含まれており、</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令和７年度分の一部を前倒しして本来の令和６年度分と併せて令和６年度の</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賃金改善に充てることや、令和６年度の加算額の一部を、令和７年度に繰り越して</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賃金改善に充てることも可能。</a:t>
            </a:r>
            <a:endParaRPr lang="ja-JP" altLang="ja-JP" sz="1200" kern="100" dirty="0">
              <a:effectLst/>
              <a:latin typeface="+mn-ea"/>
              <a:ea typeface="+mn-ea"/>
              <a:cs typeface="Times New Roman" panose="02020603050405020304" pitchFamily="18" charset="0"/>
            </a:endParaRPr>
          </a:p>
          <a:p>
            <a:pPr algn="just"/>
            <a:r>
              <a:rPr lang="ja-JP" altLang="en-US" sz="1200" b="0" i="0" u="none" strike="noStrike" baseline="0" dirty="0">
                <a:solidFill>
                  <a:srgbClr val="000000"/>
                </a:solidFill>
                <a:latin typeface="+mn-ea"/>
                <a:ea typeface="+mn-ea"/>
              </a:rPr>
              <a:t>結果令和６・７年度の２か年で全額が賃金改善に充てられていればよいこととしています。</a:t>
            </a:r>
            <a:endParaRPr lang="en-US" altLang="ja-JP" sz="1200" dirty="0">
              <a:latin typeface="+mn-ea"/>
              <a:ea typeface="+mn-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14</a:t>
            </a:fld>
            <a:endParaRPr kumimoji="1" lang="ja-JP" altLang="en-US"/>
          </a:p>
        </p:txBody>
      </p:sp>
    </p:spTree>
    <p:extLst>
      <p:ext uri="{BB962C8B-B14F-4D97-AF65-F5344CB8AC3E}">
        <p14:creationId xmlns:p14="http://schemas.microsoft.com/office/powerpoint/2010/main" val="128958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次に、</a:t>
            </a:r>
            <a:r>
              <a:rPr lang="ja-JP" altLang="en-US" sz="1200" dirty="0">
                <a:solidFill>
                  <a:prstClr val="black"/>
                </a:solidFill>
                <a:latin typeface="+mn-ea"/>
                <a:ea typeface="+mn-ea"/>
              </a:rPr>
              <a:t>障害福祉サービス等処遇改善計画書の作成にあたり、</a:t>
            </a:r>
            <a:endParaRPr lang="en-US" altLang="ja-JP" sz="1200" dirty="0">
              <a:solidFill>
                <a:prstClr val="black"/>
              </a:solidFill>
              <a:latin typeface="+mn-ea"/>
              <a:ea typeface="+mn-ea"/>
            </a:endParaRPr>
          </a:p>
          <a:p>
            <a:r>
              <a:rPr lang="ja-JP" altLang="en-US" dirty="0">
                <a:latin typeface="+mn-ea"/>
                <a:ea typeface="+mn-ea"/>
              </a:rPr>
              <a:t>再度ご確認いただきたい点についてです。</a:t>
            </a:r>
            <a:endParaRPr lang="en-US" altLang="ja-JP" dirty="0">
              <a:latin typeface="+mn-ea"/>
              <a:ea typeface="+mn-ea"/>
            </a:endParaRPr>
          </a:p>
          <a:p>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一つ目</a:t>
            </a:r>
            <a:r>
              <a:rPr lang="ja-JP" altLang="en-US" sz="1200" dirty="0">
                <a:solidFill>
                  <a:schemeClr val="tx1"/>
                </a:solidFill>
                <a:latin typeface="+mn-ea"/>
                <a:ea typeface="+mn-ea"/>
              </a:rPr>
              <a:t>は、事業所における賃金改善の内容の根拠となる</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規則・規程（就業規則等）がきちんと整備できているかということです。</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処遇改善加算を算定される際は、</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加算相当額を適切に配分するための賃金改善ルールを定める必要があります。</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n-ea"/>
              <a:ea typeface="+mn-ea"/>
            </a:endParaRPr>
          </a:p>
          <a:p>
            <a:pPr algn="just"/>
            <a:r>
              <a:rPr lang="ja-JP" altLang="en-US" dirty="0">
                <a:latin typeface="+mn-ea"/>
                <a:ea typeface="+mn-ea"/>
              </a:rPr>
              <a:t>二つ目は、</a:t>
            </a:r>
            <a:r>
              <a:rPr lang="ja-JP" altLang="ja-JP" sz="1200" kern="100" dirty="0">
                <a:effectLst/>
                <a:latin typeface="+mn-ea"/>
                <a:ea typeface="+mn-ea"/>
                <a:cs typeface="Times New Roman" panose="02020603050405020304" pitchFamily="18" charset="0"/>
              </a:rPr>
              <a:t>処遇改善計画書を用いて</a:t>
            </a:r>
            <a:r>
              <a:rPr lang="ja-JP" altLang="en-US" sz="1200" kern="100" dirty="0">
                <a:effectLst/>
                <a:latin typeface="+mn-ea"/>
                <a:ea typeface="+mn-ea"/>
                <a:cs typeface="Times New Roman" panose="02020603050405020304" pitchFamily="18" charset="0"/>
              </a:rPr>
              <a:t>事業所における</a:t>
            </a:r>
            <a:r>
              <a:rPr lang="ja-JP" altLang="ja-JP" sz="1200" kern="100" dirty="0">
                <a:effectLst/>
                <a:latin typeface="+mn-ea"/>
                <a:ea typeface="+mn-ea"/>
                <a:cs typeface="Times New Roman" panose="02020603050405020304" pitchFamily="18" charset="0"/>
              </a:rPr>
              <a:t>賃金改善を行う方法等に</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ついて職員に周知するとともに、就業規則等の内容についても福祉・介護職員等に</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周知し</a:t>
            </a:r>
            <a:r>
              <a:rPr lang="ja-JP" altLang="en-US" sz="1200" kern="100" dirty="0">
                <a:effectLst/>
                <a:latin typeface="+mn-ea"/>
                <a:ea typeface="+mn-ea"/>
                <a:cs typeface="Times New Roman" panose="02020603050405020304" pitchFamily="18" charset="0"/>
              </a:rPr>
              <a:t>ているかということです。</a:t>
            </a:r>
            <a:endParaRPr lang="en-US" altLang="ja-JP" sz="1200" kern="100" dirty="0">
              <a:effectLst/>
              <a:latin typeface="+mn-ea"/>
              <a:ea typeface="+mn-ea"/>
              <a:cs typeface="Times New Roman" panose="02020603050405020304" pitchFamily="18" charset="0"/>
            </a:endParaRPr>
          </a:p>
          <a:p>
            <a:r>
              <a:rPr lang="ja-JP" altLang="en-US" sz="1200" dirty="0">
                <a:latin typeface="+mn-ea"/>
                <a:ea typeface="+mn-ea"/>
              </a:rPr>
              <a:t>加算を算定する要件でもありますので、必ず</a:t>
            </a:r>
            <a:r>
              <a:rPr lang="ja-JP" altLang="en-US" sz="1200" u="sng" dirty="0">
                <a:latin typeface="+mn-ea"/>
                <a:ea typeface="+mn-ea"/>
              </a:rPr>
              <a:t>雇用する全ての職員へ</a:t>
            </a:r>
            <a:r>
              <a:rPr lang="ja-JP" altLang="en-US" sz="1200" dirty="0">
                <a:latin typeface="+mn-ea"/>
                <a:ea typeface="+mn-ea"/>
              </a:rPr>
              <a:t>周知してください。</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全ての職員に対し周知した後、「賃金改善確認書」に、</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職員の自署で署名を受けて保管しなければなりません。</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実績報告時には、賃金改善計画に基づき、</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賃金改善が行われたことの確認を受け、</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署名を受ける必要があります。</a:t>
            </a:r>
            <a:endParaRPr lang="en-US" altLang="ja-JP" sz="1200" dirty="0">
              <a:solidFill>
                <a:schemeClr val="tx1"/>
              </a:solidFill>
              <a:latin typeface="+mn-ea"/>
              <a:ea typeface="+mn-ea"/>
            </a:endParaRPr>
          </a:p>
          <a:p>
            <a:endParaRPr lang="en-US" altLang="ja-JP" sz="1200" dirty="0">
              <a:latin typeface="+mn-ea"/>
              <a:ea typeface="+mn-ea"/>
            </a:endParaRPr>
          </a:p>
          <a:p>
            <a:r>
              <a:rPr lang="ja-JP" altLang="en-US" dirty="0">
                <a:latin typeface="+mn-ea"/>
                <a:ea typeface="+mn-ea"/>
              </a:rPr>
              <a:t>また、職員から賃金改善についての質問を受けた場合は、書面を用いるなどして、</a:t>
            </a:r>
            <a:endParaRPr lang="en-US" altLang="ja-JP" dirty="0">
              <a:latin typeface="+mn-ea"/>
              <a:ea typeface="+mn-ea"/>
            </a:endParaRPr>
          </a:p>
          <a:p>
            <a:r>
              <a:rPr lang="ja-JP" altLang="en-US" dirty="0">
                <a:latin typeface="+mn-ea"/>
                <a:ea typeface="+mn-ea"/>
              </a:rPr>
              <a:t>分かりやすいように説明を行ってください。</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三つ目は、</a:t>
            </a:r>
            <a:r>
              <a:rPr lang="ja-JP" altLang="en-US" sz="1200" dirty="0">
                <a:solidFill>
                  <a:prstClr val="black"/>
                </a:solidFill>
                <a:latin typeface="+mn-ea"/>
                <a:ea typeface="+mn-ea"/>
              </a:rPr>
              <a:t>計画書の記載内容の根拠となる資料等を適切に保管し、</a:t>
            </a:r>
            <a:endParaRPr lang="en-US" altLang="ja-JP" sz="1200" dirty="0">
              <a:solidFill>
                <a:prstClr val="black"/>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n-ea"/>
                <a:ea typeface="+mn-ea"/>
              </a:rPr>
              <a:t>指定権者から求めがあった場合に速やかに提出できるようにしているか</a:t>
            </a:r>
            <a:endParaRPr lang="en-US" altLang="ja-JP" sz="1200" dirty="0">
              <a:solidFill>
                <a:prstClr val="black"/>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n-ea"/>
                <a:ea typeface="+mn-ea"/>
              </a:rPr>
              <a:t>ということです。</a:t>
            </a:r>
            <a:endParaRPr lang="en-US" altLang="ja-JP" sz="1200" dirty="0">
              <a:solidFill>
                <a:prstClr val="black"/>
              </a:solidFill>
              <a:latin typeface="+mn-ea"/>
              <a:ea typeface="+mn-ea"/>
            </a:endParaRPr>
          </a:p>
          <a:p>
            <a:r>
              <a:rPr kumimoji="1" lang="ja-JP" altLang="en-US" sz="1200" b="0" i="0" u="none" strike="noStrike" kern="1200" baseline="0" dirty="0">
                <a:solidFill>
                  <a:schemeClr val="tx1"/>
                </a:solidFill>
                <a:latin typeface="+mn-ea"/>
                <a:ea typeface="+mn-ea"/>
                <a:cs typeface="+mn-cs"/>
              </a:rPr>
              <a:t>処遇改善加算等を取得しようとする障害福祉サービス事業者等は、</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計画書の提出に当たり、計画書のチェックリストを確認するとともに、</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記載内容の根拠となる資料及び以下の書類を適切に保管し、</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都道府県知事等から求めがあった場合には速やかに提示しなければなりません。</a:t>
            </a:r>
            <a:endParaRPr kumimoji="1" lang="en-US" altLang="ja-JP" sz="1200" b="0" i="0" u="none" strike="noStrike" kern="1200" baseline="0" dirty="0">
              <a:solidFill>
                <a:schemeClr val="tx1"/>
              </a:solidFill>
              <a:latin typeface="+mn-ea"/>
              <a:ea typeface="+mn-ea"/>
              <a:cs typeface="+mn-cs"/>
            </a:endParaRPr>
          </a:p>
          <a:p>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詳しくは、本市ホームページ（厚生労働省通知）をご参照ください。</a:t>
            </a:r>
            <a:endParaRPr lang="en-US" altLang="ja-JP" dirty="0">
              <a:latin typeface="+mn-ea"/>
              <a:ea typeface="+mn-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15</a:t>
            </a:fld>
            <a:endParaRPr kumimoji="1" lang="ja-JP" altLang="en-US"/>
          </a:p>
        </p:txBody>
      </p:sp>
    </p:spTree>
    <p:extLst>
      <p:ext uri="{BB962C8B-B14F-4D97-AF65-F5344CB8AC3E}">
        <p14:creationId xmlns:p14="http://schemas.microsoft.com/office/powerpoint/2010/main" val="249942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表は基準条例改正の主な内容について示しております。</a:t>
            </a:r>
            <a:endParaRPr kumimoji="1" lang="en-US" altLang="ja-JP" sz="1200" dirty="0"/>
          </a:p>
          <a:p>
            <a:r>
              <a:rPr kumimoji="1" lang="ja-JP" altLang="en-US" sz="1200" dirty="0"/>
              <a:t>国の基準省令が改正されたことに伴う改正となっております。</a:t>
            </a:r>
            <a:endParaRPr kumimoji="1" lang="en-US" altLang="ja-JP" sz="1200" dirty="0"/>
          </a:p>
          <a:p>
            <a:r>
              <a:rPr kumimoji="1" lang="ja-JP" altLang="en-US" sz="1200" dirty="0"/>
              <a:t>主な内容については、８の「令和６年度報酬改定について」で説明いたします。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6539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　令和６年度の報酬改定について、主な内容を抜粋して説明いたします。</a:t>
            </a:r>
            <a:endParaRPr kumimoji="1" lang="en-US" altLang="ja-JP" sz="1200" dirty="0">
              <a:latin typeface="+mn-ea"/>
              <a:ea typeface="+mn-ea"/>
            </a:endParaRPr>
          </a:p>
          <a:p>
            <a:r>
              <a:rPr kumimoji="1" lang="ja-JP" altLang="en-US" sz="1200" dirty="0">
                <a:latin typeface="+mn-ea"/>
                <a:ea typeface="+mn-ea"/>
              </a:rPr>
              <a:t>詳細な部分については、令和６年度障害福祉サービス等報酬改定における</a:t>
            </a:r>
            <a:endParaRPr kumimoji="1" lang="en-US" altLang="ja-JP" sz="1200" dirty="0">
              <a:latin typeface="+mn-ea"/>
              <a:ea typeface="+mn-ea"/>
            </a:endParaRPr>
          </a:p>
          <a:p>
            <a:r>
              <a:rPr kumimoji="1" lang="ja-JP" altLang="en-US" sz="1200" dirty="0">
                <a:latin typeface="+mn-ea"/>
                <a:ea typeface="+mn-ea"/>
              </a:rPr>
              <a:t>主な改定内容および令和６年度障害福祉サービス等報酬改定の概要を</a:t>
            </a:r>
            <a:endParaRPr kumimoji="1" lang="en-US" altLang="ja-JP" sz="1200" dirty="0">
              <a:latin typeface="+mn-ea"/>
              <a:ea typeface="+mn-ea"/>
            </a:endParaRPr>
          </a:p>
          <a:p>
            <a:r>
              <a:rPr kumimoji="1" lang="ja-JP" altLang="en-US" sz="1200" dirty="0">
                <a:latin typeface="+mn-ea"/>
                <a:ea typeface="+mn-ea"/>
              </a:rPr>
              <a:t>ご確認ください。</a:t>
            </a:r>
            <a:endParaRPr kumimoji="1" lang="en-US" altLang="ja-JP" sz="1200" dirty="0">
              <a:latin typeface="+mn-ea"/>
              <a:ea typeface="+mn-ea"/>
            </a:endParaRPr>
          </a:p>
          <a:p>
            <a:pPr algn="just"/>
            <a:r>
              <a:rPr lang="en-US" altLang="ja-JP" sz="1200" kern="100" dirty="0">
                <a:effectLst/>
                <a:latin typeface="+mn-ea"/>
                <a:ea typeface="+mn-ea"/>
                <a:cs typeface="Times New Roman" panose="02020603050405020304" pitchFamily="18" charset="0"/>
              </a:rPr>
              <a:t> </a:t>
            </a:r>
            <a:endParaRPr lang="ja-JP"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厚生労働省ホームページ</a:t>
            </a:r>
          </a:p>
          <a:p>
            <a:pPr algn="just"/>
            <a:r>
              <a:rPr lang="ja-JP" altLang="ja-JP" sz="1200" kern="100" dirty="0">
                <a:effectLst/>
                <a:latin typeface="+mn-ea"/>
                <a:ea typeface="+mn-ea"/>
                <a:cs typeface="Times New Roman" panose="02020603050405020304" pitchFamily="18" charset="0"/>
              </a:rPr>
              <a:t>・令和６年度障害福祉サービス等報酬改定における主な改定内容</a:t>
            </a:r>
          </a:p>
          <a:p>
            <a:pPr indent="133350" algn="just"/>
            <a:r>
              <a:rPr lang="en-US" altLang="ja-JP" sz="1200" kern="100" dirty="0">
                <a:effectLst/>
                <a:latin typeface="+mn-ea"/>
                <a:ea typeface="+mn-ea"/>
                <a:cs typeface="Times New Roman" panose="02020603050405020304" pitchFamily="18" charset="0"/>
              </a:rPr>
              <a:t>https://www.mhlw.go.jp/content/001216034.pdf</a:t>
            </a:r>
            <a:endParaRPr lang="ja-JP"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・令和</a:t>
            </a:r>
            <a:r>
              <a:rPr lang="ja-JP" altLang="en-US" sz="1200" kern="100" dirty="0">
                <a:effectLst/>
                <a:latin typeface="+mn-ea"/>
                <a:ea typeface="+mn-ea"/>
                <a:cs typeface="Times New Roman" panose="02020603050405020304" pitchFamily="18" charset="0"/>
              </a:rPr>
              <a:t>６</a:t>
            </a:r>
            <a:r>
              <a:rPr lang="ja-JP" altLang="ja-JP" sz="1200" kern="100" dirty="0">
                <a:effectLst/>
                <a:latin typeface="+mn-ea"/>
                <a:ea typeface="+mn-ea"/>
                <a:cs typeface="Times New Roman" panose="02020603050405020304" pitchFamily="18" charset="0"/>
              </a:rPr>
              <a:t>年度障害福祉サービス等報酬改定の概要</a:t>
            </a:r>
          </a:p>
          <a:p>
            <a:pPr indent="133350" algn="just"/>
            <a:r>
              <a:rPr lang="en-US" altLang="ja-JP" sz="1200" kern="100" dirty="0">
                <a:effectLst/>
                <a:latin typeface="+mn-ea"/>
                <a:ea typeface="+mn-ea"/>
                <a:cs typeface="Times New Roman" panose="02020603050405020304" pitchFamily="18" charset="0"/>
              </a:rPr>
              <a:t>https://www.mhlw.go.jp/content/001216035.pdf</a:t>
            </a:r>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650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　令和６年度の報酬改定について、主な内容を抜粋して説明いたします。</a:t>
            </a:r>
            <a:endParaRPr kumimoji="1" lang="en-US" altLang="ja-JP" sz="1200" dirty="0">
              <a:latin typeface="+mn-ea"/>
              <a:ea typeface="+mn-ea"/>
            </a:endParaRPr>
          </a:p>
          <a:p>
            <a:r>
              <a:rPr kumimoji="1" lang="ja-JP" altLang="en-US" sz="1200" dirty="0">
                <a:latin typeface="+mn-ea"/>
                <a:ea typeface="+mn-ea"/>
              </a:rPr>
              <a:t>詳細な部分については、令和６年度障害福祉サービス等報酬改定における</a:t>
            </a:r>
            <a:endParaRPr kumimoji="1" lang="en-US" altLang="ja-JP" sz="1200" dirty="0">
              <a:latin typeface="+mn-ea"/>
              <a:ea typeface="+mn-ea"/>
            </a:endParaRPr>
          </a:p>
          <a:p>
            <a:r>
              <a:rPr kumimoji="1" lang="ja-JP" altLang="en-US" sz="1200" dirty="0">
                <a:latin typeface="+mn-ea"/>
                <a:ea typeface="+mn-ea"/>
              </a:rPr>
              <a:t>主な改定内容および令和６年度障害福祉サービス等報酬改定の概要を</a:t>
            </a:r>
            <a:endParaRPr kumimoji="1" lang="en-US" altLang="ja-JP" sz="1200" dirty="0">
              <a:latin typeface="+mn-ea"/>
              <a:ea typeface="+mn-ea"/>
            </a:endParaRPr>
          </a:p>
          <a:p>
            <a:r>
              <a:rPr kumimoji="1" lang="ja-JP" altLang="en-US" sz="1200" dirty="0">
                <a:latin typeface="+mn-ea"/>
                <a:ea typeface="+mn-ea"/>
              </a:rPr>
              <a:t>ご確認ください。</a:t>
            </a:r>
            <a:endParaRPr kumimoji="1" lang="en-US" altLang="ja-JP" sz="1200" dirty="0">
              <a:latin typeface="+mn-ea"/>
              <a:ea typeface="+mn-ea"/>
            </a:endParaRPr>
          </a:p>
          <a:p>
            <a:pPr algn="just"/>
            <a:r>
              <a:rPr lang="en-US" altLang="ja-JP" sz="1200" kern="100" dirty="0">
                <a:effectLst/>
                <a:latin typeface="+mn-ea"/>
                <a:ea typeface="+mn-ea"/>
                <a:cs typeface="Times New Roman" panose="02020603050405020304" pitchFamily="18" charset="0"/>
              </a:rPr>
              <a:t> </a:t>
            </a:r>
            <a:endParaRPr lang="ja-JP"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厚生労働省ホームページ</a:t>
            </a:r>
          </a:p>
          <a:p>
            <a:pPr algn="just"/>
            <a:r>
              <a:rPr lang="ja-JP" altLang="ja-JP" sz="1200" kern="100" dirty="0">
                <a:effectLst/>
                <a:latin typeface="+mn-ea"/>
                <a:ea typeface="+mn-ea"/>
                <a:cs typeface="Times New Roman" panose="02020603050405020304" pitchFamily="18" charset="0"/>
              </a:rPr>
              <a:t>・令和６年度障害福祉サービス等報酬改定における主な改定内容</a:t>
            </a:r>
          </a:p>
          <a:p>
            <a:pPr indent="133350" algn="just"/>
            <a:r>
              <a:rPr lang="en-US" altLang="ja-JP" sz="1200" kern="100" dirty="0">
                <a:effectLst/>
                <a:latin typeface="+mn-ea"/>
                <a:ea typeface="+mn-ea"/>
                <a:cs typeface="Times New Roman" panose="02020603050405020304" pitchFamily="18" charset="0"/>
              </a:rPr>
              <a:t>https://www.mhlw.go.jp/content/001216034.pdf</a:t>
            </a:r>
            <a:endParaRPr lang="ja-JP"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・令和</a:t>
            </a:r>
            <a:r>
              <a:rPr lang="ja-JP" altLang="en-US" sz="1200" kern="100" dirty="0">
                <a:effectLst/>
                <a:latin typeface="+mn-ea"/>
                <a:ea typeface="+mn-ea"/>
                <a:cs typeface="Times New Roman" panose="02020603050405020304" pitchFamily="18" charset="0"/>
              </a:rPr>
              <a:t>６</a:t>
            </a:r>
            <a:r>
              <a:rPr lang="ja-JP" altLang="ja-JP" sz="1200" kern="100" dirty="0">
                <a:effectLst/>
                <a:latin typeface="+mn-ea"/>
                <a:ea typeface="+mn-ea"/>
                <a:cs typeface="Times New Roman" panose="02020603050405020304" pitchFamily="18" charset="0"/>
              </a:rPr>
              <a:t>年度障害福祉サービス等報酬改定の概要</a:t>
            </a:r>
          </a:p>
          <a:p>
            <a:pPr indent="133350" algn="just"/>
            <a:r>
              <a:rPr lang="en-US" altLang="ja-JP" sz="1200" kern="100" dirty="0">
                <a:effectLst/>
                <a:latin typeface="+mn-ea"/>
                <a:ea typeface="+mn-ea"/>
                <a:cs typeface="Times New Roman" panose="02020603050405020304" pitchFamily="18" charset="0"/>
              </a:rPr>
              <a:t>https://www.mhlw.go.jp/content/001216035.pdf</a:t>
            </a:r>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8614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まず、障害者の意思決定支援の推進についてです。</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「障害福祉サービス等の提供に当たっての意思決定支援ガイドライン」を踏まえ、相談支援及び障害福祉サービス事業等の指定基準において、以下の内容の改正が行われております。</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・相談支援専門員やサービス管理責任者が行うサービス担当者会議・個別支援会議について、原則として利用者本人が参加するものとし、当該利用者の生活に対する意向等を改めて確認する。</a:t>
            </a:r>
          </a:p>
          <a:p>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障害児者の状況を踏まえたサービス等利用計画・障害児支援計画の作成を推進する観点から、サービス管理責任者・児童発達支援管理責任者が作成した個別支援計画について相談支援事業者への交付が義務付けら</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れております</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2932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始めに、定員の遵守について説明します。</a:t>
            </a:r>
            <a:endParaRPr kumimoji="1" lang="en-US" altLang="ja-JP" sz="1200" dirty="0"/>
          </a:p>
          <a:p>
            <a:endParaRPr kumimoji="1" lang="en-US" altLang="ja-JP" sz="1200" dirty="0"/>
          </a:p>
          <a:p>
            <a:r>
              <a:rPr kumimoji="1" lang="ja-JP" altLang="en-US" sz="1200" dirty="0"/>
              <a:t>基準省令等では、</a:t>
            </a:r>
            <a:r>
              <a:rPr lang="ja-JP" altLang="en-US" sz="1200" dirty="0"/>
              <a:t>利用定員を超えてサービスの提供を行ってはならない。</a:t>
            </a:r>
            <a:endParaRPr lang="en-US" altLang="ja-JP" sz="1200" dirty="0"/>
          </a:p>
          <a:p>
            <a:r>
              <a:rPr lang="ja-JP" altLang="en-US" sz="1200" dirty="0"/>
              <a:t>ただし、災害、虐待その他のやむを得ない事情がある場合は、この限りでない。</a:t>
            </a:r>
            <a:endParaRPr lang="en-US" altLang="ja-JP" sz="1200" dirty="0"/>
          </a:p>
          <a:p>
            <a:r>
              <a:rPr kumimoji="1" lang="ja-JP" altLang="en-US" sz="1200" dirty="0"/>
              <a:t>とされています。</a:t>
            </a:r>
            <a:endParaRPr kumimoji="1" lang="en-US" altLang="ja-JP" sz="1200" dirty="0"/>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また、留意事項通知では、</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定員超過利用について、</a:t>
            </a:r>
            <a:r>
              <a:rPr lang="ja-JP" altLang="en-US" sz="1200" dirty="0"/>
              <a:t>適正なサービスの提供が確保されることを前提に可能とする一方、</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これを超える定員超過利用については、規定に基づき介護給付費等の減額を行うこととしているが、</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これは、適正なサービスの提供を確保するための規定であり、指定障害福祉サービス事業所等は、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当該範囲を超える過剰な定員超過利用の未然防止を図るよう努めるものとされています。</a:t>
            </a:r>
            <a:endParaRPr lang="en-US" altLang="ja-JP" sz="1200" dirty="0"/>
          </a:p>
          <a:p>
            <a:endParaRPr kumimoji="1" lang="ja-JP" altLang="en-US" sz="120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032140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次に、障害者虐待の防止・権利擁護の取組についてです。</a:t>
            </a: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一つ目は、虐待防止措置についてです。障害者虐待防止の取組を徹底するため、令和４年度から義務化された障害者虐待防止措置が未実施の事業所等については、虐待防止措置未実施減算（所定単位数の１％を減算）が適用されます。</a:t>
            </a: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二つ目は、身体拘束の適正化についてです。身体拘束等の適正化の徹底を図る観点から、減算額の引き上げ等の見直しです。</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（施設・居住系サービスは減算額を</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単位から所定単位数１０％へ、訪問・通所系サービスは減算額を</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単位から所定単位数１％へ見直し）</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三つ目は、本人の意向を踏まえたサービス提供についてです。本人の意思に反する異性介助がなされないよう、サービス管理責任者等がサービス提供に関する本人の意向を把握するとともに、本人の意向を踏まえたサービス提供体制の確保に努めるべき旨を障害福祉サービス事業等の指定基準の解釈通知に明記されております。</a:t>
            </a:r>
          </a:p>
          <a:p>
            <a:pPr algn="just"/>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8444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26" algn="just"/>
            <a:r>
              <a:rPr lang="ja-JP" altLang="ja-JP" sz="1200" kern="100" dirty="0">
                <a:latin typeface="+mn-ea"/>
                <a:ea typeface="+mn-ea"/>
                <a:cs typeface="Times New Roman" panose="02020603050405020304" pitchFamily="18" charset="0"/>
              </a:rPr>
              <a:t>次に、業務継続に向けた感染症や災害への対応力の取組の強化についてです。</a:t>
            </a:r>
            <a:endParaRPr lang="en-US" altLang="ja-JP" sz="1200" kern="100" dirty="0">
              <a:latin typeface="+mn-ea"/>
              <a:ea typeface="+mn-ea"/>
              <a:cs typeface="Times New Roman" panose="02020603050405020304" pitchFamily="18" charset="0"/>
            </a:endParaRPr>
          </a:p>
          <a:p>
            <a:pPr indent="133326" algn="just" defTabSz="914239">
              <a:defRPr/>
            </a:pPr>
            <a:r>
              <a:rPr lang="ja-JP" altLang="en-US" sz="1200" dirty="0">
                <a:latin typeface="+mn-ea"/>
                <a:ea typeface="+mn-ea"/>
              </a:rPr>
              <a:t>障害福祉サービスは、障害者その家族等の生活を支える上で欠かせないものであり、感染症や自然災害が発生した場合であっても、適切な対応を行い、その後も利用者に対して必要なサービスを継続的に提供できる体制を構築することが重要であることから、</a:t>
            </a:r>
            <a:r>
              <a:rPr lang="ja-JP" altLang="ja-JP" sz="1200" kern="100" dirty="0">
                <a:latin typeface="+mn-ea"/>
                <a:ea typeface="+mn-ea"/>
                <a:cs typeface="Times New Roman" panose="02020603050405020304" pitchFamily="18" charset="0"/>
              </a:rPr>
              <a:t>感染症又は非常災害のいずれか又は両方の業務継続計画が未策定の場合、基本報酬</a:t>
            </a:r>
            <a:r>
              <a:rPr lang="ja-JP" altLang="en-US" sz="1200" kern="100" dirty="0">
                <a:latin typeface="+mn-ea"/>
                <a:ea typeface="+mn-ea"/>
                <a:cs typeface="Times New Roman" panose="02020603050405020304" pitchFamily="18" charset="0"/>
              </a:rPr>
              <a:t>が</a:t>
            </a:r>
            <a:r>
              <a:rPr lang="ja-JP" altLang="ja-JP" sz="1200" kern="100" dirty="0">
                <a:latin typeface="+mn-ea"/>
                <a:ea typeface="+mn-ea"/>
                <a:cs typeface="Times New Roman" panose="02020603050405020304" pitchFamily="18" charset="0"/>
              </a:rPr>
              <a:t>減算</a:t>
            </a:r>
            <a:r>
              <a:rPr lang="ja-JP" altLang="en-US" sz="1200" kern="100" dirty="0">
                <a:latin typeface="+mn-ea"/>
                <a:ea typeface="+mn-ea"/>
                <a:cs typeface="Times New Roman" panose="02020603050405020304" pitchFamily="18" charset="0"/>
              </a:rPr>
              <a:t>されます</a:t>
            </a:r>
            <a:r>
              <a:rPr lang="ja-JP" altLang="ja-JP" sz="1200" kern="100" dirty="0">
                <a:latin typeface="+mn-ea"/>
                <a:ea typeface="+mn-ea"/>
                <a:cs typeface="Times New Roman" panose="02020603050405020304" pitchFamily="18" charset="0"/>
              </a:rPr>
              <a:t>。</a:t>
            </a:r>
            <a:endParaRPr lang="en-US" altLang="ja-JP" sz="1200" kern="100" dirty="0">
              <a:latin typeface="+mn-ea"/>
              <a:ea typeface="+mn-ea"/>
              <a:cs typeface="Times New Roman" panose="02020603050405020304" pitchFamily="18" charset="0"/>
            </a:endParaRPr>
          </a:p>
          <a:p>
            <a:pPr indent="133326" algn="just"/>
            <a:r>
              <a:rPr lang="ja-JP" altLang="ja-JP" sz="1200" kern="100" dirty="0">
                <a:latin typeface="+mn-ea"/>
                <a:ea typeface="+mn-ea"/>
                <a:cs typeface="Times New Roman" panose="02020603050405020304" pitchFamily="18" charset="0"/>
              </a:rPr>
              <a:t>その際に一定程度の取組を行っている事業所に対</a:t>
            </a:r>
            <a:r>
              <a:rPr lang="ja-JP" altLang="en-US" sz="1200" kern="100" dirty="0">
                <a:latin typeface="+mn-ea"/>
                <a:ea typeface="+mn-ea"/>
                <a:cs typeface="Times New Roman" panose="02020603050405020304" pitchFamily="18" charset="0"/>
              </a:rPr>
              <a:t>する</a:t>
            </a:r>
            <a:r>
              <a:rPr lang="ja-JP" altLang="ja-JP" sz="1200" kern="100" dirty="0">
                <a:latin typeface="+mn-ea"/>
                <a:ea typeface="+mn-ea"/>
                <a:cs typeface="Times New Roman" panose="02020603050405020304" pitchFamily="18" charset="0"/>
              </a:rPr>
              <a:t>経過措置</a:t>
            </a:r>
            <a:r>
              <a:rPr lang="ja-JP" altLang="en-US" sz="1200" kern="100" dirty="0">
                <a:latin typeface="+mn-ea"/>
                <a:ea typeface="+mn-ea"/>
                <a:cs typeface="Times New Roman" panose="02020603050405020304" pitchFamily="18" charset="0"/>
              </a:rPr>
              <a:t>が</a:t>
            </a:r>
            <a:r>
              <a:rPr lang="ja-JP" altLang="ja-JP" sz="1200" kern="100" dirty="0">
                <a:latin typeface="+mn-ea"/>
                <a:ea typeface="+mn-ea"/>
                <a:cs typeface="Times New Roman" panose="02020603050405020304" pitchFamily="18" charset="0"/>
              </a:rPr>
              <a:t>設けられています。</a:t>
            </a:r>
            <a:endParaRPr lang="en-US" altLang="ja-JP" sz="1200" kern="100" dirty="0">
              <a:latin typeface="+mn-ea"/>
              <a:ea typeface="+mn-ea"/>
              <a:cs typeface="Times New Roman" panose="02020603050405020304" pitchFamily="18" charset="0"/>
            </a:endParaRPr>
          </a:p>
          <a:p>
            <a:pPr indent="133326" algn="just"/>
            <a:endParaRPr lang="en-US" altLang="ja-JP" sz="1200" kern="100" dirty="0">
              <a:latin typeface="+mn-ea"/>
              <a:ea typeface="+mn-ea"/>
              <a:cs typeface="Times New Roman" panose="02020603050405020304" pitchFamily="18" charset="0"/>
            </a:endParaRPr>
          </a:p>
          <a:p>
            <a:pPr indent="133326" algn="just"/>
            <a:r>
              <a:rPr lang="en-US" altLang="ja-JP" sz="1200" kern="100" dirty="0">
                <a:latin typeface="+mn-ea"/>
                <a:ea typeface="+mn-ea"/>
                <a:cs typeface="Times New Roman" panose="02020603050405020304" pitchFamily="18" charset="0"/>
              </a:rPr>
              <a:t>※</a:t>
            </a:r>
            <a:r>
              <a:rPr lang="ja-JP" altLang="en-US" sz="1200" kern="100" dirty="0">
                <a:latin typeface="+mn-ea"/>
                <a:ea typeface="+mn-ea"/>
                <a:cs typeface="Times New Roman" panose="02020603050405020304" pitchFamily="18" charset="0"/>
              </a:rPr>
              <a:t>今回の台風</a:t>
            </a:r>
            <a:r>
              <a:rPr lang="en-US" altLang="ja-JP" sz="1200" kern="100" dirty="0">
                <a:latin typeface="+mn-ea"/>
                <a:ea typeface="+mn-ea"/>
                <a:cs typeface="Times New Roman" panose="02020603050405020304" pitchFamily="18" charset="0"/>
              </a:rPr>
              <a:t>10</a:t>
            </a:r>
            <a:r>
              <a:rPr lang="ja-JP" altLang="en-US" sz="1200" kern="100" dirty="0">
                <a:latin typeface="+mn-ea"/>
                <a:ea typeface="+mn-ea"/>
                <a:cs typeface="Times New Roman" panose="02020603050405020304" pitchFamily="18" charset="0"/>
              </a:rPr>
              <a:t>号による影響も踏まえ、事業所等おいては衛生物品の確保や停電時の対応などについても、鹿児島市のホームページ又は厚生労働省ホームページにある「障害福祉サービス事業所等における自然災害発生時の業務継続ガイドライン」をご参照の上、業務継続計画の作成は勿論のこと、サービスを継続的に提供できる体制の構築をお願いいたします。</a:t>
            </a:r>
            <a:endParaRPr lang="en-US" altLang="ja-JP" sz="1200" kern="100" dirty="0">
              <a:latin typeface="+mn-ea"/>
              <a:ea typeface="+mn-ea"/>
              <a:cs typeface="Times New Roman" panose="02020603050405020304" pitchFamily="18" charset="0"/>
            </a:endParaRPr>
          </a:p>
          <a:p>
            <a:pPr indent="133326" algn="just"/>
            <a:endParaRPr lang="en-US" altLang="ja-JP" sz="1200" kern="100" dirty="0">
              <a:latin typeface="+mn-ea"/>
              <a:ea typeface="+mn-ea"/>
              <a:cs typeface="Times New Roman" panose="02020603050405020304" pitchFamily="18" charset="0"/>
            </a:endParaRPr>
          </a:p>
          <a:p>
            <a:pPr indent="133326" algn="just"/>
            <a:r>
              <a:rPr lang="ja-JP" altLang="ja-JP" sz="1200" kern="100" dirty="0">
                <a:latin typeface="+mn-ea"/>
                <a:ea typeface="+mn-ea"/>
                <a:cs typeface="Times New Roman" panose="02020603050405020304" pitchFamily="18" charset="0"/>
              </a:rPr>
              <a:t>【参考】</a:t>
            </a:r>
            <a:r>
              <a:rPr lang="ja-JP" altLang="en-US" sz="1200" kern="100" dirty="0">
                <a:latin typeface="+mn-ea"/>
                <a:ea typeface="+mn-ea"/>
                <a:cs typeface="Times New Roman" panose="02020603050405020304" pitchFamily="18" charset="0"/>
              </a:rPr>
              <a:t>厚生労働省ホームページ</a:t>
            </a:r>
            <a:endParaRPr lang="ja-JP" altLang="ja-JP" sz="1200" kern="100" dirty="0">
              <a:latin typeface="+mn-ea"/>
              <a:ea typeface="+mn-ea"/>
              <a:cs typeface="Times New Roman" panose="02020603050405020304" pitchFamily="18" charset="0"/>
            </a:endParaRPr>
          </a:p>
          <a:p>
            <a:pPr marL="266654" indent="-133326" algn="just"/>
            <a:r>
              <a:rPr lang="ja-JP" altLang="en-US" sz="1200" kern="100" dirty="0">
                <a:latin typeface="+mn-ea"/>
                <a:ea typeface="+mn-ea"/>
                <a:cs typeface="Times New Roman" panose="02020603050405020304" pitchFamily="18" charset="0"/>
              </a:rPr>
              <a:t>　・感染対策マニュアル・業務継続ガイドライン等</a:t>
            </a:r>
            <a:endParaRPr lang="ja-JP" altLang="ja-JP" sz="1200" kern="100" dirty="0">
              <a:latin typeface="+mn-ea"/>
              <a:ea typeface="+mn-ea"/>
              <a:cs typeface="Times New Roman" panose="02020603050405020304" pitchFamily="18" charset="0"/>
            </a:endParaRPr>
          </a:p>
          <a:p>
            <a:pPr marL="266654" indent="-133326" algn="just"/>
            <a:r>
              <a:rPr lang="ja-JP" altLang="ja-JP" sz="1200" kern="100" dirty="0">
                <a:latin typeface="+mn-ea"/>
                <a:ea typeface="+mn-ea"/>
                <a:cs typeface="Times New Roman" panose="02020603050405020304" pitchFamily="18" charset="0"/>
              </a:rPr>
              <a:t>　　</a:t>
            </a:r>
            <a:r>
              <a:rPr lang="en-US" altLang="ja-JP" sz="1200" kern="100" dirty="0">
                <a:latin typeface="+mn-ea"/>
                <a:ea typeface="+mn-ea"/>
                <a:cs typeface="Times New Roman" panose="02020603050405020304" pitchFamily="18" charset="0"/>
              </a:rPr>
              <a:t>https://www.mhlw.go.jp/stf/newpage_15758.html</a:t>
            </a:r>
          </a:p>
          <a:p>
            <a:pPr marL="266654" indent="-133326" algn="just"/>
            <a:r>
              <a:rPr lang="ja-JP" altLang="en-US" sz="1200" kern="100" dirty="0">
                <a:latin typeface="+mn-ea"/>
                <a:ea typeface="+mn-ea"/>
                <a:cs typeface="Times New Roman" panose="02020603050405020304" pitchFamily="18" charset="0"/>
              </a:rPr>
              <a:t>　・障害福祉サービス事業所等における自然災害発生時の業務継続ガイドライン</a:t>
            </a:r>
            <a:endParaRPr lang="ja-JP" altLang="ja-JP" sz="1200" kern="100" dirty="0">
              <a:latin typeface="+mn-ea"/>
              <a:ea typeface="+mn-ea"/>
              <a:cs typeface="Times New Roman" panose="02020603050405020304" pitchFamily="18" charset="0"/>
            </a:endParaRPr>
          </a:p>
          <a:p>
            <a:pPr marL="266654" indent="-133326" algn="just"/>
            <a:r>
              <a:rPr lang="ja-JP" altLang="ja-JP" sz="1200" kern="100" dirty="0">
                <a:latin typeface="+mn-ea"/>
                <a:ea typeface="+mn-ea"/>
                <a:cs typeface="Times New Roman" panose="02020603050405020304" pitchFamily="18" charset="0"/>
              </a:rPr>
              <a:t>　　</a:t>
            </a:r>
            <a:r>
              <a:rPr lang="en-US" altLang="ja-JP" sz="1200" kern="100" dirty="0">
                <a:latin typeface="+mn-ea"/>
                <a:ea typeface="+mn-ea"/>
                <a:cs typeface="Times New Roman" panose="02020603050405020304" pitchFamily="18" charset="0"/>
              </a:rPr>
              <a:t>https://www.mhlw.go.jp/content/12200000/000756659.pdf</a:t>
            </a:r>
            <a:endParaRPr lang="ja-JP" altLang="ja-JP" sz="1200" kern="100" dirty="0">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7676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次に、情報公表未報告の事業所への対応についてです。</a:t>
            </a:r>
          </a:p>
          <a:p>
            <a:pPr algn="just"/>
            <a:r>
              <a:rPr lang="ja-JP" altLang="ja-JP" sz="1200" kern="100" dirty="0">
                <a:effectLst/>
                <a:latin typeface="+mn-ea"/>
                <a:ea typeface="+mn-ea"/>
                <a:cs typeface="Times New Roman" panose="02020603050405020304" pitchFamily="18" charset="0"/>
              </a:rPr>
              <a:t>　利用者への情報公表、災害発生時の迅速な情報共有、財務状況の見える化の推進を図る観点から、障害福祉サービス等情報公表システム上、未報告となっている事業所に対する「情報公表未報告減算」が創設されております。</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また、施行規則において、指定障害福祉サービス事業者等の指定の更新に係る申請があった際に、情報公表に係る報告を確認することとなりました。</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　報告の手続等については、「</a:t>
            </a:r>
            <a:r>
              <a:rPr kumimoji="1" lang="en-US" altLang="ja-JP" sz="1200" b="0" kern="1200" dirty="0">
                <a:solidFill>
                  <a:schemeClr val="dk1"/>
                </a:solidFill>
                <a:latin typeface="+mn-ea"/>
                <a:ea typeface="+mn-ea"/>
                <a:cs typeface="+mn-cs"/>
              </a:rPr>
              <a:t>14</a:t>
            </a:r>
            <a:r>
              <a:rPr kumimoji="1" lang="ja-JP" altLang="en-US" sz="1200" b="0" dirty="0">
                <a:latin typeface="+mn-ea"/>
                <a:ea typeface="+mn-ea"/>
              </a:rPr>
              <a:t>　</a:t>
            </a:r>
            <a:r>
              <a:rPr kumimoji="1" lang="ja-JP" altLang="en-US" sz="1200" b="0" kern="1200" dirty="0">
                <a:solidFill>
                  <a:schemeClr val="dk1"/>
                </a:solidFill>
                <a:latin typeface="+mn-ea"/>
                <a:ea typeface="+mn-ea"/>
                <a:cs typeface="+mn-cs"/>
              </a:rPr>
              <a:t>情報公表制度」でご確認ください。</a:t>
            </a: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ea"/>
                <a:ea typeface="+mn-ea"/>
                <a:cs typeface="+mn-cs"/>
              </a:rPr>
              <a:t>　鹿児島市ホームページ（障害福祉サービス等情報公表制度）</a:t>
            </a: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dk1"/>
                </a:solidFill>
                <a:latin typeface="+mn-ea"/>
                <a:ea typeface="+mn-ea"/>
                <a:cs typeface="+mn-cs"/>
              </a:rPr>
              <a:t>https://www.city.kagoshima.lg.jp/kenkofukushi/fukushi/syofuku/jyouhoukouhyouseido.html</a:t>
            </a:r>
            <a:endParaRPr kumimoji="1" lang="en-US" altLang="ja-JP" sz="1200" b="0" dirty="0">
              <a:latin typeface="+mn-ea"/>
              <a:ea typeface="+mn-ea"/>
            </a:endParaRPr>
          </a:p>
          <a:p>
            <a:pPr algn="just"/>
            <a:endParaRPr lang="ja-JP" altLang="ja-JP" sz="1200" kern="100" dirty="0">
              <a:effectLst/>
              <a:latin typeface="+mn-ea"/>
              <a:ea typeface="+mn-ea"/>
              <a:cs typeface="Times New Roman" panose="02020603050405020304" pitchFamily="18" charset="0"/>
            </a:endParaRPr>
          </a:p>
          <a:p>
            <a:pPr algn="just"/>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239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次に、障害者支援施設における地域移行を推進するための取組についてです。</a:t>
            </a:r>
            <a:endParaRPr lang="en-US" altLang="ja-JP" sz="1200" kern="100" dirty="0">
              <a:effectLst/>
              <a:latin typeface="+mn-ea"/>
              <a:ea typeface="+mn-ea"/>
              <a:cs typeface="Times New Roman" panose="02020603050405020304" pitchFamily="18" charset="0"/>
            </a:endParaRPr>
          </a:p>
          <a:p>
            <a:r>
              <a:rPr lang="ja-JP" altLang="en-US" sz="1200" b="0" i="0" u="none" strike="noStrike" baseline="0" dirty="0">
                <a:solidFill>
                  <a:srgbClr val="000000"/>
                </a:solidFill>
                <a:latin typeface="+mn-ea"/>
                <a:ea typeface="+mn-ea"/>
              </a:rPr>
              <a:t>　すべての入所者に対して、地域生活への移行に関する意向や施設外の日中活動系サービスの利用の意</a:t>
            </a:r>
            <a:r>
              <a:rPr lang="ja-JP" altLang="en-US" sz="1200" b="0" i="0" u="none" strike="noStrike" baseline="0" dirty="0">
                <a:latin typeface="+mn-ea"/>
                <a:ea typeface="+mn-ea"/>
              </a:rPr>
              <a:t>向について確認し、本人の希望に応じたサービス利用にしなければならないことを運営基準に規定する。</a:t>
            </a:r>
          </a:p>
          <a:p>
            <a:r>
              <a:rPr lang="ja-JP" altLang="en-US" sz="1200" b="0" i="0" u="none" strike="noStrike" baseline="0" dirty="0">
                <a:latin typeface="+mn-ea"/>
                <a:ea typeface="+mn-ea"/>
              </a:rPr>
              <a:t>　本人の希望に応じたサービス利用に実効性を持たせるため、</a:t>
            </a:r>
          </a:p>
          <a:p>
            <a:r>
              <a:rPr lang="ja-JP" altLang="en-US" sz="1200" b="0" i="0" u="none" strike="noStrike" baseline="0" dirty="0">
                <a:latin typeface="+mn-ea"/>
                <a:ea typeface="+mn-ea"/>
              </a:rPr>
              <a:t>　①地域移行及び施設外の日中サービスの意向確認を行う担当者を選任すること</a:t>
            </a:r>
          </a:p>
          <a:p>
            <a:r>
              <a:rPr lang="ja-JP" altLang="en-US" sz="1200" b="0" i="0" u="none" strike="noStrike" baseline="0" dirty="0">
                <a:latin typeface="+mn-ea"/>
                <a:ea typeface="+mn-ea"/>
              </a:rPr>
              <a:t>　②意向確認の記録や意向を踏まえた個別支援計画を作成することなど、意向確認のマニュアルを作成すること</a:t>
            </a:r>
            <a:endParaRPr lang="en-US" altLang="ja-JP" sz="1200" b="0" i="0" u="none" strike="noStrike" baseline="0" dirty="0">
              <a:latin typeface="+mn-ea"/>
              <a:ea typeface="+mn-ea"/>
            </a:endParaRPr>
          </a:p>
          <a:p>
            <a:r>
              <a:rPr lang="ja-JP" altLang="en-US" sz="1200" b="0" i="0" u="none" strike="noStrike" baseline="0" dirty="0">
                <a:latin typeface="+mn-ea"/>
                <a:ea typeface="+mn-ea"/>
              </a:rPr>
              <a:t>となっております。</a:t>
            </a:r>
            <a:endParaRPr lang="en-US" altLang="ja-JP" sz="1200" b="0" i="0" u="none" strike="noStrike" baseline="0" dirty="0">
              <a:latin typeface="+mn-ea"/>
              <a:ea typeface="+mn-ea"/>
            </a:endParaRPr>
          </a:p>
          <a:p>
            <a:r>
              <a:rPr lang="ja-JP" altLang="en-US" sz="1200" b="0" i="0" u="none" strike="noStrike" baseline="0" dirty="0">
                <a:latin typeface="+mn-ea"/>
                <a:ea typeface="+mn-ea"/>
              </a:rPr>
              <a:t>　なお、①、②の体制の整備については、令和</a:t>
            </a:r>
            <a:r>
              <a:rPr lang="en-US" altLang="ja-JP" sz="1200" b="0" i="0" u="none" strike="noStrike" baseline="0" dirty="0">
                <a:latin typeface="+mn-ea"/>
                <a:ea typeface="+mn-ea"/>
              </a:rPr>
              <a:t>6</a:t>
            </a:r>
            <a:r>
              <a:rPr lang="ja-JP" altLang="en-US" sz="1200" b="0" i="0" u="none" strike="noStrike" baseline="0" dirty="0">
                <a:latin typeface="+mn-ea"/>
                <a:ea typeface="+mn-ea"/>
              </a:rPr>
              <a:t>年度は努力義務となっており、令和</a:t>
            </a:r>
            <a:r>
              <a:rPr lang="en-US" altLang="ja-JP" sz="1200" b="0" i="0" u="none" strike="noStrike" baseline="0" dirty="0">
                <a:latin typeface="+mn-ea"/>
                <a:ea typeface="+mn-ea"/>
              </a:rPr>
              <a:t>8</a:t>
            </a:r>
            <a:r>
              <a:rPr lang="ja-JP" altLang="en-US" sz="1200" b="0" i="0" u="none" strike="noStrike" baseline="0" dirty="0">
                <a:latin typeface="+mn-ea"/>
                <a:ea typeface="+mn-ea"/>
              </a:rPr>
              <a:t>年度から義務化されるとともに、未対応の場合は減算の対象となります。</a:t>
            </a:r>
          </a:p>
          <a:p>
            <a:r>
              <a:rPr lang="ja-JP" altLang="en-US" sz="1200" kern="100" dirty="0">
                <a:effectLst/>
                <a:latin typeface="+mn-ea"/>
                <a:ea typeface="+mn-ea"/>
                <a:cs typeface="Times New Roman" panose="02020603050405020304" pitchFamily="18" charset="0"/>
              </a:rPr>
              <a:t>　また地域生活への移行を推進するための評価の拡充です。</a:t>
            </a:r>
            <a:endParaRPr lang="en-US" altLang="ja-JP" sz="1200" kern="100" dirty="0">
              <a:effectLst/>
              <a:latin typeface="+mn-ea"/>
              <a:ea typeface="+mn-ea"/>
              <a:cs typeface="Times New Roman" panose="02020603050405020304" pitchFamily="18" charset="0"/>
            </a:endParaRPr>
          </a:p>
          <a:p>
            <a:r>
              <a:rPr lang="ja-JP" altLang="en-US" sz="1200" kern="100" dirty="0">
                <a:effectLst/>
                <a:latin typeface="+mn-ea"/>
                <a:ea typeface="+mn-ea"/>
                <a:cs typeface="Times New Roman" panose="02020603050405020304" pitchFamily="18" charset="0"/>
              </a:rPr>
              <a:t>　前年度において障害者支援施設から地域へ移行し、</a:t>
            </a:r>
            <a:r>
              <a:rPr lang="en-US" altLang="ja-JP" sz="1200" kern="100" dirty="0">
                <a:effectLst/>
                <a:latin typeface="+mn-ea"/>
                <a:ea typeface="+mn-ea"/>
                <a:cs typeface="Times New Roman" panose="02020603050405020304" pitchFamily="18" charset="0"/>
              </a:rPr>
              <a:t>6</a:t>
            </a:r>
            <a:r>
              <a:rPr lang="ja-JP" altLang="en-US" sz="1200" kern="100" dirty="0">
                <a:effectLst/>
                <a:latin typeface="+mn-ea"/>
                <a:ea typeface="+mn-ea"/>
                <a:cs typeface="Times New Roman" panose="02020603050405020304" pitchFamily="18" charset="0"/>
              </a:rPr>
              <a:t>か月以上地域での生活が継続している者が</a:t>
            </a:r>
            <a:r>
              <a:rPr lang="en-US" altLang="ja-JP" sz="1200" kern="100" dirty="0">
                <a:effectLst/>
                <a:latin typeface="+mn-ea"/>
                <a:ea typeface="+mn-ea"/>
                <a:cs typeface="Times New Roman" panose="02020603050405020304" pitchFamily="18" charset="0"/>
              </a:rPr>
              <a:t>1</a:t>
            </a:r>
            <a:r>
              <a:rPr lang="ja-JP" altLang="en-US" sz="1200" kern="100" dirty="0">
                <a:effectLst/>
                <a:latin typeface="+mn-ea"/>
                <a:ea typeface="+mn-ea"/>
                <a:cs typeface="Times New Roman" panose="02020603050405020304" pitchFamily="18" charset="0"/>
              </a:rPr>
              <a:t>名以上いる場合かつ入所定員を</a:t>
            </a:r>
            <a:r>
              <a:rPr lang="en-US" altLang="ja-JP" sz="1200" kern="100" dirty="0">
                <a:effectLst/>
                <a:latin typeface="+mn-ea"/>
                <a:ea typeface="+mn-ea"/>
                <a:cs typeface="Times New Roman" panose="02020603050405020304" pitchFamily="18" charset="0"/>
              </a:rPr>
              <a:t>1</a:t>
            </a:r>
            <a:r>
              <a:rPr lang="ja-JP" altLang="en-US" sz="1200" kern="100" dirty="0">
                <a:effectLst/>
                <a:latin typeface="+mn-ea"/>
                <a:ea typeface="+mn-ea"/>
                <a:cs typeface="Times New Roman" panose="02020603050405020304" pitchFamily="18" charset="0"/>
              </a:rPr>
              <a:t>名以上減らした実績を評価する加算等が創設されております。</a:t>
            </a:r>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589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次に、共同生活援助や施設入所支援における支援の質の確保についてです。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国の障害者部会報告書において、障害福祉サービスの実績や経験があまりない事業者の参入により、障害特性や障害程度を踏まえた支援が適切に提供されないといった支援の質の低下が懸念</a:t>
            </a:r>
            <a:r>
              <a:rPr lang="ja-JP" altLang="en-US" sz="1200" kern="100">
                <a:effectLst/>
                <a:latin typeface="+mn-ea"/>
                <a:ea typeface="+mn-ea"/>
                <a:cs typeface="Times New Roman" panose="02020603050405020304" pitchFamily="18" charset="0"/>
              </a:rPr>
              <a:t>されること、</a:t>
            </a:r>
            <a:r>
              <a:rPr lang="ja-JP" altLang="en-US" sz="1200" kern="100" dirty="0">
                <a:effectLst/>
                <a:latin typeface="+mn-ea"/>
                <a:ea typeface="+mn-ea"/>
                <a:cs typeface="Times New Roman" panose="02020603050405020304" pitchFamily="18" charset="0"/>
              </a:rPr>
              <a:t>運営が閉鎖的になるおそれのあるサービス類型については、地域の関係者を含む外部の目を定期的に入れることが、事業運営の透明性を高め、一定の質の確保につながるものと考えられ、介護分野の運営推進会議を参考とした仕組みを導入することが有効と考えられる。との指摘があったことを踏まえ、運営基準において、各事業所に地域連携推進会議を設置して、地域の関係者を含む外部の目（又は第三者による評価）を定期的に入れる取組が義務づけられました。</a:t>
            </a:r>
          </a:p>
          <a:p>
            <a:pPr algn="just"/>
            <a:r>
              <a:rPr lang="ja-JP" altLang="en-US" sz="1200" kern="100" dirty="0">
                <a:effectLst/>
                <a:latin typeface="+mn-ea"/>
                <a:ea typeface="+mn-ea"/>
                <a:cs typeface="Times New Roman" panose="02020603050405020304" pitchFamily="18" charset="0"/>
              </a:rPr>
              <a:t>　令和６年度から努力義務化、令和７年度から義務化されます。</a:t>
            </a:r>
          </a:p>
          <a:p>
            <a:pPr algn="just"/>
            <a:endParaRPr lang="ja-JP" altLang="en-US"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　鹿児島市ホームページ（地域連携推進会議の手引きについて）</a:t>
            </a:r>
          </a:p>
          <a:p>
            <a:pPr algn="just"/>
            <a:r>
              <a:rPr lang="en-US" altLang="ja-JP" sz="1200" kern="100" dirty="0">
                <a:effectLst/>
                <a:latin typeface="+mn-ea"/>
                <a:ea typeface="+mn-ea"/>
                <a:cs typeface="Times New Roman" panose="02020603050405020304" pitchFamily="18" charset="0"/>
              </a:rPr>
              <a:t>https://www.city.kagoshima.lg.jp/kenkofukushi/fukushi/syofuku/kenko/fukushi/shogai/jigyosha/tiikirenkeisuisinnkaiginotebiki.html</a:t>
            </a:r>
          </a:p>
          <a:p>
            <a:pPr algn="just"/>
            <a:endParaRPr lang="en-US" altLang="ja-JP" sz="1200" kern="100" dirty="0">
              <a:effectLst/>
              <a:latin typeface="+mn-ea"/>
              <a:ea typeface="+mn-ea"/>
              <a:cs typeface="Times New Roman" panose="02020603050405020304" pitchFamily="18" charset="0"/>
            </a:endParaRPr>
          </a:p>
          <a:p>
            <a:pPr algn="just"/>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40237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200" dirty="0">
                <a:latin typeface="+mn-ea"/>
                <a:ea typeface="+mn-ea"/>
              </a:rPr>
              <a:t>次に、</a:t>
            </a:r>
            <a:r>
              <a:rPr lang="ja-JP" altLang="en-US" sz="1200" dirty="0">
                <a:latin typeface="+mn-ea"/>
                <a:ea typeface="+mn-ea"/>
              </a:rPr>
              <a:t>サービス管理責任者のみなし配置の資格要件の失効についてです。</a:t>
            </a:r>
            <a:endParaRPr kumimoji="1" lang="en-US" altLang="ja-JP" sz="1200" dirty="0">
              <a:latin typeface="+mn-ea"/>
              <a:ea typeface="+mn-ea"/>
            </a:endParaRPr>
          </a:p>
          <a:p>
            <a:endParaRPr kumimoji="1" lang="en-US" altLang="ja-JP" sz="1200" dirty="0">
              <a:latin typeface="+mn-ea"/>
              <a:ea typeface="+mn-ea"/>
            </a:endParaRPr>
          </a:p>
          <a:p>
            <a:r>
              <a:rPr kumimoji="1" lang="ja-JP" altLang="en-US" sz="1200" dirty="0">
                <a:latin typeface="+mn-ea"/>
                <a:ea typeface="+mn-ea"/>
              </a:rPr>
              <a:t>一点目は、</a:t>
            </a:r>
            <a:r>
              <a:rPr lang="ja-JP" altLang="en-US" sz="1200" dirty="0">
                <a:latin typeface="+mn-ea"/>
                <a:ea typeface="+mn-ea"/>
              </a:rPr>
              <a:t>令和４年４月１日以降に基礎研修を修了した方は、</a:t>
            </a:r>
            <a:endParaRPr lang="en-US" altLang="ja-JP" sz="1200" dirty="0">
              <a:latin typeface="+mn-ea"/>
              <a:ea typeface="+mn-ea"/>
            </a:endParaRPr>
          </a:p>
          <a:p>
            <a:r>
              <a:rPr lang="ja-JP" altLang="en-US" sz="1200" u="none" dirty="0">
                <a:latin typeface="+mn-ea"/>
                <a:ea typeface="+mn-ea"/>
              </a:rPr>
              <a:t>基礎研修修了後</a:t>
            </a:r>
            <a:r>
              <a:rPr lang="ja-JP" altLang="en-US" sz="1200" dirty="0">
                <a:latin typeface="+mn-ea"/>
                <a:ea typeface="+mn-ea"/>
              </a:rPr>
              <a:t>、実践研修受講開始日前５年間に</a:t>
            </a:r>
            <a:endParaRPr lang="en-US" altLang="ja-JP" sz="1200" dirty="0">
              <a:latin typeface="+mn-ea"/>
              <a:ea typeface="+mn-ea"/>
            </a:endParaRPr>
          </a:p>
          <a:p>
            <a:r>
              <a:rPr lang="ja-JP" altLang="en-US" sz="1200" dirty="0">
                <a:latin typeface="+mn-ea"/>
                <a:ea typeface="+mn-ea"/>
              </a:rPr>
              <a:t>通算して２年以上の実務経験を満たしたうえで実践研修を修了する必要があるということです。</a:t>
            </a:r>
            <a:endParaRPr lang="en-US" altLang="ja-JP" sz="1200" dirty="0">
              <a:latin typeface="+mn-ea"/>
              <a:ea typeface="+mn-ea"/>
            </a:endParaRPr>
          </a:p>
          <a:p>
            <a:pPr marL="0" indent="0">
              <a:buNone/>
            </a:pPr>
            <a:endParaRPr lang="en-US" altLang="ja-JP" sz="1200" dirty="0">
              <a:latin typeface="+mn-ea"/>
              <a:ea typeface="+mn-ea"/>
            </a:endParaRPr>
          </a:p>
          <a:p>
            <a:pPr marL="0" indent="0">
              <a:buNone/>
            </a:pPr>
            <a:r>
              <a:rPr lang="ja-JP" altLang="en-US" sz="1200" dirty="0">
                <a:latin typeface="+mn-ea"/>
                <a:ea typeface="+mn-ea"/>
              </a:rPr>
              <a:t>二点目は、経過措置として、</a:t>
            </a:r>
            <a:endParaRPr lang="en-US" altLang="ja-JP" sz="1200" dirty="0">
              <a:latin typeface="+mn-ea"/>
              <a:ea typeface="+mn-ea"/>
            </a:endParaRPr>
          </a:p>
          <a:p>
            <a:pPr marL="0" indent="0">
              <a:buNone/>
            </a:pPr>
            <a:r>
              <a:rPr lang="ja-JP" altLang="en-US" sz="1200" dirty="0">
                <a:latin typeface="+mn-ea"/>
                <a:ea typeface="+mn-ea"/>
              </a:rPr>
              <a:t>平成３１年４月１日～令和４年３月３１日までに</a:t>
            </a:r>
            <a:endParaRPr lang="en-US" altLang="ja-JP" sz="1200" dirty="0">
              <a:latin typeface="+mn-ea"/>
              <a:ea typeface="+mn-ea"/>
            </a:endParaRPr>
          </a:p>
          <a:p>
            <a:pPr marL="0" indent="0">
              <a:buNone/>
            </a:pPr>
            <a:r>
              <a:rPr lang="ja-JP" altLang="en-US" sz="1200" dirty="0">
                <a:latin typeface="+mn-ea"/>
                <a:ea typeface="+mn-ea"/>
              </a:rPr>
              <a:t>基礎研修を修了した方で実践研修修了者として</a:t>
            </a:r>
            <a:endParaRPr lang="en-US" altLang="ja-JP" sz="1200" dirty="0">
              <a:latin typeface="+mn-ea"/>
              <a:ea typeface="+mn-ea"/>
            </a:endParaRPr>
          </a:p>
          <a:p>
            <a:pPr marL="0" indent="0">
              <a:buNone/>
            </a:pPr>
            <a:r>
              <a:rPr lang="ja-JP" altLang="en-US" sz="1200" dirty="0">
                <a:latin typeface="+mn-ea"/>
                <a:ea typeface="+mn-ea"/>
              </a:rPr>
              <a:t>みなし配置をされている方は、</a:t>
            </a:r>
            <a:endParaRPr lang="en-US" altLang="ja-JP" sz="1200" dirty="0">
              <a:latin typeface="+mn-ea"/>
              <a:ea typeface="+mn-ea"/>
            </a:endParaRPr>
          </a:p>
          <a:p>
            <a:pPr marL="0" indent="0">
              <a:buNone/>
            </a:pPr>
            <a:r>
              <a:rPr lang="ja-JP" altLang="en-US" sz="1200" dirty="0">
                <a:latin typeface="+mn-ea"/>
                <a:ea typeface="+mn-ea"/>
              </a:rPr>
              <a:t>基礎研修終了後、３年間（</a:t>
            </a:r>
            <a:r>
              <a:rPr lang="en-US" altLang="ja-JP" sz="1200" dirty="0">
                <a:latin typeface="+mn-ea"/>
                <a:ea typeface="+mn-ea"/>
              </a:rPr>
              <a:t>※</a:t>
            </a:r>
            <a:r>
              <a:rPr lang="ja-JP" altLang="en-US" sz="1200" dirty="0">
                <a:latin typeface="+mn-ea"/>
                <a:ea typeface="+mn-ea"/>
              </a:rPr>
              <a:t>年度ではありません）を</a:t>
            </a:r>
            <a:endParaRPr lang="en-US" altLang="ja-JP" sz="1200" dirty="0">
              <a:latin typeface="+mn-ea"/>
              <a:ea typeface="+mn-ea"/>
            </a:endParaRPr>
          </a:p>
          <a:p>
            <a:pPr marL="0" indent="0">
              <a:buNone/>
            </a:pPr>
            <a:r>
              <a:rPr lang="ja-JP" altLang="en-US" sz="1200" dirty="0">
                <a:latin typeface="+mn-ea"/>
                <a:ea typeface="+mn-ea"/>
              </a:rPr>
              <a:t>経過する日までの間に実践研修を修了しなければ、</a:t>
            </a:r>
            <a:endParaRPr lang="en-US" altLang="ja-JP" sz="1200" dirty="0">
              <a:latin typeface="+mn-ea"/>
              <a:ea typeface="+mn-ea"/>
            </a:endParaRPr>
          </a:p>
          <a:p>
            <a:pPr marL="0" indent="0">
              <a:buNone/>
            </a:pPr>
            <a:r>
              <a:rPr lang="ja-JP" altLang="en-US" sz="1200" dirty="0">
                <a:latin typeface="+mn-ea"/>
                <a:ea typeface="+mn-ea"/>
              </a:rPr>
              <a:t>サービス管理責任者等の資格要件を失うということです。</a:t>
            </a:r>
          </a:p>
          <a:p>
            <a:endParaRPr kumimoji="1" lang="en-US" altLang="ja-JP" sz="1200" dirty="0">
              <a:latin typeface="+mn-ea"/>
              <a:ea typeface="+mn-ea"/>
            </a:endParaRPr>
          </a:p>
          <a:p>
            <a:r>
              <a:rPr kumimoji="1" lang="ja-JP" altLang="en-US" sz="1200" dirty="0">
                <a:latin typeface="+mn-ea"/>
                <a:ea typeface="+mn-ea"/>
              </a:rPr>
              <a:t>各自、基礎研修修了年月日を確認のうえ、</a:t>
            </a:r>
            <a:endParaRPr kumimoji="1" lang="en-US" altLang="ja-JP" sz="1200" dirty="0">
              <a:latin typeface="+mn-ea"/>
              <a:ea typeface="+mn-ea"/>
            </a:endParaRPr>
          </a:p>
          <a:p>
            <a:r>
              <a:rPr kumimoji="1" lang="ja-JP" altLang="en-US" sz="1200" dirty="0">
                <a:latin typeface="+mn-ea"/>
                <a:ea typeface="+mn-ea"/>
              </a:rPr>
              <a:t>研修の受講をしていただきますよう、よろしくお願いいたします。</a:t>
            </a:r>
            <a:endParaRPr kumimoji="1" lang="en-US" altLang="ja-JP" sz="1200" dirty="0">
              <a:latin typeface="+mn-ea"/>
              <a:ea typeface="+mn-ea"/>
            </a:endParaRPr>
          </a:p>
          <a:p>
            <a:endParaRPr kumimoji="1" lang="en-US" altLang="ja-JP" sz="1200" dirty="0">
              <a:latin typeface="+mn-ea"/>
              <a:ea typeface="+mn-ea"/>
            </a:endParaRPr>
          </a:p>
          <a:p>
            <a:r>
              <a:rPr kumimoji="1" lang="ja-JP" altLang="en-US" sz="1200" dirty="0">
                <a:latin typeface="+mn-ea"/>
                <a:ea typeface="+mn-ea"/>
              </a:rPr>
              <a:t>また、サービス管理責任者として、配置の届出を提出される際は、</a:t>
            </a:r>
            <a:endParaRPr kumimoji="1" lang="en-US" altLang="ja-JP" sz="1200" dirty="0">
              <a:latin typeface="+mn-ea"/>
              <a:ea typeface="+mn-ea"/>
            </a:endParaRPr>
          </a:p>
          <a:p>
            <a:r>
              <a:rPr kumimoji="1" lang="ja-JP" altLang="en-US" sz="1200" dirty="0">
                <a:latin typeface="+mn-ea"/>
                <a:ea typeface="+mn-ea"/>
              </a:rPr>
              <a:t>指定内容変更届、付表、経歴書、研修修了の写し、</a:t>
            </a:r>
            <a:endParaRPr kumimoji="1" lang="en-US" altLang="ja-JP" sz="1200" dirty="0">
              <a:latin typeface="+mn-ea"/>
              <a:ea typeface="+mn-ea"/>
            </a:endParaRPr>
          </a:p>
          <a:p>
            <a:r>
              <a:rPr kumimoji="1" lang="ja-JP" altLang="en-US" sz="1200" dirty="0">
                <a:latin typeface="+mn-ea"/>
                <a:ea typeface="+mn-ea"/>
              </a:rPr>
              <a:t>実務経験証明書、資格等の写し、勤務形態一覧表をご提出ください。</a:t>
            </a:r>
            <a:endParaRPr kumimoji="1" lang="en-US" altLang="ja-JP" sz="1200" dirty="0">
              <a:latin typeface="+mn-ea"/>
              <a:ea typeface="+mn-ea"/>
            </a:endParaRP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25</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83575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次に、</a:t>
            </a:r>
            <a:r>
              <a:rPr lang="ja-JP" altLang="en-US" sz="1200" dirty="0">
                <a:latin typeface="+mn-ea"/>
                <a:ea typeface="+mn-ea"/>
              </a:rPr>
              <a:t>サービス管理責任者等実践研修の実務経験特例について</a:t>
            </a:r>
            <a:r>
              <a:rPr kumimoji="1" lang="ja-JP" altLang="en-US" sz="1200" dirty="0">
                <a:latin typeface="+mn-ea"/>
                <a:ea typeface="+mn-ea"/>
              </a:rPr>
              <a:t>説明します。</a:t>
            </a:r>
            <a:endParaRPr kumimoji="1" lang="en-US" altLang="ja-JP" sz="1200" dirty="0">
              <a:latin typeface="+mn-ea"/>
              <a:ea typeface="+mn-ea"/>
            </a:endParaRPr>
          </a:p>
          <a:p>
            <a:endParaRPr kumimoji="1" lang="en-US" altLang="ja-JP" sz="1200" dirty="0">
              <a:latin typeface="+mn-ea"/>
              <a:ea typeface="+mn-ea"/>
            </a:endParaRPr>
          </a:p>
          <a:p>
            <a:r>
              <a:rPr lang="ja-JP" altLang="en-US" sz="1200" dirty="0">
                <a:solidFill>
                  <a:prstClr val="black"/>
                </a:solidFill>
                <a:latin typeface="+mn-ea"/>
                <a:ea typeface="+mn-ea"/>
              </a:rPr>
              <a:t>改正内容としましては、サービス管理責任者等の実践研修の受講に必要な実務経験は、これまで「</a:t>
            </a:r>
            <a:r>
              <a:rPr lang="en-US" altLang="ja-JP" sz="1200" dirty="0">
                <a:solidFill>
                  <a:prstClr val="black"/>
                </a:solidFill>
                <a:latin typeface="+mn-ea"/>
                <a:ea typeface="+mn-ea"/>
              </a:rPr>
              <a:t>2</a:t>
            </a:r>
            <a:r>
              <a:rPr lang="ja-JP" altLang="en-US" sz="1200" dirty="0">
                <a:solidFill>
                  <a:prstClr val="black"/>
                </a:solidFill>
                <a:latin typeface="+mn-ea"/>
                <a:ea typeface="+mn-ea"/>
              </a:rPr>
              <a:t>年以上」とされておりましたが、以下の要件を満たす場合に限り、例外的に「</a:t>
            </a:r>
            <a:r>
              <a:rPr lang="en-US" altLang="ja-JP" sz="1200" dirty="0">
                <a:solidFill>
                  <a:prstClr val="black"/>
                </a:solidFill>
                <a:latin typeface="+mn-ea"/>
                <a:ea typeface="+mn-ea"/>
              </a:rPr>
              <a:t>6</a:t>
            </a:r>
            <a:r>
              <a:rPr lang="ja-JP" altLang="en-US" sz="1200" dirty="0">
                <a:solidFill>
                  <a:prstClr val="black"/>
                </a:solidFill>
                <a:latin typeface="+mn-ea"/>
                <a:ea typeface="+mn-ea"/>
              </a:rPr>
              <a:t>月以上」の期間で実践研修の受講が可能とするものとなっております。</a:t>
            </a:r>
            <a:endParaRPr lang="en-US" altLang="ja-JP" sz="1200" dirty="0">
              <a:latin typeface="+mn-ea"/>
              <a:ea typeface="+mn-ea"/>
            </a:endParaRPr>
          </a:p>
          <a:p>
            <a:endParaRPr lang="en-US" altLang="ja-JP" sz="1200" dirty="0">
              <a:latin typeface="+mn-ea"/>
              <a:ea typeface="+mn-ea"/>
            </a:endParaRPr>
          </a:p>
          <a:p>
            <a:r>
              <a:rPr lang="ja-JP" altLang="en-US" sz="1200" dirty="0">
                <a:latin typeface="+mn-ea"/>
                <a:ea typeface="+mn-ea"/>
              </a:rPr>
              <a:t>その要件としては、</a:t>
            </a:r>
            <a:endParaRPr lang="en-US" altLang="ja-JP" sz="1200" dirty="0">
              <a:latin typeface="+mn-ea"/>
              <a:ea typeface="+mn-ea"/>
            </a:endParaRPr>
          </a:p>
          <a:p>
            <a:pPr marL="0" indent="0">
              <a:buNone/>
            </a:pPr>
            <a:r>
              <a:rPr lang="ja-JP" altLang="en-US" sz="1200" dirty="0">
                <a:latin typeface="+mn-ea"/>
                <a:ea typeface="+mn-ea"/>
              </a:rPr>
              <a:t>・基礎研修受講時に既にサービス管理責任者等の配置に係る実務要件（３～８年）を満たしている</a:t>
            </a:r>
            <a:endParaRPr lang="en-US" altLang="ja-JP" sz="1200" dirty="0">
              <a:latin typeface="+mn-ea"/>
              <a:ea typeface="+mn-ea"/>
            </a:endParaRPr>
          </a:p>
          <a:p>
            <a:pPr marL="0" indent="0">
              <a:buNone/>
            </a:pPr>
            <a:r>
              <a:rPr lang="ja-JP" altLang="en-US" sz="1200" dirty="0">
                <a:latin typeface="+mn-ea"/>
                <a:ea typeface="+mn-ea"/>
              </a:rPr>
              <a:t>・サービス管理責任者等が配置の障害福祉サービス事業所等で個別支援計画の作成の業務に従事（少なくとも概ね</a:t>
            </a:r>
            <a:r>
              <a:rPr lang="en-US" altLang="ja-JP" sz="1200" dirty="0">
                <a:latin typeface="+mn-ea"/>
                <a:ea typeface="+mn-ea"/>
              </a:rPr>
              <a:t>10</a:t>
            </a:r>
            <a:r>
              <a:rPr lang="ja-JP" altLang="en-US" sz="1200" dirty="0">
                <a:latin typeface="+mn-ea"/>
                <a:ea typeface="+mn-ea"/>
              </a:rPr>
              <a:t>回以上）</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・上記業務に従事することについて、指定権者である鹿児島市に届け出ている。</a:t>
            </a:r>
            <a:endParaRPr lang="en-US" altLang="ja-JP" sz="1200" dirty="0">
              <a:latin typeface="+mn-ea"/>
              <a:ea typeface="+mn-ea"/>
            </a:endParaRPr>
          </a:p>
          <a:p>
            <a:r>
              <a:rPr lang="ja-JP" altLang="en-US" sz="1200" dirty="0">
                <a:latin typeface="+mn-ea"/>
                <a:ea typeface="+mn-ea"/>
              </a:rPr>
              <a:t>となっております。</a:t>
            </a:r>
            <a:endParaRPr lang="en-US" altLang="ja-JP" sz="1200" dirty="0">
              <a:latin typeface="+mn-ea"/>
              <a:ea typeface="+mn-ea"/>
            </a:endParaRPr>
          </a:p>
          <a:p>
            <a:endParaRPr lang="en-US" altLang="ja-JP" sz="1200" dirty="0">
              <a:latin typeface="+mn-ea"/>
              <a:ea typeface="+mn-ea"/>
            </a:endParaRPr>
          </a:p>
          <a:p>
            <a:r>
              <a:rPr lang="ja-JP" altLang="en-US" sz="1200" dirty="0">
                <a:latin typeface="+mn-ea"/>
                <a:ea typeface="+mn-ea"/>
              </a:rPr>
              <a:t>この特例による実践研修を受講される方は、届け出が必要となりますので、</a:t>
            </a:r>
            <a:endParaRPr lang="en-US" altLang="ja-JP" sz="1200" dirty="0">
              <a:latin typeface="+mn-ea"/>
              <a:ea typeface="+mn-ea"/>
            </a:endParaRPr>
          </a:p>
          <a:p>
            <a:r>
              <a:rPr lang="ja-JP" altLang="en-US" sz="1200" dirty="0">
                <a:latin typeface="+mn-ea"/>
                <a:ea typeface="+mn-ea"/>
              </a:rPr>
              <a:t>詳しくは鹿児島市障害福祉課障害施設係にお問い合わせください。</a:t>
            </a:r>
            <a:endParaRPr lang="en-US" altLang="ja-JP" sz="1200" dirty="0">
              <a:latin typeface="+mn-ea"/>
              <a:ea typeface="+mn-ea"/>
            </a:endParaRPr>
          </a:p>
          <a:p>
            <a:r>
              <a:rPr lang="en-US" altLang="ja-JP" sz="1200" dirty="0">
                <a:latin typeface="+mn-ea"/>
                <a:ea typeface="+mn-ea"/>
              </a:rPr>
              <a:t>※</a:t>
            </a:r>
            <a:r>
              <a:rPr lang="ja-JP" altLang="en-US" sz="1200" dirty="0">
                <a:latin typeface="+mn-ea"/>
                <a:ea typeface="+mn-ea"/>
              </a:rPr>
              <a:t>届出様式は鹿児島県障害福祉課のホームページに掲載されております。</a:t>
            </a:r>
            <a:endParaRPr lang="en-US" altLang="ja-JP" sz="1200" dirty="0">
              <a:latin typeface="+mn-ea"/>
              <a:ea typeface="+mn-ea"/>
            </a:endParaRPr>
          </a:p>
          <a:p>
            <a:endParaRPr lang="en-US" altLang="ja-JP" sz="1200" dirty="0">
              <a:latin typeface="+mn-ea"/>
              <a:ea typeface="+mn-ea"/>
            </a:endParaRPr>
          </a:p>
          <a:p>
            <a:r>
              <a:rPr lang="ja-JP" altLang="en-US" sz="1200" dirty="0">
                <a:latin typeface="+mn-ea"/>
                <a:ea typeface="+mn-ea"/>
              </a:rPr>
              <a:t>鹿児島県障害福祉課のホームページ</a:t>
            </a:r>
            <a:endParaRPr lang="en-US" altLang="ja-JP" sz="1200" dirty="0">
              <a:latin typeface="+mn-ea"/>
              <a:ea typeface="+mn-ea"/>
            </a:endParaRPr>
          </a:p>
          <a:p>
            <a:r>
              <a:rPr lang="en-US" altLang="ja-JP" sz="1200" dirty="0">
                <a:latin typeface="+mn-ea"/>
                <a:ea typeface="+mn-ea"/>
              </a:rPr>
              <a:t>https://www.pref.kagoshima.jp/ae07/jiritsu/jissennkennsyu.html</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26</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964282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次に、秘密保持等について説明します。</a:t>
            </a:r>
          </a:p>
          <a:p>
            <a:endParaRPr kumimoji="1" lang="ja-JP" altLang="en-US" sz="1200" dirty="0">
              <a:latin typeface="+mn-ea"/>
              <a:ea typeface="+mn-ea"/>
            </a:endParaRPr>
          </a:p>
          <a:p>
            <a:r>
              <a:rPr kumimoji="1" lang="ja-JP" altLang="en-US" sz="1200" dirty="0">
                <a:latin typeface="+mn-ea"/>
                <a:ea typeface="+mn-ea"/>
              </a:rPr>
              <a:t>秘密保持は、事業所の従業者及び管理者に、</a:t>
            </a:r>
            <a:endParaRPr kumimoji="1" lang="en-US" altLang="ja-JP" sz="1200" dirty="0">
              <a:latin typeface="+mn-ea"/>
              <a:ea typeface="+mn-ea"/>
            </a:endParaRPr>
          </a:p>
          <a:p>
            <a:r>
              <a:rPr kumimoji="1" lang="ja-JP" altLang="en-US" sz="1200" dirty="0">
                <a:latin typeface="+mn-ea"/>
                <a:ea typeface="+mn-ea"/>
              </a:rPr>
              <a:t>その業務上知り得た利用者又はその家族の秘密の保持を</a:t>
            </a:r>
            <a:endParaRPr kumimoji="1" lang="en-US" altLang="ja-JP" sz="1200" dirty="0">
              <a:latin typeface="+mn-ea"/>
              <a:ea typeface="+mn-ea"/>
            </a:endParaRPr>
          </a:p>
          <a:p>
            <a:r>
              <a:rPr kumimoji="1" lang="ja-JP" altLang="en-US" sz="1200" dirty="0">
                <a:latin typeface="+mn-ea"/>
                <a:ea typeface="+mn-ea"/>
              </a:rPr>
              <a:t>義務付けたものになります。</a:t>
            </a:r>
            <a:endParaRPr kumimoji="1" lang="en-US" altLang="ja-JP" sz="1200" dirty="0">
              <a:latin typeface="+mn-ea"/>
              <a:ea typeface="+mn-ea"/>
            </a:endParaRPr>
          </a:p>
          <a:p>
            <a:endParaRPr kumimoji="1" lang="en-US" altLang="ja-JP" sz="1200" dirty="0">
              <a:latin typeface="+mn-ea"/>
              <a:ea typeface="+mn-ea"/>
            </a:endParaRPr>
          </a:p>
          <a:p>
            <a:r>
              <a:rPr kumimoji="1" lang="ja-JP" altLang="en-US" sz="1200" dirty="0">
                <a:latin typeface="+mn-ea"/>
                <a:ea typeface="+mn-ea"/>
              </a:rPr>
              <a:t>他の事業所へ利用者等の有する問題点や解決すべき課題等の</a:t>
            </a:r>
            <a:endParaRPr kumimoji="1" lang="en-US" altLang="ja-JP" sz="1200" dirty="0">
              <a:latin typeface="+mn-ea"/>
              <a:ea typeface="+mn-ea"/>
            </a:endParaRPr>
          </a:p>
          <a:p>
            <a:r>
              <a:rPr kumimoji="1" lang="ja-JP" altLang="en-US" sz="1200" dirty="0">
                <a:latin typeface="+mn-ea"/>
                <a:ea typeface="+mn-ea"/>
              </a:rPr>
              <a:t>個人情報を提供する際は、あらかじめ文書により利用者等の同意を</a:t>
            </a:r>
            <a:endParaRPr kumimoji="1" lang="en-US" altLang="ja-JP" sz="1200" dirty="0">
              <a:latin typeface="+mn-ea"/>
              <a:ea typeface="+mn-ea"/>
            </a:endParaRPr>
          </a:p>
          <a:p>
            <a:r>
              <a:rPr kumimoji="1" lang="ja-JP" altLang="en-US" sz="1200" dirty="0">
                <a:latin typeface="+mn-ea"/>
                <a:ea typeface="+mn-ea"/>
              </a:rPr>
              <a:t>得ておかなければならない。</a:t>
            </a:r>
          </a:p>
          <a:p>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従業者の秘密保持義務について、在職中及び退職後における秘密保持義務を</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職業規則又は雇用契約書、誓約書等に明記すること。</a:t>
            </a:r>
            <a:endParaRPr lang="en-US" altLang="ja-JP" sz="1200" dirty="0">
              <a:latin typeface="+mn-ea"/>
              <a:ea typeface="+mn-ea"/>
            </a:endParaRPr>
          </a:p>
          <a:p>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利用者及びその家族から個人情報の利用について同意を得ておくこと。</a:t>
            </a:r>
            <a:endParaRPr lang="en-US" altLang="ja-JP" sz="12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433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次に、業務管理体制の整備について説明します。</a:t>
            </a:r>
          </a:p>
          <a:p>
            <a:endParaRPr kumimoji="1" lang="ja-JP" altLang="en-US" dirty="0">
              <a:latin typeface="+mn-ea"/>
              <a:ea typeface="+mn-ea"/>
            </a:endParaRPr>
          </a:p>
          <a:p>
            <a:r>
              <a:rPr kumimoji="1" lang="ja-JP" altLang="en-US" dirty="0">
                <a:latin typeface="+mn-ea"/>
                <a:ea typeface="+mn-ea"/>
              </a:rPr>
              <a:t>事業者等は、事業の適正な運営を確保するため、</a:t>
            </a:r>
            <a:endParaRPr kumimoji="1" lang="en-US" altLang="ja-JP" dirty="0">
              <a:latin typeface="+mn-ea"/>
              <a:ea typeface="+mn-ea"/>
            </a:endParaRPr>
          </a:p>
          <a:p>
            <a:r>
              <a:rPr kumimoji="1" lang="ja-JP" altLang="en-US" dirty="0">
                <a:latin typeface="+mn-ea"/>
                <a:ea typeface="+mn-ea"/>
              </a:rPr>
              <a:t>法令順守等の業務管理体制を整備し、</a:t>
            </a:r>
            <a:endParaRPr kumimoji="1" lang="en-US" altLang="ja-JP" dirty="0">
              <a:latin typeface="+mn-ea"/>
              <a:ea typeface="+mn-ea"/>
            </a:endParaRPr>
          </a:p>
          <a:p>
            <a:r>
              <a:rPr kumimoji="1" lang="ja-JP" altLang="en-US" dirty="0">
                <a:latin typeface="+mn-ea"/>
                <a:ea typeface="+mn-ea"/>
              </a:rPr>
              <a:t>関係行政機関に届け出ることになっております。</a:t>
            </a:r>
          </a:p>
          <a:p>
            <a:endParaRPr kumimoji="1" lang="en-US" altLang="ja-JP" dirty="0">
              <a:latin typeface="+mn-ea"/>
              <a:ea typeface="+mn-ea"/>
            </a:endParaRPr>
          </a:p>
          <a:p>
            <a:r>
              <a:rPr kumimoji="1" lang="ja-JP" altLang="en-US" dirty="0">
                <a:latin typeface="+mn-ea"/>
                <a:ea typeface="+mn-ea"/>
              </a:rPr>
              <a:t>まだ提出していない法人、</a:t>
            </a:r>
            <a:endParaRPr kumimoji="1" lang="en-US" altLang="ja-JP" dirty="0">
              <a:latin typeface="+mn-ea"/>
              <a:ea typeface="+mn-ea"/>
            </a:endParaRPr>
          </a:p>
          <a:p>
            <a:r>
              <a:rPr kumimoji="1" lang="ja-JP" altLang="en-US" dirty="0">
                <a:latin typeface="+mn-ea"/>
                <a:ea typeface="+mn-ea"/>
              </a:rPr>
              <a:t>または届出内容に変更のあった法人はすみやかに届出を行ってください。</a:t>
            </a:r>
            <a:endParaRPr kumimoji="1" lang="en-US" altLang="ja-JP" dirty="0">
              <a:latin typeface="+mn-ea"/>
              <a:ea typeface="+mn-ea"/>
            </a:endParaRPr>
          </a:p>
          <a:p>
            <a:endParaRPr kumimoji="1" lang="ja-JP" altLang="en-US" dirty="0">
              <a:latin typeface="+mn-ea"/>
              <a:ea typeface="+mn-ea"/>
            </a:endParaRPr>
          </a:p>
          <a:p>
            <a:r>
              <a:rPr kumimoji="1" lang="ja-JP" altLang="en-US" dirty="0">
                <a:latin typeface="+mn-ea"/>
                <a:ea typeface="+mn-ea"/>
              </a:rPr>
              <a:t>詳しくは、本市ホームページをご参照ください。</a:t>
            </a:r>
            <a:endParaRPr kumimoji="1" lang="en-US" altLang="ja-JP" dirty="0">
              <a:latin typeface="+mn-ea"/>
              <a:ea typeface="+mn-ea"/>
            </a:endParaRPr>
          </a:p>
          <a:p>
            <a:endParaRPr kumimoji="1" lang="en-US" altLang="ja-JP"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ea"/>
                <a:ea typeface="+mn-ea"/>
                <a:cs typeface="+mn-cs"/>
              </a:rPr>
              <a:t>　鹿児島市ホームページ（業務管理体制の整備及び整備事項の届出）</a:t>
            </a: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dk1"/>
                </a:solidFill>
                <a:latin typeface="+mn-ea"/>
                <a:ea typeface="+mn-ea"/>
                <a:cs typeface="+mn-cs"/>
              </a:rPr>
              <a:t>https://www.city.kagoshima.lg.jp/kenkofukushi/fukushi/syofuku/kenko/fukushi/shogai/jigyosha/sebi.html</a:t>
            </a:r>
            <a:endParaRPr kumimoji="1" lang="en-US" altLang="ja-JP" sz="1200" b="0" dirty="0">
              <a:latin typeface="+mn-ea"/>
              <a:ea typeface="+mn-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28</a:t>
            </a:fld>
            <a:endParaRPr kumimoji="1" lang="ja-JP" altLang="en-US"/>
          </a:p>
        </p:txBody>
      </p:sp>
    </p:spTree>
    <p:extLst>
      <p:ext uri="{BB962C8B-B14F-4D97-AF65-F5344CB8AC3E}">
        <p14:creationId xmlns:p14="http://schemas.microsoft.com/office/powerpoint/2010/main" val="1097884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次に、事故報告書の提出について説明します。</a:t>
            </a:r>
            <a:endParaRPr kumimoji="1" lang="en-US" altLang="ja-JP" dirty="0">
              <a:latin typeface="+mn-ea"/>
              <a:ea typeface="+mn-ea"/>
            </a:endParaRPr>
          </a:p>
          <a:p>
            <a:r>
              <a:rPr kumimoji="1" lang="ja-JP" altLang="en-US" dirty="0">
                <a:latin typeface="+mn-ea"/>
                <a:ea typeface="+mn-ea"/>
              </a:rPr>
              <a:t>指定障害福祉サービス等において、</a:t>
            </a:r>
            <a:endParaRPr kumimoji="1" lang="en-US" altLang="ja-JP" dirty="0">
              <a:latin typeface="+mn-ea"/>
              <a:ea typeface="+mn-ea"/>
            </a:endParaRPr>
          </a:p>
          <a:p>
            <a:r>
              <a:rPr kumimoji="1" lang="ja-JP" altLang="en-US" dirty="0">
                <a:latin typeface="+mn-ea"/>
                <a:ea typeface="+mn-ea"/>
              </a:rPr>
              <a:t>利用者に対するサービスの提供により事故が発生した場合は、</a:t>
            </a:r>
            <a:endParaRPr kumimoji="1" lang="en-US" altLang="ja-JP" dirty="0">
              <a:latin typeface="+mn-ea"/>
              <a:ea typeface="+mn-ea"/>
            </a:endParaRPr>
          </a:p>
          <a:p>
            <a:r>
              <a:rPr kumimoji="1" lang="ja-JP" altLang="en-US" dirty="0">
                <a:latin typeface="+mn-ea"/>
                <a:ea typeface="+mn-ea"/>
              </a:rPr>
              <a:t>鹿児島市、支給決定を受けた市町村及び</a:t>
            </a:r>
            <a:endParaRPr kumimoji="1" lang="en-US" altLang="ja-JP" dirty="0">
              <a:latin typeface="+mn-ea"/>
              <a:ea typeface="+mn-ea"/>
            </a:endParaRPr>
          </a:p>
          <a:p>
            <a:r>
              <a:rPr kumimoji="1" lang="ja-JP" altLang="en-US" dirty="0">
                <a:latin typeface="+mn-ea"/>
                <a:ea typeface="+mn-ea"/>
              </a:rPr>
              <a:t>当該利用者の家族等に連絡を行うとともに、</a:t>
            </a:r>
            <a:endParaRPr kumimoji="1" lang="en-US" altLang="ja-JP" dirty="0">
              <a:latin typeface="+mn-ea"/>
              <a:ea typeface="+mn-ea"/>
            </a:endParaRPr>
          </a:p>
          <a:p>
            <a:r>
              <a:rPr kumimoji="1" lang="ja-JP" altLang="en-US" dirty="0">
                <a:latin typeface="+mn-ea"/>
                <a:ea typeface="+mn-ea"/>
              </a:rPr>
              <a:t>必要な措置を講じなければなりません。</a:t>
            </a:r>
            <a:endParaRPr kumimoji="1" lang="en-US" altLang="ja-JP" dirty="0">
              <a:latin typeface="+mn-ea"/>
              <a:ea typeface="+mn-ea"/>
            </a:endParaRPr>
          </a:p>
          <a:p>
            <a:r>
              <a:rPr kumimoji="1" lang="ja-JP" altLang="en-US" dirty="0">
                <a:latin typeface="+mn-ea"/>
                <a:ea typeface="+mn-ea"/>
              </a:rPr>
              <a:t>また</a:t>
            </a:r>
            <a:r>
              <a:rPr lang="ja-JP" altLang="en-US" dirty="0">
                <a:latin typeface="+mn-ea"/>
                <a:ea typeface="+mn-ea"/>
              </a:rPr>
              <a:t>令和</a:t>
            </a:r>
            <a:r>
              <a:rPr lang="en-US" altLang="ja-JP" dirty="0">
                <a:latin typeface="+mn-ea"/>
                <a:ea typeface="+mn-ea"/>
              </a:rPr>
              <a:t>5</a:t>
            </a:r>
            <a:r>
              <a:rPr lang="ja-JP" altLang="en-US" dirty="0">
                <a:latin typeface="+mn-ea"/>
                <a:ea typeface="+mn-ea"/>
              </a:rPr>
              <a:t>年</a:t>
            </a:r>
            <a:r>
              <a:rPr lang="en-US" altLang="ja-JP" dirty="0">
                <a:latin typeface="+mn-ea"/>
                <a:ea typeface="+mn-ea"/>
              </a:rPr>
              <a:t>5</a:t>
            </a:r>
            <a:r>
              <a:rPr lang="ja-JP" altLang="en-US" dirty="0">
                <a:latin typeface="+mn-ea"/>
                <a:ea typeface="+mn-ea"/>
              </a:rPr>
              <a:t>月</a:t>
            </a:r>
            <a:r>
              <a:rPr lang="en-US" altLang="ja-JP" dirty="0">
                <a:latin typeface="+mn-ea"/>
                <a:ea typeface="+mn-ea"/>
              </a:rPr>
              <a:t>8</a:t>
            </a:r>
            <a:r>
              <a:rPr lang="ja-JP" altLang="en-US" dirty="0">
                <a:latin typeface="+mn-ea"/>
                <a:ea typeface="+mn-ea"/>
              </a:rPr>
              <a:t>日に新型コロナウィルス感染症が</a:t>
            </a:r>
            <a:r>
              <a:rPr lang="en-US" altLang="ja-JP" dirty="0">
                <a:latin typeface="+mn-ea"/>
                <a:ea typeface="+mn-ea"/>
              </a:rPr>
              <a:t>5</a:t>
            </a:r>
            <a:r>
              <a:rPr lang="ja-JP" altLang="en-US" dirty="0">
                <a:latin typeface="+mn-ea"/>
                <a:ea typeface="+mn-ea"/>
              </a:rPr>
              <a:t>類感染症に位置付けられたことに伴い、</a:t>
            </a:r>
            <a:endParaRPr lang="en-US" altLang="ja-JP" dirty="0">
              <a:latin typeface="+mn-ea"/>
              <a:ea typeface="+mn-ea"/>
            </a:endParaRPr>
          </a:p>
          <a:p>
            <a:r>
              <a:rPr lang="ja-JP" altLang="en-US" dirty="0">
                <a:latin typeface="+mn-ea"/>
                <a:ea typeface="+mn-ea"/>
              </a:rPr>
              <a:t>当該報告を求める感染症に新型コロナウイルスが含まれております。</a:t>
            </a:r>
            <a:endParaRPr lang="en-US" altLang="ja-JP" dirty="0">
              <a:latin typeface="+mn-ea"/>
              <a:ea typeface="+mn-ea"/>
            </a:endParaRPr>
          </a:p>
          <a:p>
            <a:r>
              <a:rPr lang="ja-JP" altLang="en-US" dirty="0">
                <a:latin typeface="+mn-ea"/>
                <a:ea typeface="+mn-ea"/>
              </a:rPr>
              <a:t>なお、感染症が疑われる者の人数や症状等により報告の対応が異なりますので、</a:t>
            </a:r>
            <a:endParaRPr lang="en-US" altLang="ja-JP" dirty="0">
              <a:latin typeface="+mn-ea"/>
              <a:ea typeface="+mn-ea"/>
            </a:endParaRPr>
          </a:p>
          <a:p>
            <a:r>
              <a:rPr lang="ja-JP" altLang="en-US" dirty="0">
                <a:latin typeface="+mn-ea"/>
                <a:ea typeface="+mn-ea"/>
              </a:rPr>
              <a:t>詳しくは</a:t>
            </a:r>
            <a:r>
              <a:rPr kumimoji="1" lang="ja-JP" altLang="en-US" dirty="0">
                <a:latin typeface="+mn-ea"/>
                <a:ea typeface="+mn-ea"/>
              </a:rPr>
              <a:t>本市ホームページをご確認ください。</a:t>
            </a:r>
            <a:endParaRPr kumimoji="1" lang="en-US" altLang="ja-JP" dirty="0">
              <a:latin typeface="+mn-ea"/>
              <a:ea typeface="+mn-ea"/>
            </a:endParaRPr>
          </a:p>
          <a:p>
            <a:endParaRPr kumimoji="1" lang="en-US" altLang="ja-JP"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ea"/>
                <a:ea typeface="+mn-ea"/>
                <a:cs typeface="+mn-cs"/>
              </a:rPr>
              <a:t>　鹿児島市ホームページ（事故報告書の提出）</a:t>
            </a: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dk1"/>
                </a:solidFill>
                <a:latin typeface="+mn-ea"/>
                <a:ea typeface="+mn-ea"/>
                <a:cs typeface="+mn-cs"/>
              </a:rPr>
              <a:t>https://www.city.kagoshima.lg.jp/kenkofukushi/fukushi/syofuku/kenko/fukushi/shogai/jigyosha/jiko.html</a:t>
            </a:r>
            <a:endParaRPr kumimoji="1" lang="en-US" altLang="ja-JP" dirty="0">
              <a:latin typeface="+mn-ea"/>
              <a:ea typeface="+mn-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29</a:t>
            </a:fld>
            <a:endParaRPr kumimoji="1" lang="ja-JP" altLang="en-US"/>
          </a:p>
        </p:txBody>
      </p:sp>
    </p:spTree>
    <p:extLst>
      <p:ext uri="{BB962C8B-B14F-4D97-AF65-F5344CB8AC3E}">
        <p14:creationId xmlns:p14="http://schemas.microsoft.com/office/powerpoint/2010/main" val="376639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定員超過について、厚生労働省へ照会した結果、</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自治体において個々の事業所の状況を見たうえで、適正なサービス提供の確保について指導していくものとの回答でした。</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厚生労働省からの回答を踏まえ、鹿児島市では、</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１年間の平均で見て、定員超過になっている場合など、</a:t>
            </a:r>
            <a:r>
              <a:rPr lang="ja-JP" altLang="en-US" sz="1200" u="none" dirty="0"/>
              <a:t>慢性的に定員を超過している状況等については、</a:t>
            </a:r>
            <a:endParaRPr lang="en-US" altLang="ja-JP"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t>サービス提供の確保として相応しいかを確認したうえで、定員の見直しを指導することとしています。</a:t>
            </a:r>
            <a:endParaRPr kumimoji="1" lang="ja-JP" altLang="en-US" sz="1200" u="none"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909877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次に、情報公表制度について説明します。</a:t>
            </a:r>
          </a:p>
          <a:p>
            <a:endParaRPr kumimoji="1" lang="ja-JP" altLang="en-US" dirty="0"/>
          </a:p>
          <a:p>
            <a:r>
              <a:rPr kumimoji="1" lang="ja-JP" altLang="en-US" dirty="0"/>
              <a:t>情報公表制度の主旨・目的については、</a:t>
            </a:r>
          </a:p>
          <a:p>
            <a:r>
              <a:rPr kumimoji="1" lang="ja-JP" altLang="en-US" dirty="0"/>
              <a:t>障害福祉サービス等を提供する事業所数が大幅に増加する中で、</a:t>
            </a:r>
          </a:p>
          <a:p>
            <a:r>
              <a:rPr kumimoji="1" lang="ja-JP" altLang="en-US" dirty="0"/>
              <a:t>事業者によるサービスの質の向上が重要な課題となっていることなどを踏まえ、</a:t>
            </a:r>
          </a:p>
          <a:p>
            <a:r>
              <a:rPr kumimoji="1" lang="ja-JP" altLang="en-US" dirty="0"/>
              <a:t>平成３０年４月から施行された法律において、事業者に対して</a:t>
            </a:r>
          </a:p>
          <a:p>
            <a:r>
              <a:rPr kumimoji="1" lang="ja-JP" altLang="en-US" dirty="0"/>
              <a:t>障害福祉サービスの内容等を報告することを求めるとともに、</a:t>
            </a:r>
          </a:p>
          <a:p>
            <a:r>
              <a:rPr kumimoji="1" lang="ja-JP" altLang="en-US" dirty="0"/>
              <a:t>内容を公表する仕組みを創設し、</a:t>
            </a:r>
          </a:p>
          <a:p>
            <a:r>
              <a:rPr kumimoji="1" lang="ja-JP" altLang="en-US" dirty="0"/>
              <a:t>利用者による個々のニーズに応じた</a:t>
            </a:r>
          </a:p>
          <a:p>
            <a:r>
              <a:rPr kumimoji="1" lang="ja-JP" altLang="en-US" dirty="0"/>
              <a:t>良質なサービスの選択に資すること等を目的としております。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30</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625987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公表の方法につきましては、ワムネットの</a:t>
            </a:r>
          </a:p>
          <a:p>
            <a:r>
              <a:rPr kumimoji="1" lang="ja-JP" altLang="en-US" dirty="0">
                <a:latin typeface="+mn-ea"/>
                <a:ea typeface="+mn-ea"/>
              </a:rPr>
              <a:t>「障害福祉サービス等情報公表システム」において公表しております。</a:t>
            </a:r>
          </a:p>
          <a:p>
            <a:endParaRPr kumimoji="1" lang="ja-JP" altLang="en-US" dirty="0">
              <a:latin typeface="+mn-ea"/>
              <a:ea typeface="+mn-ea"/>
            </a:endParaRPr>
          </a:p>
          <a:p>
            <a:r>
              <a:rPr kumimoji="1" lang="ja-JP" altLang="en-US" dirty="0">
                <a:latin typeface="+mn-ea"/>
                <a:ea typeface="+mn-ea"/>
              </a:rPr>
              <a:t>報告の方法につきましては、</a:t>
            </a:r>
          </a:p>
          <a:p>
            <a:r>
              <a:rPr kumimoji="1" lang="ja-JP" altLang="en-US" dirty="0">
                <a:latin typeface="+mn-ea"/>
                <a:ea typeface="+mn-ea"/>
              </a:rPr>
              <a:t>事業所が直接システムにログインし入力することとなっており、</a:t>
            </a:r>
          </a:p>
          <a:p>
            <a:r>
              <a:rPr kumimoji="1" lang="ja-JP" altLang="en-US" dirty="0">
                <a:latin typeface="+mn-ea"/>
                <a:ea typeface="+mn-ea"/>
              </a:rPr>
              <a:t>ログインに必要なＩＤ・パスワードにつきましては法人に</a:t>
            </a:r>
            <a:r>
              <a:rPr kumimoji="1" lang="en-US" altLang="ja-JP" dirty="0">
                <a:latin typeface="+mn-ea"/>
                <a:ea typeface="+mn-ea"/>
              </a:rPr>
              <a:t>1</a:t>
            </a:r>
            <a:r>
              <a:rPr kumimoji="1" lang="ja-JP" altLang="en-US" dirty="0">
                <a:latin typeface="+mn-ea"/>
                <a:ea typeface="+mn-ea"/>
              </a:rPr>
              <a:t>つ付与しているので、</a:t>
            </a:r>
          </a:p>
          <a:p>
            <a:r>
              <a:rPr kumimoji="1" lang="ja-JP" altLang="en-US" dirty="0">
                <a:latin typeface="+mn-ea"/>
                <a:ea typeface="+mn-ea"/>
              </a:rPr>
              <a:t>法人内で共有をお願いします。</a:t>
            </a:r>
          </a:p>
          <a:p>
            <a:r>
              <a:rPr kumimoji="1" lang="ja-JP" altLang="en-US" dirty="0">
                <a:latin typeface="+mn-ea"/>
                <a:ea typeface="+mn-ea"/>
              </a:rPr>
              <a:t>ＩＤ・パスワードが送付されたメールの確認がとれない場合は、</a:t>
            </a:r>
          </a:p>
          <a:p>
            <a:r>
              <a:rPr kumimoji="1" lang="ja-JP" altLang="en-US" dirty="0">
                <a:latin typeface="+mn-ea"/>
                <a:ea typeface="+mn-ea"/>
              </a:rPr>
              <a:t>障害施設係へご連絡ください。</a:t>
            </a:r>
          </a:p>
          <a:p>
            <a:endParaRPr kumimoji="1" lang="ja-JP" altLang="en-US" dirty="0">
              <a:latin typeface="+mn-ea"/>
              <a:ea typeface="+mn-ea"/>
            </a:endParaRPr>
          </a:p>
          <a:p>
            <a:r>
              <a:rPr kumimoji="1" lang="ja-JP" altLang="en-US" dirty="0">
                <a:latin typeface="+mn-ea"/>
                <a:ea typeface="+mn-ea"/>
              </a:rPr>
              <a:t>報告時期につきましては、</a:t>
            </a:r>
            <a:endParaRPr kumimoji="1" lang="en-US" altLang="ja-JP" dirty="0">
              <a:latin typeface="+mn-ea"/>
              <a:ea typeface="+mn-ea"/>
            </a:endParaRPr>
          </a:p>
          <a:p>
            <a:r>
              <a:rPr kumimoji="1" lang="ja-JP" altLang="en-US" dirty="0">
                <a:latin typeface="+mn-ea"/>
                <a:ea typeface="+mn-ea"/>
              </a:rPr>
              <a:t>毎年５月に公表内容を見直していただき、更新を行ってください。</a:t>
            </a:r>
            <a:endParaRPr kumimoji="1" lang="en-US" altLang="ja-JP" dirty="0">
              <a:latin typeface="+mn-ea"/>
              <a:ea typeface="+mn-ea"/>
            </a:endParaRPr>
          </a:p>
          <a:p>
            <a:r>
              <a:rPr kumimoji="1" lang="ja-JP" altLang="en-US" dirty="0">
                <a:latin typeface="+mn-ea"/>
                <a:ea typeface="+mn-ea"/>
              </a:rPr>
              <a:t>今年度更新をしていない事業所につきましては速やかに</a:t>
            </a:r>
            <a:endParaRPr kumimoji="1" lang="en-US" altLang="ja-JP" dirty="0">
              <a:latin typeface="+mn-ea"/>
              <a:ea typeface="+mn-ea"/>
            </a:endParaRPr>
          </a:p>
          <a:p>
            <a:r>
              <a:rPr kumimoji="1" lang="ja-JP" altLang="en-US" dirty="0">
                <a:latin typeface="+mn-ea"/>
                <a:ea typeface="+mn-ea"/>
              </a:rPr>
              <a:t>更新していただきますようお願いいたします。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また、更新を行った後に公表内容の変更があった場合は、</a:t>
            </a:r>
            <a:endParaRPr kumimoji="1" lang="en-US" altLang="ja-JP" dirty="0">
              <a:latin typeface="+mn-ea"/>
              <a:ea typeface="+mn-ea"/>
            </a:endParaRPr>
          </a:p>
          <a:p>
            <a:r>
              <a:rPr kumimoji="1" lang="ja-JP" altLang="en-US" dirty="0">
                <a:latin typeface="+mn-ea"/>
                <a:ea typeface="+mn-ea"/>
              </a:rPr>
              <a:t>随時システムから報告を行ってください。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なお、</a:t>
            </a:r>
            <a:r>
              <a:rPr lang="ja-JP" altLang="en-US" sz="1200" b="0" u="none" dirty="0">
                <a:solidFill>
                  <a:srgbClr val="FF0000"/>
                </a:solidFill>
                <a:latin typeface="+mn-ea"/>
                <a:ea typeface="+mn-ea"/>
              </a:rPr>
              <a:t>令和６年度報酬改定により情報公表未報告減算が創設されており、未報告の場合は減算の対象となります。</a:t>
            </a:r>
            <a:endParaRPr lang="en-US" altLang="ja-JP" sz="1200" b="0" u="none" dirty="0">
              <a:solidFill>
                <a:srgbClr val="FF0000"/>
              </a:solidFill>
              <a:latin typeface="+mn-ea"/>
              <a:ea typeface="+mn-ea"/>
            </a:endParaRP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31</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099875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次に、要配慮者利用施設での避難確保計画及び避難訓練の実施について説明します。</a:t>
            </a:r>
          </a:p>
          <a:p>
            <a:endParaRPr kumimoji="1" lang="ja-JP" altLang="en-US" dirty="0"/>
          </a:p>
          <a:p>
            <a:r>
              <a:rPr kumimoji="1" lang="ja-JP" altLang="en-US" dirty="0"/>
              <a:t>平成２９年の水防法等の改正により、浸水想定区域や土砂災害警戒区域内の</a:t>
            </a:r>
          </a:p>
          <a:p>
            <a:r>
              <a:rPr kumimoji="1" lang="ja-JP" altLang="en-US" dirty="0"/>
              <a:t>要配慮者利用施設の管理者等は、避難確保計画の作成及び避難訓練の実施が</a:t>
            </a:r>
            <a:endParaRPr kumimoji="1" lang="en-US" altLang="ja-JP" dirty="0"/>
          </a:p>
          <a:p>
            <a:r>
              <a:rPr kumimoji="1" lang="ja-JP" altLang="en-US" dirty="0"/>
              <a:t>義務となっておりますので、必ず行ってください。</a:t>
            </a:r>
          </a:p>
          <a:p>
            <a:endParaRPr kumimoji="1" lang="ja-JP" altLang="en-US" dirty="0"/>
          </a:p>
          <a:p>
            <a:r>
              <a:rPr kumimoji="1" lang="ja-JP" altLang="en-US" dirty="0"/>
              <a:t>各事業所において、浸水想定区域や土砂災害警戒区域内であるかを</a:t>
            </a:r>
          </a:p>
          <a:p>
            <a:r>
              <a:rPr kumimoji="1" lang="ja-JP" altLang="en-US" dirty="0"/>
              <a:t>「かごしまｉマップ」でご確認ください。</a:t>
            </a:r>
            <a:endParaRPr kumimoji="1" lang="en-US" altLang="ja-JP" dirty="0"/>
          </a:p>
          <a:p>
            <a:r>
              <a:rPr kumimoji="1" lang="ja-JP" altLang="en-US" dirty="0"/>
              <a:t>それらの区域内であれば、本市ホームページに避難確保計画作成の手引き及び様式が</a:t>
            </a:r>
            <a:endParaRPr kumimoji="1" lang="en-US" altLang="ja-JP" dirty="0"/>
          </a:p>
          <a:p>
            <a:r>
              <a:rPr kumimoji="1" lang="ja-JP" altLang="en-US" dirty="0"/>
              <a:t>掲載されていますので、速やかに作成のうえ障害福祉課へ提出してください。</a:t>
            </a:r>
            <a:endParaRPr kumimoji="1" lang="en-US" altLang="ja-JP" dirty="0"/>
          </a:p>
          <a:p>
            <a:r>
              <a:rPr kumimoji="1" lang="ja-JP" altLang="en-US" dirty="0"/>
              <a:t>すでに作成・提出済の事業所におかれましては、内容に変更がないかご確認ください。</a:t>
            </a:r>
          </a:p>
          <a:p>
            <a:endParaRPr kumimoji="1" lang="ja-JP" altLang="en-US" dirty="0"/>
          </a:p>
          <a:p>
            <a:r>
              <a:rPr kumimoji="1" lang="ja-JP" altLang="en-US" dirty="0"/>
              <a:t>また、年１回以上の避難訓練が義務付けられました。避難訓練を実施した場合は、</a:t>
            </a:r>
            <a:endParaRPr kumimoji="1" lang="en-US" altLang="ja-JP" dirty="0"/>
          </a:p>
          <a:p>
            <a:r>
              <a:rPr kumimoji="1" lang="ja-JP" altLang="en-US" dirty="0"/>
              <a:t>訓練実施結果報告書を提出してください。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626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最後に、今年度行った行政処分についてです。</a:t>
            </a:r>
            <a:endParaRPr kumimoji="1" lang="en-US" altLang="ja-JP" dirty="0"/>
          </a:p>
          <a:p>
            <a:pPr defTabSz="914320"/>
            <a:r>
              <a:rPr kumimoji="1" lang="ja-JP" altLang="en-US" dirty="0"/>
              <a:t>報道等でご承知のとおり、本市の</a:t>
            </a:r>
            <a:r>
              <a:rPr lang="ja-JP" altLang="en-US" dirty="0"/>
              <a:t>障害福祉サービス事業所等に対して、従業者による虐待や報酬を不正に請求するなどの事由により行政処分を行ったところです。</a:t>
            </a:r>
            <a:endParaRPr lang="en-US" altLang="ja-JP" dirty="0"/>
          </a:p>
          <a:p>
            <a:pPr defTabSz="914320"/>
            <a:r>
              <a:rPr lang="ja-JP" altLang="en-US" dirty="0"/>
              <a:t>今回の事案は、障害者の尊厳を害するのみならず、制度全体の信頼を損なうもので到底許されるものではありません。 </a:t>
            </a:r>
            <a:endParaRPr lang="en-US" altLang="ja-JP" dirty="0"/>
          </a:p>
          <a:p>
            <a:pPr defTabSz="914320"/>
            <a:r>
              <a:rPr lang="ja-JP" altLang="en-US" dirty="0"/>
              <a:t>事業所等におかれましては、国の基準省令やガイドライン等の遵守など適切な運営をお願いします。</a:t>
            </a:r>
          </a:p>
          <a:p>
            <a:pPr defTabSz="914320"/>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33</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51947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上記の文書は、今回の行政処分を踏まえて、</a:t>
            </a:r>
            <a:r>
              <a:rPr kumimoji="1" lang="en-US" altLang="ja-JP" dirty="0"/>
              <a:t>8</a:t>
            </a:r>
            <a:r>
              <a:rPr kumimoji="1" lang="ja-JP" altLang="en-US" dirty="0"/>
              <a:t>月</a:t>
            </a:r>
            <a:r>
              <a:rPr kumimoji="1" lang="en-US" altLang="ja-JP" dirty="0"/>
              <a:t>23</a:t>
            </a:r>
            <a:r>
              <a:rPr kumimoji="1" lang="ja-JP" altLang="en-US" dirty="0"/>
              <a:t>日付で各事業所等に発出した文書となります。</a:t>
            </a:r>
          </a:p>
          <a:p>
            <a:pPr defTabSz="914320"/>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34</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384291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次に、情報共有の徹底・適切な対応について説明します。</a:t>
            </a:r>
          </a:p>
          <a:p>
            <a:endParaRPr kumimoji="1" lang="ja-JP" altLang="en-US" sz="1200" dirty="0"/>
          </a:p>
          <a:p>
            <a:r>
              <a:rPr kumimoji="1" lang="ja-JP" altLang="en-US" sz="1200" dirty="0"/>
              <a:t>過去の実地指導での指摘内容や毎月請求の際にエラーが出る例を見ると、変更届出が提出されていない内容の請求がされていたり、</a:t>
            </a:r>
          </a:p>
          <a:p>
            <a:r>
              <a:rPr kumimoji="1" lang="ja-JP" altLang="en-US" sz="1200" dirty="0"/>
              <a:t>届けられている人員基準を満たしていない例などが見られました。</a:t>
            </a:r>
          </a:p>
          <a:p>
            <a:endParaRPr kumimoji="1" lang="ja-JP" altLang="en-US" sz="1200" dirty="0"/>
          </a:p>
          <a:p>
            <a:r>
              <a:rPr kumimoji="1" lang="ja-JP" altLang="en-US" sz="1200" dirty="0"/>
              <a:t>そこで今一度、各事業所におかれましては、</a:t>
            </a:r>
          </a:p>
          <a:p>
            <a:r>
              <a:rPr kumimoji="1" lang="ja-JP" altLang="en-US" sz="1200" dirty="0"/>
              <a:t>運営規程、付表、重要事項説明書などの基本的な情報について、</a:t>
            </a:r>
          </a:p>
          <a:p>
            <a:r>
              <a:rPr kumimoji="1" lang="ja-JP" altLang="en-US" sz="1200" dirty="0"/>
              <a:t>変更届出等適切な事務処理がされているかをご確認いただくとともに、</a:t>
            </a:r>
          </a:p>
          <a:p>
            <a:r>
              <a:rPr kumimoji="1" lang="ja-JP" altLang="en-US" sz="1200" dirty="0"/>
              <a:t>事業所内の従業員での情報共有についてお願いします。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4</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59883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次に人員基準等の毎月の確認について説明します。</a:t>
            </a:r>
          </a:p>
          <a:p>
            <a:r>
              <a:rPr kumimoji="1" lang="ja-JP" altLang="en-US" sz="1200" dirty="0"/>
              <a:t>　各事業所が提供しているサービスについてのルールについて、</a:t>
            </a:r>
          </a:p>
          <a:p>
            <a:r>
              <a:rPr kumimoji="1" lang="ja-JP" altLang="en-US" sz="1200" dirty="0"/>
              <a:t>事業所ハンドブックなどを見て熟知するようにしてください。</a:t>
            </a:r>
          </a:p>
          <a:p>
            <a:endParaRPr kumimoji="1" lang="ja-JP" altLang="en-US" sz="1200" dirty="0"/>
          </a:p>
          <a:p>
            <a:r>
              <a:rPr kumimoji="1" lang="ja-JP" altLang="en-US" sz="1200" dirty="0"/>
              <a:t>　そのうえで、</a:t>
            </a:r>
          </a:p>
          <a:p>
            <a:r>
              <a:rPr kumimoji="1" lang="ja-JP" altLang="en-US" sz="1200" dirty="0"/>
              <a:t>基本報酬や加算算定の基礎となる人員配置等については、</a:t>
            </a:r>
          </a:p>
          <a:p>
            <a:r>
              <a:rPr kumimoji="1" lang="ja-JP" altLang="en-US" sz="1200" dirty="0"/>
              <a:t>体制等状況や勤務形態一覧表などを基に</a:t>
            </a:r>
          </a:p>
          <a:p>
            <a:r>
              <a:rPr kumimoji="1" lang="ja-JP" altLang="en-US" sz="1200" dirty="0"/>
              <a:t>基準や加算要件を満たしているか毎月確認を行ってください。</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5</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96947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特に常勤換算方法で人員配置を行う必要がある職種や</a:t>
            </a:r>
            <a:endParaRPr kumimoji="1" lang="en-US" altLang="ja-JP" sz="1200" dirty="0"/>
          </a:p>
          <a:p>
            <a:r>
              <a:rPr kumimoji="1" lang="ja-JP" altLang="en-US" sz="1200" dirty="0"/>
              <a:t>人員配置体制加算を算定している事業所におかれましては、</a:t>
            </a:r>
            <a:endParaRPr kumimoji="1" lang="en-US" altLang="ja-JP" sz="1200" dirty="0"/>
          </a:p>
          <a:p>
            <a:r>
              <a:rPr kumimoji="1" lang="ja-JP" altLang="en-US" sz="1200" dirty="0"/>
              <a:t>年度始めの異動等で、従業者の変更がある際は、</a:t>
            </a:r>
            <a:endParaRPr kumimoji="1" lang="en-US" altLang="ja-JP" sz="1200" dirty="0"/>
          </a:p>
          <a:p>
            <a:r>
              <a:rPr kumimoji="1" lang="ja-JP" altLang="en-US" sz="1200" dirty="0"/>
              <a:t>ご注意くださいますようお願いいたします。</a:t>
            </a:r>
            <a:endParaRPr kumimoji="1" lang="en-US" altLang="ja-JP" sz="1200" dirty="0"/>
          </a:p>
          <a:p>
            <a:endParaRPr kumimoji="1" lang="en-US" altLang="ja-JP" sz="1200" dirty="0"/>
          </a:p>
          <a:p>
            <a:r>
              <a:rPr kumimoji="1" lang="ja-JP" altLang="en-US" sz="1200" dirty="0"/>
              <a:t>勤務形態表については、</a:t>
            </a:r>
            <a:endParaRPr kumimoji="1" lang="en-US" altLang="ja-JP" sz="1200" dirty="0"/>
          </a:p>
          <a:p>
            <a:r>
              <a:rPr kumimoji="1" lang="ja-JP" altLang="en-US" sz="1200" dirty="0"/>
              <a:t>毎月作成し、人員基準を確認していただく必要があります。</a:t>
            </a:r>
            <a:endParaRPr kumimoji="1" lang="en-US" altLang="ja-JP" sz="1200" dirty="0"/>
          </a:p>
          <a:p>
            <a:r>
              <a:rPr kumimoji="1" lang="ja-JP" altLang="en-US" sz="1200" dirty="0"/>
              <a:t>事業所において、勤務シフト表を作成していると思いますので、</a:t>
            </a:r>
            <a:endParaRPr kumimoji="1" lang="en-US" altLang="ja-JP" sz="1200" dirty="0"/>
          </a:p>
          <a:p>
            <a:r>
              <a:rPr kumimoji="1" lang="ja-JP" altLang="en-US" sz="1200" dirty="0"/>
              <a:t>それをご活用していただいて構いませんが、常勤換算後の人数や</a:t>
            </a:r>
            <a:endParaRPr kumimoji="1" lang="en-US" altLang="ja-JP" sz="1200" dirty="0"/>
          </a:p>
          <a:p>
            <a:r>
              <a:rPr kumimoji="1" lang="ja-JP" altLang="en-US" sz="1200" dirty="0"/>
              <a:t>満たすべき人員体制等、必要な確認ができるようにしてください。</a:t>
            </a:r>
          </a:p>
          <a:p>
            <a:endParaRPr kumimoji="1"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66651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次に、各手続きの提出期限について説明します。</a:t>
            </a:r>
            <a:endParaRPr kumimoji="1" lang="en-US" altLang="ja-JP" sz="1200" dirty="0"/>
          </a:p>
          <a:p>
            <a:r>
              <a:rPr kumimoji="1" lang="ja-JP" altLang="en-US" sz="1200" dirty="0"/>
              <a:t>指定申請、更新申請は、２か月前まで、</a:t>
            </a:r>
            <a:endParaRPr kumimoji="1" lang="en-US" altLang="ja-JP" sz="1200" dirty="0"/>
          </a:p>
          <a:p>
            <a:r>
              <a:rPr kumimoji="1" lang="ja-JP" altLang="en-US" sz="1200" dirty="0"/>
              <a:t>廃止届、休止届は１か月前まで、</a:t>
            </a:r>
            <a:endParaRPr kumimoji="1" lang="en-US" altLang="ja-JP" sz="1200" dirty="0"/>
          </a:p>
          <a:p>
            <a:r>
              <a:rPr kumimoji="1" lang="ja-JP" altLang="en-US" sz="1200" dirty="0"/>
              <a:t>再開届は、再開の日から１０日以内となっておりますので、</a:t>
            </a:r>
            <a:endParaRPr kumimoji="1" lang="en-US" altLang="ja-JP" sz="1200" dirty="0"/>
          </a:p>
          <a:p>
            <a:r>
              <a:rPr kumimoji="1" lang="ja-JP" altLang="en-US" sz="1200" dirty="0"/>
              <a:t>それぞれ提出期限を厳守してください。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825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次に、変更届についてですが、給付費に関するものと</a:t>
            </a:r>
          </a:p>
          <a:p>
            <a:r>
              <a:rPr kumimoji="1" lang="ja-JP" altLang="en-US" sz="1200" dirty="0"/>
              <a:t>それ以外のもので異なります。</a:t>
            </a:r>
          </a:p>
          <a:p>
            <a:endParaRPr kumimoji="1" lang="ja-JP" altLang="en-US" sz="1200" dirty="0"/>
          </a:p>
          <a:p>
            <a:r>
              <a:rPr kumimoji="1" lang="ja-JP" altLang="en-US" sz="1200" dirty="0"/>
              <a:t>①給付費に関するもの以外については、</a:t>
            </a:r>
          </a:p>
          <a:p>
            <a:r>
              <a:rPr kumimoji="1" lang="ja-JP" altLang="en-US" sz="1200" dirty="0"/>
              <a:t>変更のあった日から１０日以内となっております。</a:t>
            </a:r>
          </a:p>
          <a:p>
            <a:endParaRPr kumimoji="1" lang="ja-JP" altLang="en-US" sz="1200" dirty="0"/>
          </a:p>
          <a:p>
            <a:r>
              <a:rPr kumimoji="1" lang="ja-JP" altLang="en-US" sz="1200" dirty="0"/>
              <a:t>②給付費に関するものについては、</a:t>
            </a:r>
          </a:p>
          <a:p>
            <a:r>
              <a:rPr kumimoji="1" lang="ja-JP" altLang="en-US" sz="1200" dirty="0"/>
              <a:t>届出日が１５日以前か１６日以降かで、</a:t>
            </a:r>
          </a:p>
          <a:p>
            <a:r>
              <a:rPr kumimoji="1" lang="ja-JP" altLang="en-US" sz="1200" dirty="0"/>
              <a:t>算定開始の時期が変わります。</a:t>
            </a:r>
            <a:endParaRPr kumimoji="1" lang="en-US" altLang="ja-JP" sz="1200" dirty="0"/>
          </a:p>
          <a:p>
            <a:r>
              <a:rPr kumimoji="1" lang="ja-JP" altLang="en-US" sz="1200" dirty="0"/>
              <a:t>また、共同生活住居の追加については、</a:t>
            </a:r>
            <a:endParaRPr kumimoji="1" lang="en-US" altLang="ja-JP" sz="1200" dirty="0"/>
          </a:p>
          <a:p>
            <a:r>
              <a:rPr kumimoji="1" lang="ja-JP" altLang="en-US" sz="1200" dirty="0"/>
              <a:t>追加する月の前月１５日までに、届出を行ってください。</a:t>
            </a:r>
          </a:p>
          <a:p>
            <a:r>
              <a:rPr kumimoji="1" lang="ja-JP" altLang="en-US" sz="1200" dirty="0"/>
              <a:t>なお、１５日が休みの場合は、１５日より前の開庁日が境となります。</a:t>
            </a:r>
          </a:p>
          <a:p>
            <a:endParaRPr kumimoji="1" lang="ja-JP" altLang="en-US" sz="1200" dirty="0"/>
          </a:p>
          <a:p>
            <a:r>
              <a:rPr kumimoji="1" lang="ja-JP" altLang="en-US" sz="1200" dirty="0"/>
              <a:t>ここで注意していただきたいのは、</a:t>
            </a:r>
          </a:p>
          <a:p>
            <a:r>
              <a:rPr kumimoji="1" lang="ja-JP" altLang="en-US" sz="1200" dirty="0"/>
              <a:t>算定要件を満たさなくなった場合です。</a:t>
            </a:r>
          </a:p>
          <a:p>
            <a:r>
              <a:rPr kumimoji="1" lang="ja-JP" altLang="en-US" sz="1200" dirty="0"/>
              <a:t>要件を満たさないことが判明したら、請求を止めるだけでなく、</a:t>
            </a:r>
          </a:p>
          <a:p>
            <a:r>
              <a:rPr kumimoji="1" lang="ja-JP" altLang="en-US" sz="1200" dirty="0"/>
              <a:t>速やかに終了の届出を行っていただきますようお願いいたします。</a:t>
            </a:r>
          </a:p>
          <a:p>
            <a:endParaRPr kumimoji="1" lang="en-US" altLang="ja-JP" sz="120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8</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52647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次に、給付費の中での例外についてです</a:t>
            </a:r>
            <a:r>
              <a:rPr lang="ja-JP" altLang="en-US" sz="1200" dirty="0"/>
              <a:t>。</a:t>
            </a:r>
            <a:endParaRPr lang="en-US" altLang="ja-JP" sz="1200" dirty="0"/>
          </a:p>
          <a:p>
            <a:endParaRPr kumimoji="1" lang="en-US" altLang="ja-JP" sz="1200" dirty="0"/>
          </a:p>
          <a:p>
            <a:r>
              <a:rPr lang="ja-JP" altLang="en-US" sz="1200" dirty="0"/>
              <a:t>①定員増により単価が下がる場合の報酬単価と②食事提供体制加算は届出日からの算定となります。</a:t>
            </a:r>
            <a:endParaRPr lang="en-US" altLang="ja-JP" sz="1200" dirty="0"/>
          </a:p>
          <a:p>
            <a:endParaRPr lang="en-US" altLang="ja-JP" sz="1200" dirty="0"/>
          </a:p>
          <a:p>
            <a:r>
              <a:rPr lang="ja-JP" altLang="en-US" sz="1200" dirty="0"/>
              <a:t>③前年度の実績に応じて算定する基本報酬や加算は、４月中旬までに提出されたものは４月に遡って適用されます。</a:t>
            </a:r>
            <a:endParaRPr lang="en-US" altLang="ja-JP" sz="1200" dirty="0"/>
          </a:p>
          <a:p>
            <a:endParaRPr lang="en-US" altLang="ja-JP" sz="1200" dirty="0"/>
          </a:p>
          <a:p>
            <a:r>
              <a:rPr lang="ja-JP" altLang="en-US" sz="1200" dirty="0"/>
              <a:t>④福祉・介護職員処遇改善加算等は、算定開始月の前々月の末日までとされていますので、４月から算定するためには２月末までに届出が必要です。</a:t>
            </a:r>
            <a:endParaRPr lang="en-US" altLang="ja-JP" sz="1200" dirty="0"/>
          </a:p>
          <a:p>
            <a:endParaRPr lang="en-US" altLang="ja-JP" sz="1200" dirty="0"/>
          </a:p>
          <a:p>
            <a:r>
              <a:rPr lang="ja-JP" altLang="en-US" sz="1200" dirty="0"/>
              <a:t>④の加算を算定するためには、毎年届出が必要となりますのでご注意ください。</a:t>
            </a:r>
            <a:endParaRPr lang="en-US" altLang="ja-JP" sz="1200" dirty="0"/>
          </a:p>
        </p:txBody>
      </p:sp>
      <p:sp>
        <p:nvSpPr>
          <p:cNvPr id="5" name="スライド番号プレースホルダー 4"/>
          <p:cNvSpPr>
            <a:spLocks noGrp="1"/>
          </p:cNvSpPr>
          <p:nvPr>
            <p:ph type="sldNum" sz="quarter" idx="11"/>
          </p:nvPr>
        </p:nvSpPr>
        <p:spPr/>
        <p:txBody>
          <a:bodyPr/>
          <a:lstStyle/>
          <a:p>
            <a:fld id="{B143584D-A7E2-43D6-905A-580B331C7D4C}" type="slidenum">
              <a:rPr lang="ja-JP" altLang="en-US" smtClean="0">
                <a:solidFill>
                  <a:prstClr val="black"/>
                </a:solidFill>
              </a:rPr>
              <a:pPr/>
              <a:t>9</a:t>
            </a:fld>
            <a:endParaRPr lang="ja-JP" altLang="en-US">
              <a:solidFill>
                <a:prstClr val="black"/>
              </a:solidFill>
            </a:endParaRPr>
          </a:p>
        </p:txBody>
      </p:sp>
      <p:sp>
        <p:nvSpPr>
          <p:cNvPr id="4" name="ヘッダー プレースホルダー 3"/>
          <p:cNvSpPr>
            <a:spLocks noGrp="1"/>
          </p:cNvSpPr>
          <p:nvPr>
            <p:ph type="hdr" sz="quarter" idx="12"/>
          </p:nvPr>
        </p:nvSpPr>
        <p:spPr/>
        <p:txBody>
          <a:bodyPr/>
          <a:lstStyle/>
          <a:p>
            <a:endParaRPr kumimoji="1" lang="ja-JP" altLang="en-US"/>
          </a:p>
        </p:txBody>
      </p:sp>
    </p:spTree>
    <p:extLst>
      <p:ext uri="{BB962C8B-B14F-4D97-AF65-F5344CB8AC3E}">
        <p14:creationId xmlns:p14="http://schemas.microsoft.com/office/powerpoint/2010/main" val="360492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3709DF1-0881-4547-A5A6-3B2F8B74152D}"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9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F0C9F4-5B76-40E4-9287-E425C2BF0EAE}"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450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4B8CCE-E017-4EB0-B45D-A9A4103CA4B9}"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917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94AEB8-121E-43C5-8FFB-7A103DD2F30A}"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694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47C79C9-26C7-4A5B-98B6-98333B4F4D65}"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762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8D448D-0C12-434F-8075-C30B27CD70D9}"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89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9ABFD9-D181-4911-92D9-6A4B7E6B9A3A}"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72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0B00E21-3229-453F-96DF-FA0255EB7011}"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977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54BF16-7A4F-42BC-9312-F44CE260D5EA}"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925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7A1817-3163-4205-B703-31C5C9B2B56D}"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95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AF495DC-EE58-4A42-A9E4-1721520DCF8B}"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5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DB47-F0FA-4382-8A94-F1F678F139DB}" type="datetime1">
              <a:rPr lang="ja-JP" altLang="en-US" smtClean="0">
                <a:solidFill>
                  <a:prstClr val="black">
                    <a:tint val="75000"/>
                  </a:prstClr>
                </a:solidFill>
              </a:rPr>
              <a:t>2024/9/9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6600248"/>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7" y="476673"/>
            <a:ext cx="7772400" cy="1054990"/>
          </a:xfrm>
        </p:spPr>
        <p:style>
          <a:lnRef idx="1">
            <a:schemeClr val="accent1"/>
          </a:lnRef>
          <a:fillRef idx="3">
            <a:schemeClr val="accent1"/>
          </a:fillRef>
          <a:effectRef idx="2">
            <a:schemeClr val="accent1"/>
          </a:effectRef>
          <a:fontRef idx="minor">
            <a:schemeClr val="lt1"/>
          </a:fontRef>
        </p:style>
        <p:txBody>
          <a:bodyPr>
            <a:noAutofit/>
          </a:bodyPr>
          <a:lstStyle/>
          <a:p>
            <a:pPr algn="l"/>
            <a:r>
              <a:rPr lang="ja-JP" altLang="en-US" sz="2800" dirty="0"/>
              <a:t>令和６年度</a:t>
            </a:r>
            <a:br>
              <a:rPr kumimoji="1" lang="en-US" altLang="ja-JP" sz="2800" dirty="0"/>
            </a:br>
            <a:r>
              <a:rPr lang="ja-JP" altLang="en-US" sz="2800" dirty="0"/>
              <a:t>指定障害福祉サービス事業者等集団指導</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A91244B0-13D8-45E2-A34F-94B284C31408}" type="slidenum">
              <a:rPr lang="ja-JP" altLang="en-US" kern="0" smtClean="0">
                <a:solidFill>
                  <a:sysClr val="windowText" lastClr="000000"/>
                </a:solidFill>
              </a:rPr>
              <a:pPr>
                <a:defRPr/>
              </a:pPr>
              <a:t>1</a:t>
            </a:fld>
            <a:endParaRPr lang="ja-JP" altLang="en-US" kern="0" dirty="0">
              <a:solidFill>
                <a:sysClr val="windowText" lastClr="000000"/>
              </a:solidFill>
            </a:endParaRPr>
          </a:p>
        </p:txBody>
      </p:sp>
      <p:sp>
        <p:nvSpPr>
          <p:cNvPr id="5" name="サブタイトル 2"/>
          <p:cNvSpPr txBox="1">
            <a:spLocks/>
          </p:cNvSpPr>
          <p:nvPr/>
        </p:nvSpPr>
        <p:spPr>
          <a:xfrm>
            <a:off x="611560" y="6127576"/>
            <a:ext cx="7772401" cy="4575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r"/>
            <a:r>
              <a:rPr lang="ja-JP" altLang="en-US" sz="2400" dirty="0">
                <a:solidFill>
                  <a:schemeClr val="tx1"/>
                </a:solidFill>
              </a:rPr>
              <a:t>障害福祉課障害施設係</a:t>
            </a:r>
            <a:endParaRPr lang="en-US" altLang="ja-JP" sz="2400" dirty="0">
              <a:solidFill>
                <a:schemeClr val="tx1"/>
              </a:solidFill>
            </a:endParaRPr>
          </a:p>
        </p:txBody>
      </p:sp>
      <p:graphicFrame>
        <p:nvGraphicFramePr>
          <p:cNvPr id="7" name="表 6">
            <a:extLst>
              <a:ext uri="{FF2B5EF4-FFF2-40B4-BE49-F238E27FC236}">
                <a16:creationId xmlns:a16="http://schemas.microsoft.com/office/drawing/2014/main" id="{AA5401AF-D575-94A1-5D01-DB0C578E9D28}"/>
              </a:ext>
            </a:extLst>
          </p:cNvPr>
          <p:cNvGraphicFramePr>
            <a:graphicFrameLocks noGrp="1"/>
          </p:cNvGraphicFramePr>
          <p:nvPr>
            <p:extLst>
              <p:ext uri="{D42A27DB-BD31-4B8C-83A1-F6EECF244321}">
                <p14:modId xmlns:p14="http://schemas.microsoft.com/office/powerpoint/2010/main" val="2393852408"/>
              </p:ext>
            </p:extLst>
          </p:nvPr>
        </p:nvGraphicFramePr>
        <p:xfrm>
          <a:off x="617657" y="1760437"/>
          <a:ext cx="7904220" cy="4197255"/>
        </p:xfrm>
        <a:graphic>
          <a:graphicData uri="http://schemas.openxmlformats.org/drawingml/2006/table">
            <a:tbl>
              <a:tblPr firstRow="1" bandRow="1">
                <a:tableStyleId>{5C22544A-7EE6-4342-B048-85BDC9FD1C3A}</a:tableStyleId>
              </a:tblPr>
              <a:tblGrid>
                <a:gridCol w="3952110">
                  <a:extLst>
                    <a:ext uri="{9D8B030D-6E8A-4147-A177-3AD203B41FA5}">
                      <a16:colId xmlns:a16="http://schemas.microsoft.com/office/drawing/2014/main" val="4122708366"/>
                    </a:ext>
                  </a:extLst>
                </a:gridCol>
                <a:gridCol w="3952110">
                  <a:extLst>
                    <a:ext uri="{9D8B030D-6E8A-4147-A177-3AD203B41FA5}">
                      <a16:colId xmlns:a16="http://schemas.microsoft.com/office/drawing/2014/main" val="3803807541"/>
                    </a:ext>
                  </a:extLst>
                </a:gridCol>
              </a:tblGrid>
              <a:tr h="3761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入所系・通所系（就労系以外）説明項目</a:t>
                      </a:r>
                    </a:p>
                  </a:txBody>
                  <a:tcPr/>
                </a:tc>
                <a:tc hMerge="1">
                  <a:txBody>
                    <a:bodyPr/>
                    <a:lstStyle/>
                    <a:p>
                      <a:endParaRPr kumimoji="1" lang="ja-JP" altLang="en-US" dirty="0"/>
                    </a:p>
                  </a:txBody>
                  <a:tcPr/>
                </a:tc>
                <a:extLst>
                  <a:ext uri="{0D108BD9-81ED-4DB2-BD59-A6C34878D82A}">
                    <a16:rowId xmlns:a16="http://schemas.microsoft.com/office/drawing/2014/main" val="2571693605"/>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rPr>
                        <a:t>１　定員の遵守</a:t>
                      </a: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j-ea"/>
                          <a:ea typeface="+mn-ea"/>
                          <a:cs typeface="+mn-cs"/>
                        </a:rPr>
                        <a:t>９　サービス管理責任者のみなし配置の資格要件の失効</a:t>
                      </a:r>
                    </a:p>
                  </a:txBody>
                  <a:tcPr anchor="ctr"/>
                </a:tc>
                <a:extLst>
                  <a:ext uri="{0D108BD9-81ED-4DB2-BD59-A6C34878D82A}">
                    <a16:rowId xmlns:a16="http://schemas.microsoft.com/office/drawing/2014/main" val="769541458"/>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t>２　</a:t>
                      </a:r>
                      <a:r>
                        <a:rPr lang="ja-JP" altLang="en-US" sz="1800" b="0" dirty="0">
                          <a:latin typeface="ＭＳ Ｐゴシック 本文"/>
                        </a:rPr>
                        <a:t>情報共有の徹底・適切な対応</a:t>
                      </a:r>
                      <a:endParaRPr lang="en-US" altLang="ja-JP" sz="1800" b="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en-US" altLang="ja-JP" b="0" dirty="0">
                          <a:solidFill>
                            <a:schemeClr val="tx1"/>
                          </a:solidFill>
                        </a:rPr>
                        <a:t>10</a:t>
                      </a:r>
                      <a:r>
                        <a:rPr lang="ja-JP" altLang="en-US" b="0" dirty="0">
                          <a:solidFill>
                            <a:schemeClr val="tx1"/>
                          </a:solidFill>
                        </a:rPr>
                        <a:t>　</a:t>
                      </a:r>
                      <a:r>
                        <a:rPr kumimoji="1" lang="ja-JP" altLang="en-US" sz="1800" b="0" kern="1200" dirty="0">
                          <a:solidFill>
                            <a:schemeClr val="tx1"/>
                          </a:solidFill>
                          <a:latin typeface="+mj-ea"/>
                          <a:ea typeface="+mn-ea"/>
                          <a:cs typeface="+mn-cs"/>
                        </a:rPr>
                        <a:t>サービス管理責任者等実践研修の</a:t>
                      </a:r>
                      <a:endParaRPr kumimoji="1" lang="en-US" altLang="ja-JP" sz="1800" b="0" kern="1200" dirty="0">
                        <a:solidFill>
                          <a:schemeClr val="tx1"/>
                        </a:solidFill>
                        <a:latin typeface="+mj-ea"/>
                        <a:ea typeface="+mn-ea"/>
                        <a:cs typeface="+mn-cs"/>
                      </a:endParaRPr>
                    </a:p>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j-ea"/>
                          <a:ea typeface="+mn-ea"/>
                          <a:cs typeface="+mn-cs"/>
                        </a:rPr>
                        <a:t>　　実務経験特例</a:t>
                      </a:r>
                      <a:endParaRPr kumimoji="1" lang="en-US" altLang="ja-JP" sz="1800" b="0" kern="1200" dirty="0">
                        <a:solidFill>
                          <a:schemeClr val="tx1"/>
                        </a:solidFill>
                        <a:latin typeface="+mj-ea"/>
                        <a:ea typeface="+mn-ea"/>
                        <a:cs typeface="+mn-cs"/>
                      </a:endParaRPr>
                    </a:p>
                  </a:txBody>
                  <a:tcPr anchor="ctr"/>
                </a:tc>
                <a:extLst>
                  <a:ext uri="{0D108BD9-81ED-4DB2-BD59-A6C34878D82A}">
                    <a16:rowId xmlns:a16="http://schemas.microsoft.com/office/drawing/2014/main" val="1227429813"/>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latin typeface="ＭＳ Ｐゴシック 本文"/>
                        </a:rPr>
                        <a:t>３　</a:t>
                      </a:r>
                      <a:r>
                        <a:rPr lang="ja-JP" altLang="en-US" sz="1800" dirty="0"/>
                        <a:t>人員基準等の毎月の確認</a:t>
                      </a:r>
                      <a:endParaRPr lang="en-US" altLang="ja-JP" sz="1800" b="0" dirty="0">
                        <a:latin typeface="ＭＳ Ｐゴシック 本文"/>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11</a:t>
                      </a:r>
                      <a:r>
                        <a:rPr lang="ja-JP" altLang="en-US" sz="1600" b="0" dirty="0">
                          <a:solidFill>
                            <a:schemeClr val="tx1"/>
                          </a:solidFill>
                        </a:rPr>
                        <a:t>　</a:t>
                      </a:r>
                      <a:r>
                        <a:rPr kumimoji="1" lang="ja-JP" altLang="en-US" sz="1800" b="0" kern="1200" dirty="0">
                          <a:solidFill>
                            <a:schemeClr val="tx1"/>
                          </a:solidFill>
                          <a:latin typeface="+mj-ea"/>
                          <a:ea typeface="+mn-ea"/>
                          <a:cs typeface="+mn-cs"/>
                        </a:rPr>
                        <a:t>秘密保持等</a:t>
                      </a:r>
                      <a:endParaRPr kumimoji="1" lang="en-US" altLang="ja-JP" sz="1800" b="0" kern="1200" dirty="0">
                        <a:solidFill>
                          <a:schemeClr val="tx1"/>
                        </a:solidFill>
                        <a:latin typeface="+mj-ea"/>
                        <a:ea typeface="+mn-ea"/>
                        <a:cs typeface="+mn-cs"/>
                      </a:endParaRPr>
                    </a:p>
                  </a:txBody>
                  <a:tcPr anchor="ctr"/>
                </a:tc>
                <a:extLst>
                  <a:ext uri="{0D108BD9-81ED-4DB2-BD59-A6C34878D82A}">
                    <a16:rowId xmlns:a16="http://schemas.microsoft.com/office/drawing/2014/main" val="2110322767"/>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４　申請・変更・廃止等の手続</a:t>
                      </a:r>
                      <a:endParaRPr lang="en-US" altLang="ja-JP" sz="18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12</a:t>
                      </a:r>
                      <a:r>
                        <a:rPr kumimoji="1" lang="ja-JP" altLang="en-US" sz="1600" b="0" kern="1200" dirty="0">
                          <a:solidFill>
                            <a:schemeClr val="tx1"/>
                          </a:solidFill>
                          <a:latin typeface="+mj-ea"/>
                          <a:ea typeface="+mn-ea"/>
                          <a:cs typeface="+mn-cs"/>
                        </a:rPr>
                        <a:t>　</a:t>
                      </a:r>
                      <a:r>
                        <a:rPr kumimoji="1" lang="ja-JP" altLang="en-US" sz="1800" b="0" kern="1200" dirty="0">
                          <a:solidFill>
                            <a:schemeClr val="tx1"/>
                          </a:solidFill>
                          <a:latin typeface="+mj-ea"/>
                          <a:ea typeface="+mn-ea"/>
                          <a:cs typeface="+mn-cs"/>
                        </a:rPr>
                        <a:t>業務管理体制の整備</a:t>
                      </a:r>
                      <a:endParaRPr kumimoji="1" lang="en-US" altLang="ja-JP" sz="1800" b="0" kern="1200" dirty="0">
                        <a:solidFill>
                          <a:schemeClr val="tx1"/>
                        </a:solidFill>
                        <a:latin typeface="+mj-ea"/>
                        <a:ea typeface="+mn-ea"/>
                        <a:cs typeface="+mn-cs"/>
                      </a:endParaRPr>
                    </a:p>
                  </a:txBody>
                  <a:tcPr anchor="ctr"/>
                </a:tc>
                <a:extLst>
                  <a:ext uri="{0D108BD9-81ED-4DB2-BD59-A6C34878D82A}">
                    <a16:rowId xmlns:a16="http://schemas.microsoft.com/office/drawing/2014/main" val="4004808567"/>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５　加算を算定する際の注意点</a:t>
                      </a:r>
                      <a:endParaRPr lang="en-US" altLang="ja-JP" sz="18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13</a:t>
                      </a:r>
                      <a:r>
                        <a:rPr kumimoji="1" lang="ja-JP" altLang="en-US" sz="1800" b="0" kern="1200" dirty="0">
                          <a:solidFill>
                            <a:schemeClr val="tx1"/>
                          </a:solidFill>
                          <a:latin typeface="+mj-ea"/>
                          <a:ea typeface="+mn-ea"/>
                          <a:cs typeface="+mn-cs"/>
                        </a:rPr>
                        <a:t>　</a:t>
                      </a:r>
                      <a:r>
                        <a:rPr kumimoji="1" lang="ja-JP" altLang="en-US" sz="1800" b="0" kern="1200" dirty="0">
                          <a:solidFill>
                            <a:schemeClr val="dk1"/>
                          </a:solidFill>
                          <a:latin typeface="+mj-ea"/>
                          <a:ea typeface="+mn-ea"/>
                          <a:cs typeface="+mn-cs"/>
                        </a:rPr>
                        <a:t>事故報告書の提出</a:t>
                      </a:r>
                    </a:p>
                  </a:txBody>
                  <a:tcPr anchor="ctr"/>
                </a:tc>
                <a:extLst>
                  <a:ext uri="{0D108BD9-81ED-4DB2-BD59-A6C34878D82A}">
                    <a16:rowId xmlns:a16="http://schemas.microsoft.com/office/drawing/2014/main" val="570889038"/>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６　</a:t>
                      </a:r>
                      <a:r>
                        <a:rPr lang="ja-JP" altLang="en-US" sz="1800" b="0" dirty="0">
                          <a:solidFill>
                            <a:schemeClr val="tx1"/>
                          </a:solidFill>
                        </a:rPr>
                        <a:t>処遇改善加算算定の注意点</a:t>
                      </a:r>
                      <a:endParaRPr lang="en-US" altLang="ja-JP" sz="1800" b="0" dirty="0">
                        <a:solidFill>
                          <a:schemeClr val="tx1"/>
                        </a:solidFill>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14</a:t>
                      </a:r>
                      <a:r>
                        <a:rPr kumimoji="1" lang="ja-JP" altLang="en-US" sz="1800" b="0" kern="1200" dirty="0">
                          <a:solidFill>
                            <a:schemeClr val="tx1"/>
                          </a:solidFill>
                          <a:latin typeface="+mj-ea"/>
                          <a:ea typeface="+mn-ea"/>
                          <a:cs typeface="+mn-cs"/>
                        </a:rPr>
                        <a:t>　情報公表制度</a:t>
                      </a:r>
                      <a:endParaRPr lang="en-US" altLang="ja-JP" sz="1800" dirty="0"/>
                    </a:p>
                  </a:txBody>
                  <a:tcPr anchor="ctr"/>
                </a:tc>
                <a:extLst>
                  <a:ext uri="{0D108BD9-81ED-4DB2-BD59-A6C34878D82A}">
                    <a16:rowId xmlns:a16="http://schemas.microsoft.com/office/drawing/2014/main" val="4177917171"/>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2000" dirty="0"/>
                        <a:t>７　条例改正の主な内容</a:t>
                      </a:r>
                      <a:endParaRPr lang="en-US" altLang="ja-JP" sz="20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en-US" altLang="ja-JP" sz="1800" dirty="0"/>
                        <a:t>15</a:t>
                      </a:r>
                      <a:r>
                        <a:rPr lang="ja-JP" altLang="en-US" sz="1800" dirty="0"/>
                        <a:t>　要配慮者利用施設での避難</a:t>
                      </a:r>
                      <a:endParaRPr lang="en-US" altLang="ja-JP" sz="1800" dirty="0"/>
                    </a:p>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　　確保計画及び避難訓練の実施</a:t>
                      </a:r>
                      <a:endParaRPr lang="en-US" altLang="ja-JP" sz="1800" dirty="0"/>
                    </a:p>
                  </a:txBody>
                  <a:tcPr anchor="ctr"/>
                </a:tc>
                <a:extLst>
                  <a:ext uri="{0D108BD9-81ED-4DB2-BD59-A6C34878D82A}">
                    <a16:rowId xmlns:a16="http://schemas.microsoft.com/office/drawing/2014/main" val="855736535"/>
                  </a:ext>
                </a:extLst>
              </a:tr>
              <a:tr h="37615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rPr>
                        <a:t>８</a:t>
                      </a:r>
                      <a:r>
                        <a:rPr lang="ja-JP" altLang="en-US" sz="2000" b="0" dirty="0">
                          <a:solidFill>
                            <a:srgbClr val="FF0000"/>
                          </a:solidFill>
                        </a:rPr>
                        <a:t>　</a:t>
                      </a:r>
                      <a:r>
                        <a:rPr lang="ja-JP" altLang="en-US" sz="2000" b="0" dirty="0">
                          <a:solidFill>
                            <a:schemeClr val="tx1"/>
                          </a:solidFill>
                        </a:rPr>
                        <a:t>令和６年度</a:t>
                      </a:r>
                      <a:r>
                        <a:rPr lang="ja-JP" altLang="en-US" sz="2000" b="0">
                          <a:solidFill>
                            <a:schemeClr val="tx1"/>
                          </a:solidFill>
                        </a:rPr>
                        <a:t>報酬改定</a:t>
                      </a:r>
                      <a:endParaRPr kumimoji="1" lang="ja-JP" altLang="en-US" sz="2000" b="0" kern="1200" dirty="0">
                        <a:solidFill>
                          <a:schemeClr val="tx1"/>
                        </a:solidFill>
                        <a:latin typeface="+mj-ea"/>
                        <a:ea typeface="+mn-ea"/>
                        <a:cs typeface="+mn-cs"/>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en-US" altLang="ja-JP" sz="1800" dirty="0"/>
                        <a:t>16</a:t>
                      </a:r>
                      <a:r>
                        <a:rPr lang="ja-JP" altLang="en-US" sz="1800" dirty="0"/>
                        <a:t>　行政処分</a:t>
                      </a:r>
                      <a:endParaRPr lang="en-US" altLang="ja-JP" sz="1800" dirty="0"/>
                    </a:p>
                  </a:txBody>
                  <a:tcPr anchor="ctr"/>
                </a:tc>
                <a:extLst>
                  <a:ext uri="{0D108BD9-81ED-4DB2-BD59-A6C34878D82A}">
                    <a16:rowId xmlns:a16="http://schemas.microsoft.com/office/drawing/2014/main" val="380675161"/>
                  </a:ext>
                </a:extLst>
              </a:tr>
            </a:tbl>
          </a:graphicData>
        </a:graphic>
      </p:graphicFrame>
    </p:spTree>
    <p:extLst>
      <p:ext uri="{BB962C8B-B14F-4D97-AF65-F5344CB8AC3E}">
        <p14:creationId xmlns:p14="http://schemas.microsoft.com/office/powerpoint/2010/main" val="2872018167"/>
      </p:ext>
    </p:extLst>
  </p:cSld>
  <p:clrMapOvr>
    <a:masterClrMapping/>
  </p:clrMapOvr>
  <mc:AlternateContent xmlns:mc="http://schemas.openxmlformats.org/markup-compatibility/2006" xmlns:p14="http://schemas.microsoft.com/office/powerpoint/2010/main">
    <mc:Choice Requires="p14">
      <p:transition spd="slow" p14:dur="2000" advTm="12168"/>
    </mc:Choice>
    <mc:Fallback xmlns="">
      <p:transition spd="slow" advTm="121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dirty="0"/>
              <a:t>５</a:t>
            </a:r>
            <a:r>
              <a:rPr kumimoji="1" lang="ja-JP" altLang="en-US" dirty="0"/>
              <a:t>　加算を算定する際の注意点</a:t>
            </a:r>
          </a:p>
        </p:txBody>
      </p:sp>
      <p:sp>
        <p:nvSpPr>
          <p:cNvPr id="3" name="コンテンツ プレースホルダー 2"/>
          <p:cNvSpPr>
            <a:spLocks noGrp="1"/>
          </p:cNvSpPr>
          <p:nvPr>
            <p:ph idx="1"/>
          </p:nvPr>
        </p:nvSpPr>
        <p:spPr>
          <a:xfrm>
            <a:off x="467544" y="1196752"/>
            <a:ext cx="8229600" cy="3597641"/>
          </a:xfrm>
        </p:spPr>
        <p:txBody>
          <a:bodyPr>
            <a:normAutofit/>
          </a:bodyPr>
          <a:lstStyle/>
          <a:p>
            <a:pPr marL="0" indent="0">
              <a:buNone/>
            </a:pPr>
            <a:r>
              <a:rPr lang="ja-JP" altLang="en-US" dirty="0"/>
              <a:t>（１）</a:t>
            </a:r>
            <a:r>
              <a:rPr kumimoji="1" lang="ja-JP" altLang="en-US" dirty="0"/>
              <a:t>送迎加算</a:t>
            </a:r>
            <a:r>
              <a:rPr kumimoji="1" lang="en-US" altLang="ja-JP" dirty="0"/>
              <a:t>Ⅰ</a:t>
            </a:r>
            <a:r>
              <a:rPr lang="ja-JP" altLang="en-US" dirty="0"/>
              <a:t>（</a:t>
            </a:r>
            <a:r>
              <a:rPr kumimoji="1" lang="ja-JP" altLang="en-US" dirty="0"/>
              <a:t>月平均１０人以上の要件）</a:t>
            </a:r>
            <a:endParaRPr kumimoji="1" lang="en-US" altLang="ja-JP" dirty="0"/>
          </a:p>
          <a:p>
            <a:pPr marL="0" indent="0">
              <a:buNone/>
            </a:pPr>
            <a:r>
              <a:rPr lang="ja-JP" altLang="en-US" dirty="0"/>
              <a:t>　①要件を満たしているか確認しているか？</a:t>
            </a:r>
            <a:endParaRPr lang="en-US" altLang="ja-JP" dirty="0"/>
          </a:p>
          <a:p>
            <a:pPr marL="0" indent="0">
              <a:buNone/>
            </a:pPr>
            <a:r>
              <a:rPr kumimoji="1" lang="ja-JP" altLang="en-US" dirty="0"/>
              <a:t>　</a:t>
            </a:r>
            <a:r>
              <a:rPr lang="ja-JP" altLang="en-US" dirty="0"/>
              <a:t>②</a:t>
            </a:r>
            <a:r>
              <a:rPr kumimoji="1" lang="ja-JP" altLang="en-US" dirty="0"/>
              <a:t>正しい算出方法か？（片道を１回とする）</a:t>
            </a:r>
            <a:endParaRPr kumimoji="1" lang="en-US" altLang="ja-JP" dirty="0"/>
          </a:p>
          <a:p>
            <a:pPr marL="0" indent="0">
              <a:buNone/>
            </a:pPr>
            <a:r>
              <a:rPr lang="ja-JP" altLang="en-US" dirty="0"/>
              <a:t>　③要件を満たす見込みがないと判断される場</a:t>
            </a:r>
            <a:endParaRPr lang="en-US" altLang="ja-JP" dirty="0"/>
          </a:p>
          <a:p>
            <a:pPr marL="0" indent="0">
              <a:buNone/>
            </a:pPr>
            <a:r>
              <a:rPr lang="ja-JP" altLang="en-US" dirty="0"/>
              <a:t>　　合は、速やかに変更届を！</a:t>
            </a:r>
            <a:endParaRPr kumimoji="1" lang="en-US" altLang="ja-JP" dirty="0"/>
          </a:p>
          <a:p>
            <a:pPr marL="0" indent="0">
              <a:buNone/>
            </a:pPr>
            <a:r>
              <a:rPr lang="ja-JP" altLang="en-US" dirty="0"/>
              <a:t>　　</a:t>
            </a:r>
            <a:endParaRPr lang="en-US" altLang="ja-JP" dirty="0"/>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10</a:t>
            </a:fld>
            <a:endParaRPr lang="ja-JP" altLang="en-US">
              <a:solidFill>
                <a:prstClr val="black">
                  <a:tint val="75000"/>
                </a:prstClr>
              </a:solidFill>
            </a:endParaRPr>
          </a:p>
        </p:txBody>
      </p:sp>
      <p:grpSp>
        <p:nvGrpSpPr>
          <p:cNvPr id="10" name="グループ化 9"/>
          <p:cNvGrpSpPr/>
          <p:nvPr/>
        </p:nvGrpSpPr>
        <p:grpSpPr>
          <a:xfrm>
            <a:off x="863779" y="5013176"/>
            <a:ext cx="6948581" cy="1224136"/>
            <a:chOff x="863779" y="5013176"/>
            <a:chExt cx="6948581" cy="1224136"/>
          </a:xfrm>
        </p:grpSpPr>
        <p:sp>
          <p:nvSpPr>
            <p:cNvPr id="5" name="テキスト ボックス 4"/>
            <p:cNvSpPr txBox="1"/>
            <p:nvPr/>
          </p:nvSpPr>
          <p:spPr>
            <a:xfrm>
              <a:off x="3144603" y="5013176"/>
              <a:ext cx="4379725" cy="523220"/>
            </a:xfrm>
            <a:prstGeom prst="rect">
              <a:avLst/>
            </a:prstGeom>
            <a:noFill/>
          </p:spPr>
          <p:txBody>
            <a:bodyPr wrap="none" rtlCol="0">
              <a:spAutoFit/>
            </a:bodyPr>
            <a:lstStyle/>
            <a:p>
              <a:r>
                <a:rPr kumimoji="1" lang="ja-JP" altLang="en-US" sz="2800" dirty="0"/>
                <a:t>１か月の延べ送迎利用者数</a:t>
              </a:r>
            </a:p>
          </p:txBody>
        </p:sp>
        <p:cxnSp>
          <p:nvCxnSpPr>
            <p:cNvPr id="7" name="直線コネクタ 6"/>
            <p:cNvCxnSpPr/>
            <p:nvPr/>
          </p:nvCxnSpPr>
          <p:spPr>
            <a:xfrm>
              <a:off x="2915816" y="5589240"/>
              <a:ext cx="48965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860814" y="5714092"/>
              <a:ext cx="2943434" cy="523220"/>
            </a:xfrm>
            <a:prstGeom prst="rect">
              <a:avLst/>
            </a:prstGeom>
            <a:noFill/>
          </p:spPr>
          <p:txBody>
            <a:bodyPr wrap="none" rtlCol="0">
              <a:spAutoFit/>
            </a:bodyPr>
            <a:lstStyle/>
            <a:p>
              <a:r>
                <a:rPr kumimoji="1" lang="ja-JP" altLang="en-US" sz="2800" dirty="0"/>
                <a:t>１か月の送迎</a:t>
              </a:r>
              <a:r>
                <a:rPr lang="ja-JP" altLang="en-US" sz="2800" dirty="0"/>
                <a:t>回</a:t>
              </a:r>
              <a:r>
                <a:rPr kumimoji="1" lang="ja-JP" altLang="en-US" sz="2800" dirty="0"/>
                <a:t>数</a:t>
              </a:r>
            </a:p>
          </p:txBody>
        </p:sp>
        <p:sp>
          <p:nvSpPr>
            <p:cNvPr id="9" name="テキスト ボックス 8"/>
            <p:cNvSpPr txBox="1"/>
            <p:nvPr/>
          </p:nvSpPr>
          <p:spPr>
            <a:xfrm>
              <a:off x="863779" y="5354052"/>
              <a:ext cx="1980029" cy="523220"/>
            </a:xfrm>
            <a:prstGeom prst="rect">
              <a:avLst/>
            </a:prstGeom>
            <a:noFill/>
          </p:spPr>
          <p:txBody>
            <a:bodyPr wrap="none" rtlCol="0">
              <a:spAutoFit/>
            </a:bodyPr>
            <a:lstStyle/>
            <a:p>
              <a:r>
                <a:rPr lang="ja-JP" altLang="en-US" sz="2800" dirty="0"/>
                <a:t>算出方法＝</a:t>
              </a:r>
              <a:endParaRPr kumimoji="1" lang="ja-JP" altLang="en-US" sz="2800" dirty="0"/>
            </a:p>
          </p:txBody>
        </p:sp>
      </p:grpSp>
    </p:spTree>
    <p:extLst>
      <p:ext uri="{BB962C8B-B14F-4D97-AF65-F5344CB8AC3E}">
        <p14:creationId xmlns:p14="http://schemas.microsoft.com/office/powerpoint/2010/main" val="258615134"/>
      </p:ext>
    </p:extLst>
  </p:cSld>
  <p:clrMapOvr>
    <a:masterClrMapping/>
  </p:clrMapOvr>
  <mc:AlternateContent xmlns:mc="http://schemas.openxmlformats.org/markup-compatibility/2006" xmlns:p14="http://schemas.microsoft.com/office/powerpoint/2010/main">
    <mc:Choice Requires="p14">
      <p:transition spd="slow" p14:dur="2000" advTm="51524"/>
    </mc:Choice>
    <mc:Fallback xmlns="">
      <p:transition spd="slow" advTm="515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5686"/>
            <a:ext cx="8229600" cy="5184576"/>
          </a:xfrm>
        </p:spPr>
        <p:txBody>
          <a:bodyPr>
            <a:noAutofit/>
          </a:bodyPr>
          <a:lstStyle/>
          <a:p>
            <a:pPr marL="0" indent="0">
              <a:buNone/>
            </a:pPr>
            <a:r>
              <a:rPr kumimoji="1" lang="ja-JP" altLang="en-US" sz="2800" dirty="0"/>
              <a:t>（２）福祉専門職員配置等加算</a:t>
            </a:r>
            <a:endParaRPr kumimoji="1" lang="en-US" altLang="ja-JP" sz="2800" dirty="0"/>
          </a:p>
          <a:p>
            <a:pPr marL="0" indent="0">
              <a:buNone/>
            </a:pPr>
            <a:r>
              <a:rPr lang="ja-JP" altLang="en-US" sz="2800" dirty="0"/>
              <a:t>　①多機能型事業所又は障害者支援施設の場</a:t>
            </a:r>
            <a:endParaRPr lang="en-US" altLang="ja-JP" sz="2800" dirty="0"/>
          </a:p>
          <a:p>
            <a:pPr marL="0" indent="0">
              <a:buNone/>
            </a:pPr>
            <a:r>
              <a:rPr lang="ja-JP" altLang="en-US" sz="2800" dirty="0"/>
              <a:t>　　合、全てのサービスの直接処遇職員を</a:t>
            </a:r>
            <a:r>
              <a:rPr lang="ja-JP" altLang="en-US" sz="2800" dirty="0" err="1"/>
              <a:t>合わ</a:t>
            </a:r>
            <a:endParaRPr lang="en-US" altLang="ja-JP" sz="2800" dirty="0"/>
          </a:p>
          <a:p>
            <a:pPr marL="0" indent="0">
              <a:buNone/>
            </a:pPr>
            <a:r>
              <a:rPr lang="ja-JP" altLang="en-US" sz="2800" dirty="0"/>
              <a:t>　　</a:t>
            </a:r>
            <a:r>
              <a:rPr lang="ja-JP" altLang="en-US" sz="2800" dirty="0" err="1"/>
              <a:t>せて</a:t>
            </a:r>
            <a:r>
              <a:rPr lang="ja-JP" altLang="en-US" sz="2800" dirty="0"/>
              <a:t>要件を計算して</a:t>
            </a:r>
            <a:r>
              <a:rPr kumimoji="1" lang="ja-JP" altLang="en-US" sz="2800" dirty="0"/>
              <a:t>いるか？</a:t>
            </a:r>
            <a:endParaRPr kumimoji="1" lang="en-US" altLang="ja-JP" sz="2800" dirty="0"/>
          </a:p>
          <a:p>
            <a:pPr marL="0" indent="0">
              <a:buNone/>
            </a:pPr>
            <a:r>
              <a:rPr lang="ja-JP" altLang="en-US" sz="2800" dirty="0"/>
              <a:t>　②要件の中には「</a:t>
            </a:r>
            <a:r>
              <a:rPr lang="ja-JP" altLang="en-US" sz="2800" u="sng" dirty="0"/>
              <a:t>常勤職員</a:t>
            </a:r>
            <a:r>
              <a:rPr lang="ja-JP" altLang="en-US" sz="2800" dirty="0"/>
              <a:t>の人数」と「</a:t>
            </a:r>
            <a:r>
              <a:rPr lang="ja-JP" altLang="en-US" sz="2800" u="sng" dirty="0"/>
              <a:t>常勤</a:t>
            </a:r>
            <a:endParaRPr lang="en-US" altLang="ja-JP" sz="2800" u="sng" dirty="0"/>
          </a:p>
          <a:p>
            <a:pPr marL="0" indent="0">
              <a:buNone/>
            </a:pPr>
            <a:r>
              <a:rPr lang="ja-JP" altLang="en-US" sz="2800" dirty="0"/>
              <a:t>　　</a:t>
            </a:r>
            <a:r>
              <a:rPr lang="ja-JP" altLang="en-US" sz="2800" u="sng" dirty="0"/>
              <a:t>換算した</a:t>
            </a:r>
            <a:r>
              <a:rPr lang="ja-JP" altLang="en-US" sz="2800" dirty="0"/>
              <a:t>場合の人数」があるが正しく計算</a:t>
            </a:r>
            <a:endParaRPr lang="en-US" altLang="ja-JP" sz="2800" dirty="0"/>
          </a:p>
          <a:p>
            <a:pPr marL="0" indent="0">
              <a:buNone/>
            </a:pPr>
            <a:r>
              <a:rPr lang="ja-JP" altLang="en-US" sz="2800" dirty="0"/>
              <a:t>　　</a:t>
            </a:r>
            <a:r>
              <a:rPr kumimoji="1" lang="ja-JP" altLang="en-US" sz="2800" dirty="0"/>
              <a:t>しているか？</a:t>
            </a:r>
            <a:endParaRPr kumimoji="1" lang="en-US" altLang="ja-JP" sz="2800" dirty="0"/>
          </a:p>
          <a:p>
            <a:pPr marL="0" indent="0">
              <a:buNone/>
            </a:pPr>
            <a:r>
              <a:rPr lang="ja-JP" altLang="en-US" sz="2800" dirty="0"/>
              <a:t>　③他の事業所を兼務する常勤職員の場合、</a:t>
            </a:r>
            <a:endParaRPr lang="en-US" altLang="ja-JP" sz="2800" dirty="0"/>
          </a:p>
          <a:p>
            <a:pPr marL="0" indent="0">
              <a:buNone/>
            </a:pPr>
            <a:r>
              <a:rPr lang="ja-JP" altLang="en-US" sz="2800" dirty="0"/>
              <a:t>　　当該事業所の直接処遇職員としての勤務時</a:t>
            </a:r>
            <a:endParaRPr lang="en-US" altLang="ja-JP" sz="2800" dirty="0"/>
          </a:p>
          <a:p>
            <a:pPr marL="0" indent="0">
              <a:buNone/>
            </a:pPr>
            <a:r>
              <a:rPr lang="ja-JP" altLang="en-US" sz="2800" dirty="0"/>
              <a:t>　　間が２分の１を超えているか？</a:t>
            </a:r>
            <a:endParaRPr kumimoji="1" lang="en-US" altLang="ja-JP" sz="2800" dirty="0"/>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4"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dirty="0"/>
              <a:t>５</a:t>
            </a:r>
            <a:r>
              <a:rPr kumimoji="1" lang="ja-JP" altLang="en-US" dirty="0"/>
              <a:t>　加算を算定する際の注意点</a:t>
            </a:r>
          </a:p>
        </p:txBody>
      </p:sp>
    </p:spTree>
    <p:extLst>
      <p:ext uri="{BB962C8B-B14F-4D97-AF65-F5344CB8AC3E}">
        <p14:creationId xmlns:p14="http://schemas.microsoft.com/office/powerpoint/2010/main" val="204917954"/>
      </p:ext>
    </p:extLst>
  </p:cSld>
  <p:clrMapOvr>
    <a:masterClrMapping/>
  </p:clrMapOvr>
  <mc:AlternateContent xmlns:mc="http://schemas.openxmlformats.org/markup-compatibility/2006" xmlns:p14="http://schemas.microsoft.com/office/powerpoint/2010/main">
    <mc:Choice Requires="p14">
      <p:transition spd="slow" p14:dur="2000" advTm="94799"/>
    </mc:Choice>
    <mc:Fallback xmlns="">
      <p:transition spd="slow" advTm="947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タイトル 1">
            <a:extLst>
              <a:ext uri="{FF2B5EF4-FFF2-40B4-BE49-F238E27FC236}">
                <a16:creationId xmlns:a16="http://schemas.microsoft.com/office/drawing/2014/main" id="{87A7551C-8ED8-04BC-9EE3-88E9EF4F00B2}"/>
              </a:ext>
            </a:extLst>
          </p:cNvPr>
          <p:cNvSpPr txBox="1">
            <a:spLocks/>
          </p:cNvSpPr>
          <p:nvPr/>
        </p:nvSpPr>
        <p:spPr>
          <a:xfrm>
            <a:off x="457200" y="476672"/>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14" name="テキスト ボックス 13">
            <a:extLst>
              <a:ext uri="{FF2B5EF4-FFF2-40B4-BE49-F238E27FC236}">
                <a16:creationId xmlns:a16="http://schemas.microsoft.com/office/drawing/2014/main" id="{D8F7A2A8-546A-CFE7-113F-38A22BEDF2CC}"/>
              </a:ext>
            </a:extLst>
          </p:cNvPr>
          <p:cNvSpPr txBox="1"/>
          <p:nvPr/>
        </p:nvSpPr>
        <p:spPr>
          <a:xfrm>
            <a:off x="395536" y="1257811"/>
            <a:ext cx="44935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福祉・介護職員等処遇改善加算</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FC82EA2B-93D6-2125-2249-C03964555C09}"/>
              </a:ext>
            </a:extLst>
          </p:cNvPr>
          <p:cNvSpPr txBox="1"/>
          <p:nvPr/>
        </p:nvSpPr>
        <p:spPr>
          <a:xfrm>
            <a:off x="750454" y="1688290"/>
            <a:ext cx="7632848"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n-ea"/>
                <a:cs typeface="+mn-cs"/>
              </a:rPr>
              <a:t>① </a:t>
            </a:r>
            <a:r>
              <a:rPr lang="ja-JP" altLang="ja-JP" b="1" dirty="0">
                <a:effectLst/>
                <a:latin typeface="+mn-ea"/>
                <a:cs typeface="Times New Roman" panose="02020603050405020304" pitchFamily="18" charset="0"/>
              </a:rPr>
              <a:t>福祉・介護職員への配分を基本</a:t>
            </a:r>
            <a:endParaRPr lang="en-US" altLang="ja-JP" b="1" dirty="0">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700" b="1" dirty="0">
                <a:effectLst/>
                <a:latin typeface="+mn-ea"/>
                <a:cs typeface="Times New Roman" panose="02020603050405020304" pitchFamily="18" charset="0"/>
              </a:rPr>
              <a:t>特に経験・技能のある障害福祉人材に重点的に配分することとするが、障害福祉サービス事業者等の判断により、福祉・介護職員以外の職種への配分も含め、事業所内で柔軟な配分を認める</a:t>
            </a:r>
            <a:endParaRPr kumimoji="1" lang="en-US" altLang="ja-JP" sz="1700" b="1" i="0" u="none" strike="noStrike" kern="1200" cap="none" spc="0" normalizeH="0" baseline="0" noProof="0" dirty="0">
              <a:ln>
                <a:noFill/>
              </a:ln>
              <a:solidFill>
                <a:prstClr val="black"/>
              </a:solidFill>
              <a:effectLst/>
              <a:uLnTx/>
              <a:uFillTx/>
              <a:latin typeface="+mn-ea"/>
              <a:cs typeface="+mn-cs"/>
            </a:endParaRPr>
          </a:p>
        </p:txBody>
      </p:sp>
      <p:sp>
        <p:nvSpPr>
          <p:cNvPr id="16" name="テキスト ボックス 15">
            <a:extLst>
              <a:ext uri="{FF2B5EF4-FFF2-40B4-BE49-F238E27FC236}">
                <a16:creationId xmlns:a16="http://schemas.microsoft.com/office/drawing/2014/main" id="{19356986-D0C5-3378-5602-40CD0F9510D6}"/>
              </a:ext>
            </a:extLst>
          </p:cNvPr>
          <p:cNvSpPr txBox="1"/>
          <p:nvPr/>
        </p:nvSpPr>
        <p:spPr>
          <a:xfrm>
            <a:off x="750454" y="2829673"/>
            <a:ext cx="76328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 キャリアパス要件・職場環境等要件の取組に要する費用を、賃金改善額に含めていないか？（賃金改善に伴う法定福利費等の事業主負担の増加分は含むことができる）</a:t>
            </a:r>
            <a:endParaRPr kumimoji="1" lang="en-US" altLang="ja-JP"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7" name="図 16">
            <a:extLst>
              <a:ext uri="{FF2B5EF4-FFF2-40B4-BE49-F238E27FC236}">
                <a16:creationId xmlns:a16="http://schemas.microsoft.com/office/drawing/2014/main" id="{0F511F40-B670-42B4-D10B-3AE10962EFF6}"/>
              </a:ext>
            </a:extLst>
          </p:cNvPr>
          <p:cNvPicPr>
            <a:picLocks noChangeAspect="1"/>
          </p:cNvPicPr>
          <p:nvPr/>
        </p:nvPicPr>
        <p:blipFill>
          <a:blip r:embed="rId3"/>
          <a:stretch>
            <a:fillRect/>
          </a:stretch>
        </p:blipFill>
        <p:spPr>
          <a:xfrm>
            <a:off x="10428" y="3987030"/>
            <a:ext cx="9058672" cy="2481724"/>
          </a:xfrm>
          <a:prstGeom prst="rect">
            <a:avLst/>
          </a:prstGeom>
        </p:spPr>
      </p:pic>
    </p:spTree>
    <p:extLst>
      <p:ext uri="{BB962C8B-B14F-4D97-AF65-F5344CB8AC3E}">
        <p14:creationId xmlns:p14="http://schemas.microsoft.com/office/powerpoint/2010/main" val="1028441809"/>
      </p:ext>
    </p:extLst>
  </p:cSld>
  <p:clrMapOvr>
    <a:masterClrMapping/>
  </p:clrMapOvr>
  <mc:AlternateContent xmlns:mc="http://schemas.openxmlformats.org/markup-compatibility/2006" xmlns:p14="http://schemas.microsoft.com/office/powerpoint/2010/main">
    <mc:Choice Requires="p14">
      <p:transition spd="slow" p14:dur="2000" advTm="89006"/>
    </mc:Choice>
    <mc:Fallback xmlns="">
      <p:transition spd="slow" advTm="8900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7" name="タイトル 1">
            <a:extLst>
              <a:ext uri="{FF2B5EF4-FFF2-40B4-BE49-F238E27FC236}">
                <a16:creationId xmlns:a16="http://schemas.microsoft.com/office/drawing/2014/main" id="{AB57226F-B6A0-96CB-576C-F80A71A03E9D}"/>
              </a:ext>
            </a:extLst>
          </p:cNvPr>
          <p:cNvSpPr txBox="1">
            <a:spLocks/>
          </p:cNvSpPr>
          <p:nvPr/>
        </p:nvSpPr>
        <p:spPr>
          <a:xfrm>
            <a:off x="483243" y="304947"/>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9" name="コンテンツ プレースホルダー 2">
            <a:extLst>
              <a:ext uri="{FF2B5EF4-FFF2-40B4-BE49-F238E27FC236}">
                <a16:creationId xmlns:a16="http://schemas.microsoft.com/office/drawing/2014/main" id="{D3AD8DE3-A547-E1F0-0EB4-B5F3CA724A88}"/>
              </a:ext>
            </a:extLst>
          </p:cNvPr>
          <p:cNvSpPr txBox="1">
            <a:spLocks/>
          </p:cNvSpPr>
          <p:nvPr/>
        </p:nvSpPr>
        <p:spPr>
          <a:xfrm>
            <a:off x="483243" y="2464513"/>
            <a:ext cx="8229600" cy="4024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000" b="1" dirty="0">
                <a:solidFill>
                  <a:schemeClr val="tx1"/>
                </a:solidFill>
                <a:latin typeface="+mn-ea"/>
              </a:rPr>
              <a:t>【</a:t>
            </a:r>
            <a:r>
              <a:rPr lang="ja-JP" altLang="en-US" sz="2000" b="1" dirty="0">
                <a:solidFill>
                  <a:schemeClr val="tx1"/>
                </a:solidFill>
                <a:latin typeface="+mn-ea"/>
              </a:rPr>
              <a:t>キャリアパス要件</a:t>
            </a:r>
            <a:r>
              <a:rPr lang="en-US" altLang="ja-JP" sz="2000" b="1" dirty="0">
                <a:solidFill>
                  <a:schemeClr val="tx1"/>
                </a:solidFill>
                <a:latin typeface="+mn-ea"/>
              </a:rPr>
              <a:t>Ⅳ 】</a:t>
            </a:r>
            <a:r>
              <a:rPr lang="ja-JP" altLang="en-US" sz="2000" b="1" dirty="0">
                <a:solidFill>
                  <a:schemeClr val="tx1"/>
                </a:solidFill>
                <a:latin typeface="+mn-ea"/>
              </a:rPr>
              <a:t>「経験・技能のある障害福祉人材」のうち</a:t>
            </a:r>
            <a:r>
              <a:rPr lang="en-US" altLang="ja-JP" sz="2000" b="1" dirty="0">
                <a:solidFill>
                  <a:schemeClr val="tx1"/>
                </a:solidFill>
                <a:latin typeface="+mn-ea"/>
              </a:rPr>
              <a:t>1</a:t>
            </a:r>
            <a:r>
              <a:rPr lang="ja-JP" altLang="en-US" sz="2000" b="1" dirty="0">
                <a:solidFill>
                  <a:schemeClr val="tx1"/>
                </a:solidFill>
                <a:latin typeface="+mn-ea"/>
              </a:rPr>
              <a:t>人以上は、年収４４０万円以上であること</a:t>
            </a:r>
            <a:endParaRPr lang="en-US" altLang="ja-JP" sz="2000" b="1" dirty="0">
              <a:solidFill>
                <a:schemeClr val="tx1"/>
              </a:solidFill>
              <a:latin typeface="+mn-ea"/>
            </a:endParaRPr>
          </a:p>
          <a:p>
            <a:pPr algn="l"/>
            <a:r>
              <a:rPr lang="en-US" altLang="ja-JP" sz="2000" b="1" dirty="0">
                <a:solidFill>
                  <a:schemeClr val="tx1"/>
                </a:solidFill>
                <a:latin typeface="+mn-ea"/>
              </a:rPr>
              <a:t>※</a:t>
            </a:r>
            <a:r>
              <a:rPr lang="ja-JP" altLang="en-US" sz="2000" b="1" dirty="0">
                <a:solidFill>
                  <a:schemeClr val="tx1"/>
                </a:solidFill>
                <a:latin typeface="+mn-ea"/>
              </a:rPr>
              <a:t>例外的な取扱いあり</a:t>
            </a:r>
            <a:endParaRPr lang="en-US" altLang="ja-JP" sz="2000" b="1" dirty="0">
              <a:solidFill>
                <a:schemeClr val="tx1"/>
              </a:solidFill>
              <a:latin typeface="+mn-ea"/>
            </a:endParaRPr>
          </a:p>
          <a:p>
            <a:pPr algn="l"/>
            <a:r>
              <a:rPr lang="ja-JP" altLang="en-US" sz="2000" dirty="0">
                <a:solidFill>
                  <a:schemeClr val="tx1"/>
                </a:solidFill>
                <a:latin typeface="+mn-ea"/>
              </a:rPr>
              <a:t>（旧特定加算の職種間配分ルールは緩和されている。）</a:t>
            </a:r>
            <a:endParaRPr lang="en-US" altLang="ja-JP" sz="2000" dirty="0">
              <a:solidFill>
                <a:schemeClr val="tx1"/>
              </a:solidFill>
              <a:latin typeface="+mn-ea"/>
            </a:endParaRPr>
          </a:p>
          <a:p>
            <a:pPr algn="l"/>
            <a:endParaRPr lang="en-US" altLang="ja-JP" sz="2000" b="1" dirty="0">
              <a:solidFill>
                <a:schemeClr val="tx1"/>
              </a:solidFill>
              <a:latin typeface="+mn-ea"/>
            </a:endParaRPr>
          </a:p>
          <a:p>
            <a:pPr algn="l"/>
            <a:r>
              <a:rPr lang="ja-JP" altLang="en-US" sz="2000" dirty="0">
                <a:solidFill>
                  <a:schemeClr val="tx1"/>
                </a:solidFill>
                <a:latin typeface="+mn-ea"/>
              </a:rPr>
              <a:t>　　</a:t>
            </a:r>
            <a:endParaRPr lang="en-US" altLang="ja-JP" sz="2000" dirty="0">
              <a:solidFill>
                <a:schemeClr val="tx1"/>
              </a:solidFill>
              <a:latin typeface="+mn-ea"/>
            </a:endParaRPr>
          </a:p>
          <a:p>
            <a:pPr algn="l"/>
            <a:r>
              <a:rPr lang="ja-JP" altLang="en-US" sz="2000" dirty="0">
                <a:solidFill>
                  <a:schemeClr val="tx1"/>
                </a:solidFill>
                <a:latin typeface="+mn-ea"/>
              </a:rPr>
              <a:t>　　</a:t>
            </a:r>
            <a:endParaRPr lang="en-US" altLang="ja-JP" sz="2000" dirty="0">
              <a:solidFill>
                <a:schemeClr val="tx1"/>
              </a:solidFill>
              <a:latin typeface="+mn-ea"/>
            </a:endParaRPr>
          </a:p>
          <a:p>
            <a:pPr algn="l"/>
            <a:r>
              <a:rPr lang="ja-JP" altLang="en-US" sz="2000" dirty="0">
                <a:solidFill>
                  <a:schemeClr val="tx1"/>
                </a:solidFill>
                <a:latin typeface="+mn-ea"/>
              </a:rPr>
              <a:t>　　</a:t>
            </a:r>
            <a:endParaRPr lang="en-US" altLang="ja-JP" sz="1900" dirty="0">
              <a:solidFill>
                <a:schemeClr val="tx1"/>
              </a:solidFill>
              <a:latin typeface="+mn-ea"/>
            </a:endParaRPr>
          </a:p>
        </p:txBody>
      </p:sp>
      <p:sp>
        <p:nvSpPr>
          <p:cNvPr id="10" name="テキスト ボックス 9">
            <a:extLst>
              <a:ext uri="{FF2B5EF4-FFF2-40B4-BE49-F238E27FC236}">
                <a16:creationId xmlns:a16="http://schemas.microsoft.com/office/drawing/2014/main" id="{EAF17378-B36E-F7A6-EE8E-0988FF5DAF21}"/>
              </a:ext>
            </a:extLst>
          </p:cNvPr>
          <p:cNvSpPr txBox="1"/>
          <p:nvPr/>
        </p:nvSpPr>
        <p:spPr>
          <a:xfrm>
            <a:off x="539152" y="1141074"/>
            <a:ext cx="7632848" cy="1323439"/>
          </a:xfrm>
          <a:prstGeom prst="rect">
            <a:avLst/>
          </a:prstGeom>
          <a:noFill/>
        </p:spPr>
        <p:txBody>
          <a:bodyPr wrap="square" rtlCol="0">
            <a:spAutoFit/>
          </a:bodyPr>
          <a:lstStyle/>
          <a:p>
            <a:pPr lvl="0">
              <a:defRPr/>
            </a:pPr>
            <a:r>
              <a:rPr lang="en-US" altLang="ja-JP" sz="2000" b="1" dirty="0">
                <a:solidFill>
                  <a:prstClr val="black"/>
                </a:solidFill>
                <a:latin typeface="+mn-ea"/>
              </a:rPr>
              <a:t>【</a:t>
            </a:r>
            <a:r>
              <a:rPr lang="ja-JP" altLang="en-US" sz="2000" b="1" dirty="0">
                <a:solidFill>
                  <a:prstClr val="black"/>
                </a:solidFill>
                <a:latin typeface="+mn-ea"/>
              </a:rPr>
              <a:t>キャリアパス要件</a:t>
            </a:r>
            <a:r>
              <a:rPr lang="en-US" altLang="ja-JP" sz="2000" b="1" dirty="0">
                <a:solidFill>
                  <a:prstClr val="black"/>
                </a:solidFill>
                <a:latin typeface="+mn-ea"/>
              </a:rPr>
              <a:t>Ⅰ</a:t>
            </a:r>
            <a:r>
              <a:rPr lang="ja-JP" altLang="en-US" sz="2000" b="1" dirty="0">
                <a:solidFill>
                  <a:prstClr val="black"/>
                </a:solidFill>
                <a:latin typeface="+mn-ea"/>
              </a:rPr>
              <a:t>～</a:t>
            </a:r>
            <a:r>
              <a:rPr lang="en-US" altLang="ja-JP" sz="2000" b="1" dirty="0">
                <a:solidFill>
                  <a:prstClr val="black"/>
                </a:solidFill>
                <a:latin typeface="+mn-ea"/>
              </a:rPr>
              <a:t>Ⅲ】</a:t>
            </a:r>
            <a:r>
              <a:rPr lang="ja-JP" altLang="en-US" sz="2000" b="1" dirty="0">
                <a:solidFill>
                  <a:prstClr val="black"/>
                </a:solidFill>
                <a:latin typeface="+mn-ea"/>
              </a:rPr>
              <a:t>令和６年度中の誓約を行った事業所</a:t>
            </a:r>
            <a:endParaRPr lang="en-US" altLang="ja-JP" sz="2000" b="1" dirty="0">
              <a:solidFill>
                <a:prstClr val="black"/>
              </a:solidFill>
              <a:latin typeface="+mn-ea"/>
            </a:endParaRPr>
          </a:p>
          <a:p>
            <a:pPr>
              <a:defRPr/>
            </a:pPr>
            <a:r>
              <a:rPr lang="en-US" altLang="ja-JP" sz="2000" b="1" dirty="0">
                <a:solidFill>
                  <a:prstClr val="black"/>
                </a:solidFill>
                <a:latin typeface="+mn-ea"/>
              </a:rPr>
              <a:t>Ⅰ</a:t>
            </a:r>
            <a:r>
              <a:rPr lang="ja-JP" altLang="en-US" sz="2000" b="1" dirty="0">
                <a:solidFill>
                  <a:prstClr val="black"/>
                </a:solidFill>
                <a:latin typeface="+mn-ea"/>
              </a:rPr>
              <a:t>（任用要件・賃金体系の整備）</a:t>
            </a:r>
            <a:r>
              <a:rPr lang="en-US" altLang="ja-JP" sz="2000" b="1" dirty="0">
                <a:solidFill>
                  <a:prstClr val="black"/>
                </a:solidFill>
                <a:latin typeface="+mn-ea"/>
              </a:rPr>
              <a:t>Ⅱ</a:t>
            </a:r>
            <a:r>
              <a:rPr lang="ja-JP" altLang="en-US" sz="2000" b="1" dirty="0">
                <a:solidFill>
                  <a:prstClr val="black"/>
                </a:solidFill>
                <a:latin typeface="+mn-ea"/>
              </a:rPr>
              <a:t>（研修の実施等）</a:t>
            </a:r>
            <a:r>
              <a:rPr lang="en-US" altLang="ja-JP" sz="2000" b="1" dirty="0">
                <a:solidFill>
                  <a:prstClr val="black"/>
                </a:solidFill>
                <a:latin typeface="+mn-ea"/>
              </a:rPr>
              <a:t>Ⅲ</a:t>
            </a:r>
            <a:r>
              <a:rPr lang="ja-JP" altLang="en-US" sz="2000" b="1" dirty="0">
                <a:solidFill>
                  <a:prstClr val="black"/>
                </a:solidFill>
                <a:latin typeface="+mn-ea"/>
              </a:rPr>
              <a:t>（昇給の仕組みの整備）</a:t>
            </a:r>
            <a:endParaRPr lang="en-US" altLang="ja-JP" sz="2000" b="1" dirty="0">
              <a:solidFill>
                <a:prstClr val="black"/>
              </a:solidFill>
              <a:latin typeface="+mn-ea"/>
            </a:endParaRPr>
          </a:p>
          <a:p>
            <a:pPr lvl="0">
              <a:defRPr/>
            </a:pPr>
            <a:r>
              <a:rPr kumimoji="1" lang="ja-JP" altLang="en-US" sz="2000" b="1" i="0" u="none" strike="noStrike" kern="1200" cap="none" spc="0" normalizeH="0" baseline="0" noProof="0" dirty="0">
                <a:ln>
                  <a:noFill/>
                </a:ln>
                <a:solidFill>
                  <a:prstClr val="black"/>
                </a:solidFill>
                <a:effectLst/>
                <a:uLnTx/>
                <a:uFillTx/>
                <a:latin typeface="+mn-ea"/>
                <a:cs typeface="+mn-cs"/>
              </a:rPr>
              <a:t>令和６年度の実績報告書にて報告が必要</a:t>
            </a:r>
          </a:p>
        </p:txBody>
      </p:sp>
      <p:sp>
        <p:nvSpPr>
          <p:cNvPr id="11" name="正方形/長方形 10">
            <a:extLst>
              <a:ext uri="{FF2B5EF4-FFF2-40B4-BE49-F238E27FC236}">
                <a16:creationId xmlns:a16="http://schemas.microsoft.com/office/drawing/2014/main" id="{6EEC7402-B32E-29E0-817C-69DA124911FF}"/>
              </a:ext>
            </a:extLst>
          </p:cNvPr>
          <p:cNvSpPr/>
          <p:nvPr/>
        </p:nvSpPr>
        <p:spPr>
          <a:xfrm>
            <a:off x="792000" y="4095130"/>
            <a:ext cx="7740000" cy="221386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1800" dirty="0">
                <a:solidFill>
                  <a:schemeClr val="tx1"/>
                </a:solidFill>
                <a:latin typeface="+mn-ea"/>
              </a:rPr>
              <a:t>　　</a:t>
            </a:r>
            <a:endParaRPr lang="en-US" altLang="ja-JP" sz="1800" dirty="0">
              <a:solidFill>
                <a:schemeClr val="tx1"/>
              </a:solidFill>
              <a:latin typeface="+mn-ea"/>
            </a:endParaRPr>
          </a:p>
          <a:p>
            <a:pPr algn="l"/>
            <a:r>
              <a:rPr lang="ja-JP" altLang="en-US" dirty="0">
                <a:solidFill>
                  <a:schemeClr val="tx1"/>
                </a:solidFill>
                <a:latin typeface="+mn-ea"/>
              </a:rPr>
              <a:t>　</a:t>
            </a:r>
            <a:r>
              <a:rPr lang="ja-JP" altLang="en-US" sz="2000" dirty="0">
                <a:solidFill>
                  <a:schemeClr val="tx1"/>
                </a:solidFill>
                <a:latin typeface="+mn-ea"/>
              </a:rPr>
              <a:t>　・勤続１０年以上の職員を基本</a:t>
            </a:r>
          </a:p>
          <a:p>
            <a:pPr algn="l"/>
            <a:r>
              <a:rPr lang="ja-JP" altLang="en-US" sz="2000" dirty="0">
                <a:solidFill>
                  <a:schemeClr val="tx1"/>
                </a:solidFill>
                <a:latin typeface="+mn-ea"/>
              </a:rPr>
              <a:t>　　・</a:t>
            </a:r>
            <a:r>
              <a:rPr lang="ja-JP" altLang="en-US" sz="2000" u="sng" dirty="0">
                <a:solidFill>
                  <a:schemeClr val="tx1"/>
                </a:solidFill>
                <a:latin typeface="+mn-ea"/>
              </a:rPr>
              <a:t>介護福祉士等に該当すること</a:t>
            </a:r>
          </a:p>
          <a:p>
            <a:pPr algn="l"/>
            <a:r>
              <a:rPr lang="ja-JP" altLang="en-US" sz="2000" dirty="0">
                <a:solidFill>
                  <a:schemeClr val="tx1"/>
                </a:solidFill>
                <a:latin typeface="+mn-ea"/>
              </a:rPr>
              <a:t>　　・勤続年数は、他の法人における経験も通算可能</a:t>
            </a:r>
          </a:p>
          <a:p>
            <a:pPr algn="l"/>
            <a:r>
              <a:rPr lang="ja-JP" altLang="en-US" sz="2000" dirty="0">
                <a:solidFill>
                  <a:schemeClr val="tx1"/>
                </a:solidFill>
                <a:latin typeface="+mn-ea"/>
              </a:rPr>
              <a:t>　　・当該職員の業務や技能等を踏まえ、各事業所の裁量で設定する</a:t>
            </a:r>
            <a:endParaRPr lang="en-US" altLang="ja-JP" sz="2000" dirty="0">
              <a:solidFill>
                <a:schemeClr val="tx1"/>
              </a:solidFill>
              <a:latin typeface="+mn-ea"/>
            </a:endParaRPr>
          </a:p>
          <a:p>
            <a:pPr algn="ctr"/>
            <a:endParaRPr kumimoji="1" lang="ja-JP" altLang="en-US" dirty="0"/>
          </a:p>
        </p:txBody>
      </p:sp>
      <p:sp>
        <p:nvSpPr>
          <p:cNvPr id="12" name="正方形/長方形 11">
            <a:extLst>
              <a:ext uri="{FF2B5EF4-FFF2-40B4-BE49-F238E27FC236}">
                <a16:creationId xmlns:a16="http://schemas.microsoft.com/office/drawing/2014/main" id="{3452D2DF-1592-B936-43A3-F31C56106F89}"/>
              </a:ext>
            </a:extLst>
          </p:cNvPr>
          <p:cNvSpPr/>
          <p:nvPr/>
        </p:nvSpPr>
        <p:spPr>
          <a:xfrm>
            <a:off x="472966" y="3952967"/>
            <a:ext cx="5719034" cy="422788"/>
          </a:xfrm>
          <a:prstGeom prst="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n-ea"/>
              </a:rPr>
              <a:t>経験・技能のある障害福祉人材（福祉・介護職員）</a:t>
            </a:r>
          </a:p>
        </p:txBody>
      </p:sp>
    </p:spTree>
    <p:extLst>
      <p:ext uri="{BB962C8B-B14F-4D97-AF65-F5344CB8AC3E}">
        <p14:creationId xmlns:p14="http://schemas.microsoft.com/office/powerpoint/2010/main" val="3859672109"/>
      </p:ext>
    </p:extLst>
  </p:cSld>
  <p:clrMapOvr>
    <a:masterClrMapping/>
  </p:clrMapOvr>
  <mc:AlternateContent xmlns:mc="http://schemas.openxmlformats.org/markup-compatibility/2006" xmlns:p14="http://schemas.microsoft.com/office/powerpoint/2010/main">
    <mc:Choice Requires="p14">
      <p:transition spd="slow" p14:dur="2000" advTm="78902"/>
    </mc:Choice>
    <mc:Fallback xmlns="">
      <p:transition spd="slow" advTm="7890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986847AE-2C78-6D91-AF40-DEF9A4B909C7}"/>
              </a:ext>
            </a:extLst>
          </p:cNvPr>
          <p:cNvSpPr txBox="1">
            <a:spLocks/>
          </p:cNvSpPr>
          <p:nvPr/>
        </p:nvSpPr>
        <p:spPr>
          <a:xfrm>
            <a:off x="457200" y="476672"/>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6" name="コンテンツ プレースホルダー 2">
            <a:extLst>
              <a:ext uri="{FF2B5EF4-FFF2-40B4-BE49-F238E27FC236}">
                <a16:creationId xmlns:a16="http://schemas.microsoft.com/office/drawing/2014/main" id="{ADD96A74-4BD0-E419-41BA-CB0293F1E75A}"/>
              </a:ext>
            </a:extLst>
          </p:cNvPr>
          <p:cNvSpPr txBox="1">
            <a:spLocks/>
          </p:cNvSpPr>
          <p:nvPr/>
        </p:nvSpPr>
        <p:spPr>
          <a:xfrm>
            <a:off x="612000" y="1449000"/>
            <a:ext cx="8229600" cy="364830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000" b="1" kern="100" dirty="0">
                <a:solidFill>
                  <a:schemeClr val="tx1"/>
                </a:solidFill>
                <a:latin typeface="+mn-ea"/>
                <a:cs typeface="Times New Roman" panose="02020603050405020304" pitchFamily="18" charset="0"/>
              </a:rPr>
              <a:t>【</a:t>
            </a:r>
            <a:r>
              <a:rPr lang="ja-JP" altLang="en-US" sz="2000" b="1" kern="100" dirty="0">
                <a:solidFill>
                  <a:schemeClr val="tx1"/>
                </a:solidFill>
                <a:latin typeface="+mn-ea"/>
                <a:cs typeface="Times New Roman" panose="02020603050405020304" pitchFamily="18" charset="0"/>
              </a:rPr>
              <a:t>キャリアパス要件</a:t>
            </a:r>
            <a:r>
              <a:rPr lang="en-US" altLang="ja-JP" sz="2000" b="1" kern="100" dirty="0">
                <a:solidFill>
                  <a:schemeClr val="tx1"/>
                </a:solidFill>
                <a:latin typeface="+mn-ea"/>
                <a:cs typeface="Times New Roman" panose="02020603050405020304" pitchFamily="18" charset="0"/>
              </a:rPr>
              <a:t>Ⅴ】</a:t>
            </a:r>
          </a:p>
          <a:p>
            <a:pPr algn="just"/>
            <a:r>
              <a:rPr lang="ja-JP" altLang="en-US" sz="2000" b="1" kern="100" dirty="0">
                <a:solidFill>
                  <a:schemeClr val="tx1"/>
                </a:solidFill>
                <a:latin typeface="+mn-ea"/>
                <a:cs typeface="Times New Roman" panose="02020603050405020304" pitchFamily="18" charset="0"/>
              </a:rPr>
              <a:t>福祉職員配置等加算</a:t>
            </a:r>
            <a:endParaRPr lang="en-US" altLang="ja-JP" sz="2000" b="1" kern="100" dirty="0">
              <a:solidFill>
                <a:schemeClr val="tx1"/>
              </a:solidFill>
              <a:latin typeface="+mn-ea"/>
              <a:cs typeface="Times New Roman" panose="02020603050405020304" pitchFamily="18" charset="0"/>
            </a:endParaRPr>
          </a:p>
          <a:p>
            <a:pPr algn="just"/>
            <a:endParaRPr lang="en-US" altLang="ja-JP" sz="2000" b="1" kern="100" dirty="0">
              <a:solidFill>
                <a:schemeClr val="tx1"/>
              </a:solidFill>
              <a:effectLst/>
              <a:latin typeface="+mn-ea"/>
              <a:cs typeface="Times New Roman" panose="02020603050405020304" pitchFamily="18" charset="0"/>
            </a:endParaRPr>
          </a:p>
          <a:p>
            <a:pPr algn="just"/>
            <a:r>
              <a:rPr lang="en-US" altLang="ja-JP" sz="2000" b="1" kern="100" dirty="0">
                <a:solidFill>
                  <a:schemeClr val="tx1"/>
                </a:solidFill>
                <a:latin typeface="+mn-ea"/>
                <a:cs typeface="Times New Roman" panose="02020603050405020304" pitchFamily="18" charset="0"/>
              </a:rPr>
              <a:t>【</a:t>
            </a:r>
            <a:r>
              <a:rPr lang="ja-JP" altLang="ja-JP" sz="2000" b="1" kern="100" dirty="0">
                <a:solidFill>
                  <a:schemeClr val="tx1"/>
                </a:solidFill>
                <a:effectLst/>
                <a:latin typeface="+mn-ea"/>
                <a:cs typeface="Times New Roman" panose="02020603050405020304" pitchFamily="18" charset="0"/>
              </a:rPr>
              <a:t>月額賃金改善要件Ⅰ </a:t>
            </a:r>
            <a:r>
              <a:rPr lang="en-US" altLang="ja-JP" sz="2000" b="1" kern="100" dirty="0">
                <a:solidFill>
                  <a:schemeClr val="tx1"/>
                </a:solidFill>
                <a:latin typeface="+mn-ea"/>
                <a:cs typeface="Times New Roman" panose="02020603050405020304" pitchFamily="18" charset="0"/>
              </a:rPr>
              <a:t>】</a:t>
            </a:r>
            <a:endParaRPr lang="ja-JP" altLang="ja-JP" sz="2000" b="1" kern="100" dirty="0">
              <a:solidFill>
                <a:schemeClr val="tx1"/>
              </a:solidFill>
              <a:effectLst/>
              <a:latin typeface="+mn-ea"/>
              <a:cs typeface="Times New Roman" panose="02020603050405020304" pitchFamily="18" charset="0"/>
            </a:endParaRPr>
          </a:p>
          <a:p>
            <a:pPr algn="just"/>
            <a:r>
              <a:rPr lang="ja-JP" altLang="ja-JP" sz="2000" b="1" kern="100" dirty="0">
                <a:solidFill>
                  <a:schemeClr val="tx1"/>
                </a:solidFill>
                <a:effectLst/>
                <a:latin typeface="+mn-ea"/>
                <a:cs typeface="Times New Roman" panose="02020603050405020304" pitchFamily="18" charset="0"/>
              </a:rPr>
              <a:t>新加算Ⅳの加算額の１</a:t>
            </a:r>
            <a:r>
              <a:rPr lang="en-US" altLang="ja-JP" sz="2000" b="1" kern="100" dirty="0">
                <a:solidFill>
                  <a:schemeClr val="tx1"/>
                </a:solidFill>
                <a:effectLst/>
                <a:latin typeface="+mn-ea"/>
                <a:cs typeface="Times New Roman" panose="02020603050405020304" pitchFamily="18" charset="0"/>
              </a:rPr>
              <a:t>/</a:t>
            </a:r>
            <a:r>
              <a:rPr lang="ja-JP" altLang="ja-JP" sz="2000" b="1" kern="100" dirty="0">
                <a:solidFill>
                  <a:schemeClr val="tx1"/>
                </a:solidFill>
                <a:effectLst/>
                <a:latin typeface="+mn-ea"/>
                <a:cs typeface="Times New Roman" panose="02020603050405020304" pitchFamily="18" charset="0"/>
              </a:rPr>
              <a:t>２以上を基本給等（※）で配分する。</a:t>
            </a:r>
          </a:p>
          <a:p>
            <a:pPr algn="just"/>
            <a:r>
              <a:rPr lang="ja-JP" altLang="ja-JP" sz="2000" kern="100" dirty="0">
                <a:solidFill>
                  <a:schemeClr val="tx1"/>
                </a:solidFill>
                <a:effectLst/>
                <a:latin typeface="+mn-ea"/>
                <a:cs typeface="Times New Roman" panose="02020603050405020304" pitchFamily="18" charset="0"/>
              </a:rPr>
              <a:t>※ 基本給等＝基本給または決まって毎月支払われる手当。</a:t>
            </a:r>
          </a:p>
          <a:p>
            <a:pPr algn="just"/>
            <a:r>
              <a:rPr lang="ja-JP" altLang="en-US" sz="2000" kern="100" dirty="0">
                <a:solidFill>
                  <a:schemeClr val="tx1"/>
                </a:solidFill>
                <a:effectLst/>
                <a:latin typeface="+mn-ea"/>
                <a:cs typeface="Times New Roman" panose="02020603050405020304" pitchFamily="18" charset="0"/>
              </a:rPr>
              <a:t>ｅｘ）</a:t>
            </a:r>
            <a:r>
              <a:rPr lang="ja-JP" altLang="ja-JP" sz="2000" kern="100" dirty="0">
                <a:solidFill>
                  <a:schemeClr val="tx1"/>
                </a:solidFill>
                <a:effectLst/>
                <a:latin typeface="+mn-ea"/>
                <a:cs typeface="Times New Roman" panose="02020603050405020304" pitchFamily="18" charset="0"/>
              </a:rPr>
              <a:t>新加算Ⅳの加算額が</a:t>
            </a:r>
            <a:r>
              <a:rPr lang="en-US" altLang="ja-JP" sz="2000" kern="100" dirty="0">
                <a:solidFill>
                  <a:schemeClr val="tx1"/>
                </a:solidFill>
                <a:effectLst/>
                <a:latin typeface="+mn-ea"/>
                <a:cs typeface="Times New Roman" panose="02020603050405020304" pitchFamily="18" charset="0"/>
              </a:rPr>
              <a:t>1,000</a:t>
            </a:r>
            <a:r>
              <a:rPr lang="ja-JP" altLang="ja-JP" sz="2000" kern="100" dirty="0">
                <a:solidFill>
                  <a:schemeClr val="tx1"/>
                </a:solidFill>
                <a:effectLst/>
                <a:latin typeface="+mn-ea"/>
                <a:cs typeface="Times New Roman" panose="02020603050405020304" pitchFamily="18" charset="0"/>
              </a:rPr>
              <a:t>万円の場合、</a:t>
            </a:r>
            <a:r>
              <a:rPr lang="en-US" altLang="ja-JP" sz="2000" kern="100" dirty="0">
                <a:solidFill>
                  <a:schemeClr val="tx1"/>
                </a:solidFill>
                <a:effectLst/>
                <a:latin typeface="+mn-ea"/>
                <a:cs typeface="Times New Roman" panose="02020603050405020304" pitchFamily="18" charset="0"/>
              </a:rPr>
              <a:t>500</a:t>
            </a:r>
            <a:r>
              <a:rPr lang="ja-JP" altLang="ja-JP" sz="2000" kern="100" dirty="0">
                <a:solidFill>
                  <a:schemeClr val="tx1"/>
                </a:solidFill>
                <a:effectLst/>
                <a:latin typeface="+mn-ea"/>
                <a:cs typeface="Times New Roman" panose="02020603050405020304" pitchFamily="18" charset="0"/>
              </a:rPr>
              <a:t>万円以上（新加算Ⅳの</a:t>
            </a:r>
            <a:r>
              <a:rPr lang="en-US" altLang="ja-JP" sz="2000" kern="100" dirty="0">
                <a:solidFill>
                  <a:schemeClr val="tx1"/>
                </a:solidFill>
                <a:effectLst/>
                <a:latin typeface="+mn-ea"/>
                <a:cs typeface="Times New Roman" panose="02020603050405020304" pitchFamily="18" charset="0"/>
              </a:rPr>
              <a:t>1/2</a:t>
            </a:r>
            <a:r>
              <a:rPr lang="ja-JP" altLang="ja-JP" sz="2000" kern="100" dirty="0">
                <a:solidFill>
                  <a:schemeClr val="tx1"/>
                </a:solidFill>
                <a:effectLst/>
                <a:latin typeface="+mn-ea"/>
                <a:cs typeface="Times New Roman" panose="02020603050405020304" pitchFamily="18" charset="0"/>
              </a:rPr>
              <a:t>以上）は基本給等での改善に充てる必要がある。たとえ新加算Ⅲ以上を取得していても、新加算Ⅳの</a:t>
            </a:r>
            <a:r>
              <a:rPr lang="en-US" altLang="ja-JP" sz="2000" kern="100" dirty="0">
                <a:solidFill>
                  <a:schemeClr val="tx1"/>
                </a:solidFill>
                <a:effectLst/>
                <a:latin typeface="+mn-ea"/>
                <a:cs typeface="Times New Roman" panose="02020603050405020304" pitchFamily="18" charset="0"/>
              </a:rPr>
              <a:t>1/2</a:t>
            </a:r>
            <a:r>
              <a:rPr lang="ja-JP" altLang="ja-JP" sz="2000" kern="100" dirty="0">
                <a:solidFill>
                  <a:schemeClr val="tx1"/>
                </a:solidFill>
                <a:effectLst/>
                <a:latin typeface="+mn-ea"/>
                <a:cs typeface="Times New Roman" panose="02020603050405020304" pitchFamily="18" charset="0"/>
              </a:rPr>
              <a:t>分以上（ここでは</a:t>
            </a:r>
            <a:r>
              <a:rPr lang="en-US" altLang="ja-JP" sz="2000" kern="100" dirty="0">
                <a:solidFill>
                  <a:schemeClr val="tx1"/>
                </a:solidFill>
                <a:effectLst/>
                <a:latin typeface="+mn-ea"/>
                <a:cs typeface="Times New Roman" panose="02020603050405020304" pitchFamily="18" charset="0"/>
              </a:rPr>
              <a:t>500</a:t>
            </a:r>
            <a:r>
              <a:rPr lang="ja-JP" altLang="ja-JP" sz="2000" kern="100" dirty="0">
                <a:solidFill>
                  <a:schemeClr val="tx1"/>
                </a:solidFill>
                <a:effectLst/>
                <a:latin typeface="+mn-ea"/>
                <a:cs typeface="Times New Roman" panose="02020603050405020304" pitchFamily="18" charset="0"/>
              </a:rPr>
              <a:t>万円以上）を基本給等の改善に充て</a:t>
            </a:r>
            <a:r>
              <a:rPr lang="ja-JP" altLang="en-US" sz="2000" kern="100" dirty="0">
                <a:solidFill>
                  <a:schemeClr val="tx1"/>
                </a:solidFill>
                <a:effectLst/>
                <a:latin typeface="+mn-ea"/>
                <a:cs typeface="Times New Roman" panose="02020603050405020304" pitchFamily="18" charset="0"/>
              </a:rPr>
              <a:t>る</a:t>
            </a:r>
            <a:r>
              <a:rPr lang="ja-JP" altLang="ja-JP" sz="2000" kern="100" dirty="0">
                <a:solidFill>
                  <a:schemeClr val="tx1"/>
                </a:solidFill>
                <a:effectLst/>
                <a:latin typeface="+mn-ea"/>
                <a:cs typeface="Times New Roman" panose="02020603050405020304" pitchFamily="18" charset="0"/>
              </a:rPr>
              <a:t>。</a:t>
            </a:r>
          </a:p>
          <a:p>
            <a:pPr algn="just"/>
            <a:r>
              <a:rPr lang="ja-JP" altLang="en-US" sz="2000" b="1" kern="100" dirty="0">
                <a:solidFill>
                  <a:schemeClr val="tx1"/>
                </a:solidFill>
                <a:effectLst/>
                <a:latin typeface="+mn-ea"/>
                <a:cs typeface="Times New Roman" panose="02020603050405020304" pitchFamily="18" charset="0"/>
              </a:rPr>
              <a:t>今年度中は適用を猶予（</a:t>
            </a:r>
            <a:r>
              <a:rPr lang="ja-JP" altLang="ja-JP" sz="2000" b="1" kern="100" dirty="0">
                <a:solidFill>
                  <a:schemeClr val="tx1"/>
                </a:solidFill>
                <a:effectLst/>
                <a:latin typeface="+mn-ea"/>
                <a:cs typeface="Times New Roman" panose="02020603050405020304" pitchFamily="18" charset="0"/>
              </a:rPr>
              <a:t>令和７年</a:t>
            </a:r>
            <a:r>
              <a:rPr lang="ja-JP" altLang="en-US" sz="2000" b="1" kern="100" dirty="0">
                <a:solidFill>
                  <a:schemeClr val="tx1"/>
                </a:solidFill>
                <a:effectLst/>
                <a:latin typeface="+mn-ea"/>
                <a:cs typeface="Times New Roman" panose="02020603050405020304" pitchFamily="18" charset="0"/>
              </a:rPr>
              <a:t>４</a:t>
            </a:r>
            <a:r>
              <a:rPr lang="ja-JP" altLang="ja-JP" sz="2000" b="1" kern="100" dirty="0">
                <a:solidFill>
                  <a:schemeClr val="tx1"/>
                </a:solidFill>
                <a:effectLst/>
                <a:latin typeface="+mn-ea"/>
                <a:cs typeface="Times New Roman" panose="02020603050405020304" pitchFamily="18" charset="0"/>
              </a:rPr>
              <a:t>月</a:t>
            </a:r>
            <a:r>
              <a:rPr lang="ja-JP" altLang="en-US" sz="2000" b="1" kern="100" dirty="0">
                <a:solidFill>
                  <a:schemeClr val="tx1"/>
                </a:solidFill>
                <a:effectLst/>
                <a:latin typeface="+mn-ea"/>
                <a:cs typeface="Times New Roman" panose="02020603050405020304" pitchFamily="18" charset="0"/>
              </a:rPr>
              <a:t>からは必須）</a:t>
            </a:r>
            <a:r>
              <a:rPr lang="ja-JP" altLang="ja-JP" sz="2000" b="1" kern="100" dirty="0">
                <a:solidFill>
                  <a:schemeClr val="tx1"/>
                </a:solidFill>
                <a:effectLst/>
                <a:latin typeface="+mn-ea"/>
                <a:cs typeface="Times New Roman" panose="02020603050405020304" pitchFamily="18" charset="0"/>
              </a:rPr>
              <a:t>。</a:t>
            </a:r>
            <a:endParaRPr lang="en-US" altLang="ja-JP" sz="2000" b="1" kern="100" dirty="0">
              <a:solidFill>
                <a:schemeClr val="tx1"/>
              </a:solidFill>
              <a:effectLst/>
              <a:latin typeface="+mn-ea"/>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EDDE4415-0A8F-5610-9ADD-12D8A3FE45C1}"/>
              </a:ext>
            </a:extLst>
          </p:cNvPr>
          <p:cNvSpPr txBox="1">
            <a:spLocks/>
          </p:cNvSpPr>
          <p:nvPr/>
        </p:nvSpPr>
        <p:spPr>
          <a:xfrm>
            <a:off x="545512" y="5229000"/>
            <a:ext cx="8049600" cy="900000"/>
          </a:xfrm>
          <a:prstGeom prst="rect">
            <a:avLst/>
          </a:prstGeom>
          <a:ln w="12700" cmpd="sng">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just"/>
            <a:r>
              <a:rPr lang="ja-JP" altLang="en-US" sz="2400" b="1" kern="100" dirty="0">
                <a:solidFill>
                  <a:schemeClr val="tx1"/>
                </a:solidFill>
                <a:effectLst/>
                <a:latin typeface="+mn-ea"/>
                <a:cs typeface="Times New Roman" panose="02020603050405020304" pitchFamily="18" charset="0"/>
              </a:rPr>
              <a:t>目標</a:t>
            </a:r>
            <a:r>
              <a:rPr lang="ja-JP" altLang="en-US" sz="2400" b="1" kern="100" dirty="0">
                <a:solidFill>
                  <a:schemeClr val="tx1"/>
                </a:solidFill>
                <a:latin typeface="+mn-ea"/>
                <a:cs typeface="Times New Roman" panose="02020603050405020304" pitchFamily="18" charset="0"/>
              </a:rPr>
              <a:t>　</a:t>
            </a:r>
            <a:r>
              <a:rPr lang="ja-JP" altLang="en-US" sz="2400" b="1" u="sng" kern="100" dirty="0">
                <a:solidFill>
                  <a:schemeClr val="tx1"/>
                </a:solidFill>
                <a:effectLst/>
                <a:latin typeface="+mn-ea"/>
                <a:cs typeface="Times New Roman" panose="02020603050405020304" pitchFamily="18" charset="0"/>
              </a:rPr>
              <a:t>令和６年度に</a:t>
            </a:r>
            <a:r>
              <a:rPr lang="en-US" altLang="ja-JP" sz="2400" b="1" u="sng" kern="100" dirty="0">
                <a:solidFill>
                  <a:schemeClr val="tx1"/>
                </a:solidFill>
                <a:effectLst/>
                <a:latin typeface="+mn-ea"/>
                <a:cs typeface="Times New Roman" panose="02020603050405020304" pitchFamily="18" charset="0"/>
              </a:rPr>
              <a:t>2.5</a:t>
            </a:r>
            <a:r>
              <a:rPr lang="ja-JP" altLang="en-US" sz="2400" b="1" u="sng" kern="100" dirty="0">
                <a:solidFill>
                  <a:schemeClr val="tx1"/>
                </a:solidFill>
                <a:effectLst/>
                <a:latin typeface="+mn-ea"/>
                <a:cs typeface="Times New Roman" panose="02020603050405020304" pitchFamily="18" charset="0"/>
              </a:rPr>
              <a:t>％、令和７年度に</a:t>
            </a:r>
            <a:r>
              <a:rPr lang="en-US" altLang="ja-JP" sz="2400" b="1" u="sng" kern="100" dirty="0">
                <a:solidFill>
                  <a:schemeClr val="tx1"/>
                </a:solidFill>
                <a:effectLst/>
                <a:latin typeface="+mn-ea"/>
                <a:cs typeface="Times New Roman" panose="02020603050405020304" pitchFamily="18" charset="0"/>
              </a:rPr>
              <a:t>2.0</a:t>
            </a:r>
            <a:r>
              <a:rPr lang="ja-JP" altLang="en-US" sz="2400" b="1" u="sng" kern="100" dirty="0">
                <a:solidFill>
                  <a:schemeClr val="tx1"/>
                </a:solidFill>
                <a:effectLst/>
                <a:latin typeface="+mn-ea"/>
                <a:cs typeface="Times New Roman" panose="02020603050405020304" pitchFamily="18" charset="0"/>
              </a:rPr>
              <a:t>％のベースアップ</a:t>
            </a:r>
            <a:endParaRPr lang="en-US" altLang="ja-JP" sz="2400" b="1" u="sng" kern="100" dirty="0">
              <a:solidFill>
                <a:schemeClr val="tx1"/>
              </a:solidFill>
              <a:latin typeface="+mn-ea"/>
              <a:cs typeface="Times New Roman" panose="02020603050405020304" pitchFamily="18" charset="0"/>
            </a:endParaRPr>
          </a:p>
          <a:p>
            <a:pPr algn="just"/>
            <a:r>
              <a:rPr lang="ja-JP" altLang="en-US" sz="2000" b="1" kern="100" dirty="0">
                <a:solidFill>
                  <a:schemeClr val="tx1"/>
                </a:solidFill>
                <a:effectLst/>
                <a:latin typeface="+mn-ea"/>
                <a:cs typeface="Times New Roman" panose="02020603050405020304" pitchFamily="18" charset="0"/>
              </a:rPr>
              <a:t>令和６・７年度の２か年で加算額全額を賃金改善に充てる</a:t>
            </a:r>
            <a:endParaRPr lang="ja-JP" altLang="ja-JP" sz="2000" b="1" kern="100" dirty="0">
              <a:solidFill>
                <a:schemeClr val="tx1"/>
              </a:solidFill>
              <a:effectLst/>
              <a:latin typeface="+mn-ea"/>
              <a:cs typeface="Times New Roman" panose="02020603050405020304" pitchFamily="18" charset="0"/>
            </a:endParaRPr>
          </a:p>
        </p:txBody>
      </p:sp>
    </p:spTree>
    <p:extLst>
      <p:ext uri="{BB962C8B-B14F-4D97-AF65-F5344CB8AC3E}">
        <p14:creationId xmlns:p14="http://schemas.microsoft.com/office/powerpoint/2010/main" val="4040930843"/>
      </p:ext>
    </p:extLst>
  </p:cSld>
  <p:clrMapOvr>
    <a:masterClrMapping/>
  </p:clrMapOvr>
  <mc:AlternateContent xmlns:mc="http://schemas.openxmlformats.org/markup-compatibility/2006" xmlns:p14="http://schemas.microsoft.com/office/powerpoint/2010/main">
    <mc:Choice Requires="p14">
      <p:transition spd="slow" p14:dur="2000" advTm="55565"/>
    </mc:Choice>
    <mc:Fallback xmlns="">
      <p:transition spd="slow" advTm="555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8" name="タイトル 1">
            <a:extLst>
              <a:ext uri="{FF2B5EF4-FFF2-40B4-BE49-F238E27FC236}">
                <a16:creationId xmlns:a16="http://schemas.microsoft.com/office/drawing/2014/main" id="{0BC33CAB-7FCD-FA28-D6A7-1043A9966F96}"/>
              </a:ext>
            </a:extLst>
          </p:cNvPr>
          <p:cNvSpPr txBox="1">
            <a:spLocks/>
          </p:cNvSpPr>
          <p:nvPr/>
        </p:nvSpPr>
        <p:spPr>
          <a:xfrm>
            <a:off x="457200" y="332656"/>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9" name="テキスト ボックス 8">
            <a:extLst>
              <a:ext uri="{FF2B5EF4-FFF2-40B4-BE49-F238E27FC236}">
                <a16:creationId xmlns:a16="http://schemas.microsoft.com/office/drawing/2014/main" id="{D94E0AB7-8DD2-D11A-A329-2500C35C0898}"/>
              </a:ext>
            </a:extLst>
          </p:cNvPr>
          <p:cNvSpPr txBox="1"/>
          <p:nvPr/>
        </p:nvSpPr>
        <p:spPr>
          <a:xfrm>
            <a:off x="251520" y="1124744"/>
            <a:ext cx="8435280" cy="954107"/>
          </a:xfrm>
          <a:prstGeom prst="rect">
            <a:avLst/>
          </a:prstGeom>
          <a:noFill/>
        </p:spPr>
        <p:txBody>
          <a:bodyPr wrap="square" rtlCol="0">
            <a:spAutoFit/>
          </a:bodyPr>
          <a:lstStyle/>
          <a:p>
            <a:pPr lvl="0">
              <a:defRPr/>
            </a:pPr>
            <a:r>
              <a:rPr lang="ja-JP" altLang="en-US" sz="2800" dirty="0">
                <a:solidFill>
                  <a:prstClr val="black"/>
                </a:solidFill>
              </a:rPr>
              <a:t>障害福祉サービス等処遇改善計画書の作成</a:t>
            </a:r>
            <a:r>
              <a:rPr lang="ja-JP" altLang="en-US" sz="2800">
                <a:solidFill>
                  <a:prstClr val="black"/>
                </a:solidFill>
              </a:rPr>
              <a:t>に当たって</a:t>
            </a:r>
            <a:r>
              <a:rPr lang="ja-JP" altLang="en-US" sz="2800" dirty="0">
                <a:solidFill>
                  <a:prstClr val="black"/>
                </a:solidFill>
              </a:rPr>
              <a:t>の注意点</a:t>
            </a:r>
            <a:endParaRPr kumimoji="1" lang="en-US" altLang="ja-JP"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10" name="コンテンツ プレースホルダー 2">
            <a:extLst>
              <a:ext uri="{FF2B5EF4-FFF2-40B4-BE49-F238E27FC236}">
                <a16:creationId xmlns:a16="http://schemas.microsoft.com/office/drawing/2014/main" id="{5FB43622-9C4A-76A9-73EB-D22481353901}"/>
              </a:ext>
            </a:extLst>
          </p:cNvPr>
          <p:cNvSpPr txBox="1">
            <a:spLocks/>
          </p:cNvSpPr>
          <p:nvPr/>
        </p:nvSpPr>
        <p:spPr>
          <a:xfrm>
            <a:off x="398814" y="2132856"/>
            <a:ext cx="8229600" cy="45807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300" dirty="0">
                <a:solidFill>
                  <a:schemeClr val="tx1"/>
                </a:solidFill>
              </a:rPr>
              <a:t>①事業所における賃金改善の内容の根拠となる規則・規程（就業規則等）がきちんと整備できているか？</a:t>
            </a:r>
            <a:endParaRPr lang="en-US" altLang="ja-JP" sz="2300" dirty="0">
              <a:solidFill>
                <a:schemeClr val="tx1"/>
              </a:solidFill>
            </a:endParaRPr>
          </a:p>
          <a:p>
            <a:pPr algn="l"/>
            <a:r>
              <a:rPr lang="ja-JP" altLang="en-US" sz="2300" dirty="0">
                <a:solidFill>
                  <a:schemeClr val="tx1"/>
                </a:solidFill>
              </a:rPr>
              <a:t>②</a:t>
            </a:r>
            <a:r>
              <a:rPr lang="ja-JP" altLang="en-US" sz="2300" dirty="0">
                <a:solidFill>
                  <a:prstClr val="black"/>
                </a:solidFill>
                <a:latin typeface="+mn-ea"/>
              </a:rPr>
              <a:t>障害福祉サービス等処遇改善計画書</a:t>
            </a:r>
            <a:r>
              <a:rPr kumimoji="1" lang="ja-JP" altLang="en-US" sz="2300" i="0" u="none" strike="noStrike" kern="1200" cap="none" spc="0" normalizeH="0" baseline="0" noProof="0" dirty="0">
                <a:ln>
                  <a:noFill/>
                </a:ln>
                <a:solidFill>
                  <a:prstClr val="black"/>
                </a:solidFill>
                <a:effectLst/>
                <a:uLnTx/>
                <a:uFillTx/>
                <a:latin typeface="+mn-ea"/>
              </a:rPr>
              <a:t>の内容</a:t>
            </a:r>
            <a:r>
              <a:rPr kumimoji="1" lang="ja-JP" altLang="en-US" sz="2300" i="0" u="none" strike="noStrike" kern="1200" cap="none" spc="0" normalizeH="0" baseline="0" noProof="0" dirty="0">
                <a:ln>
                  <a:noFill/>
                </a:ln>
                <a:solidFill>
                  <a:prstClr val="black"/>
                </a:solidFill>
                <a:effectLst/>
                <a:uLnTx/>
                <a:uFillTx/>
                <a:latin typeface="+mn-ea"/>
                <a:cs typeface="+mn-cs"/>
              </a:rPr>
              <a:t>、実施した処遇改善の内容について、</a:t>
            </a:r>
            <a:r>
              <a:rPr kumimoji="1" lang="ja-JP" altLang="en-US" sz="2300" i="0" strike="noStrike" kern="1200" cap="none" spc="0" normalizeH="0" baseline="0" noProof="0" dirty="0">
                <a:ln>
                  <a:noFill/>
                </a:ln>
                <a:solidFill>
                  <a:prstClr val="black"/>
                </a:solidFill>
                <a:effectLst/>
                <a:uLnTx/>
                <a:uFillTx/>
                <a:latin typeface="+mn-ea"/>
                <a:cs typeface="+mn-cs"/>
              </a:rPr>
              <a:t>職員へ</a:t>
            </a:r>
            <a:r>
              <a:rPr kumimoji="1" lang="ja-JP" altLang="en-US" sz="2300" i="0" u="none" strike="noStrike" kern="1200" cap="none" spc="0" normalizeH="0" baseline="0" noProof="0" dirty="0">
                <a:ln>
                  <a:noFill/>
                </a:ln>
                <a:solidFill>
                  <a:prstClr val="black"/>
                </a:solidFill>
                <a:effectLst/>
                <a:uLnTx/>
                <a:uFillTx/>
                <a:latin typeface="+mn-ea"/>
                <a:cs typeface="+mn-cs"/>
              </a:rPr>
              <a:t>周知しているか？ </a:t>
            </a:r>
            <a:endParaRPr kumimoji="1" lang="en-US" altLang="ja-JP" sz="2300" i="0" u="none" strike="noStrike" kern="1200" cap="none" spc="0" normalizeH="0" baseline="0" noProof="0" dirty="0">
              <a:ln>
                <a:noFill/>
              </a:ln>
              <a:solidFill>
                <a:prstClr val="black"/>
              </a:solidFill>
              <a:effectLst/>
              <a:uLnTx/>
              <a:uFillTx/>
              <a:latin typeface="+mn-ea"/>
              <a:cs typeface="+mn-cs"/>
            </a:endParaRPr>
          </a:p>
          <a:p>
            <a:pPr algn="l"/>
            <a:r>
              <a:rPr lang="en-US" altLang="ja-JP" sz="2300" dirty="0">
                <a:solidFill>
                  <a:prstClr val="black"/>
                </a:solidFill>
              </a:rPr>
              <a:t>※</a:t>
            </a:r>
            <a:r>
              <a:rPr lang="ja-JP" altLang="en-US" sz="2300" dirty="0">
                <a:solidFill>
                  <a:prstClr val="black"/>
                </a:solidFill>
              </a:rPr>
              <a:t>自署で署名を受ける必要があります。</a:t>
            </a:r>
            <a:endParaRPr lang="en-US" altLang="ja-JP" sz="2300" dirty="0">
              <a:solidFill>
                <a:prstClr val="black"/>
              </a:solidFill>
            </a:endParaRPr>
          </a:p>
          <a:p>
            <a:pPr algn="l"/>
            <a:r>
              <a:rPr lang="ja-JP" altLang="en-US" sz="2300" dirty="0">
                <a:solidFill>
                  <a:prstClr val="black"/>
                </a:solidFill>
              </a:rPr>
              <a:t>③計画書の記載内容の根拠となる資料等を適切に保管し、指定権者から求めがあった場合に速やかに提出できるようにしているか？</a:t>
            </a:r>
            <a:endParaRPr lang="en-US" altLang="ja-JP" sz="2300" b="1" u="sng" dirty="0">
              <a:solidFill>
                <a:schemeClr val="tx1"/>
              </a:solidFill>
            </a:endParaRPr>
          </a:p>
          <a:p>
            <a:pPr algn="l"/>
            <a:r>
              <a:rPr lang="en-US" altLang="ja-JP" sz="2300" u="sng" dirty="0">
                <a:solidFill>
                  <a:schemeClr val="tx1"/>
                </a:solidFill>
              </a:rPr>
              <a:t>※</a:t>
            </a:r>
            <a:r>
              <a:rPr lang="ja-JP" altLang="en-US" sz="2300" u="sng" dirty="0">
                <a:solidFill>
                  <a:schemeClr val="tx1"/>
                </a:solidFill>
              </a:rPr>
              <a:t>加算の詳細については、</a:t>
            </a:r>
            <a:r>
              <a:rPr lang="ja-JP" altLang="en-US" sz="2300" b="1" u="sng" dirty="0">
                <a:solidFill>
                  <a:srgbClr val="FF0000"/>
                </a:solidFill>
              </a:rPr>
              <a:t>市ホームページ（厚生労働省通知）</a:t>
            </a:r>
            <a:r>
              <a:rPr lang="ja-JP" altLang="en-US" sz="2300" u="sng" dirty="0">
                <a:solidFill>
                  <a:schemeClr val="tx1"/>
                </a:solidFill>
              </a:rPr>
              <a:t>を参照</a:t>
            </a:r>
            <a:endParaRPr lang="en-US" altLang="ja-JP" sz="2300" u="sng" dirty="0">
              <a:solidFill>
                <a:schemeClr val="tx1"/>
              </a:solidFill>
            </a:endParaRPr>
          </a:p>
        </p:txBody>
      </p:sp>
    </p:spTree>
    <p:extLst>
      <p:ext uri="{BB962C8B-B14F-4D97-AF65-F5344CB8AC3E}">
        <p14:creationId xmlns:p14="http://schemas.microsoft.com/office/powerpoint/2010/main" val="105407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７　条例改正の主な内容</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3A21A9A5-6E28-A805-DEA8-D96EC505B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65139"/>
            <a:ext cx="7754640" cy="494406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AB4238B-3502-E890-D18E-8A5B6152054B}"/>
              </a:ext>
            </a:extLst>
          </p:cNvPr>
          <p:cNvSpPr txBox="1"/>
          <p:nvPr/>
        </p:nvSpPr>
        <p:spPr>
          <a:xfrm>
            <a:off x="468760" y="995807"/>
            <a:ext cx="8435280" cy="338554"/>
          </a:xfrm>
          <a:prstGeom prst="rect">
            <a:avLst/>
          </a:prstGeom>
          <a:noFill/>
        </p:spPr>
        <p:txBody>
          <a:bodyPr wrap="square" rtlCol="0">
            <a:spAutoFit/>
          </a:bodyPr>
          <a:lstStyle/>
          <a:p>
            <a:pPr lvl="0">
              <a:defRPr/>
            </a:pPr>
            <a:r>
              <a:rPr lang="ja-JP" altLang="en-US" sz="1600" dirty="0">
                <a:solidFill>
                  <a:prstClr val="black"/>
                </a:solidFill>
                <a:latin typeface="Calibri"/>
                <a:ea typeface="ＭＳ Ｐゴシック" panose="020B0600070205080204" pitchFamily="50" charset="-128"/>
              </a:rPr>
              <a:t>改正の特徴と改正内容</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Tree>
    <p:extLst>
      <p:ext uri="{BB962C8B-B14F-4D97-AF65-F5344CB8AC3E}">
        <p14:creationId xmlns:p14="http://schemas.microsoft.com/office/powerpoint/2010/main" val="264368516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7A078314-A8A0-7E61-801A-FC031166C288}"/>
              </a:ext>
            </a:extLst>
          </p:cNvPr>
          <p:cNvPicPr>
            <a:picLocks noChangeAspect="1"/>
          </p:cNvPicPr>
          <p:nvPr/>
        </p:nvPicPr>
        <p:blipFill rotWithShape="1">
          <a:blip r:embed="rId3"/>
          <a:srcRect l="27162" t="15158" r="5270" b="9034"/>
          <a:stretch/>
        </p:blipFill>
        <p:spPr>
          <a:xfrm>
            <a:off x="539552" y="928333"/>
            <a:ext cx="7920880" cy="5554249"/>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87547856"/>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331774EF-05B2-83DB-B611-117BC4569737}"/>
              </a:ext>
            </a:extLst>
          </p:cNvPr>
          <p:cNvPicPr>
            <a:picLocks noChangeAspect="1"/>
          </p:cNvPicPr>
          <p:nvPr/>
        </p:nvPicPr>
        <p:blipFill rotWithShape="1">
          <a:blip r:embed="rId3"/>
          <a:srcRect l="27775" t="18500" r="10439" b="12201"/>
          <a:stretch/>
        </p:blipFill>
        <p:spPr>
          <a:xfrm>
            <a:off x="683568" y="924662"/>
            <a:ext cx="7776864" cy="5451574"/>
          </a:xfrm>
          <a:prstGeom prst="rect">
            <a:avLst/>
          </a:prstGeom>
        </p:spPr>
      </p:pic>
    </p:spTree>
    <p:extLst>
      <p:ext uri="{BB962C8B-B14F-4D97-AF65-F5344CB8AC3E}">
        <p14:creationId xmlns:p14="http://schemas.microsoft.com/office/powerpoint/2010/main" val="641789845"/>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165751AE-BCA6-798D-EFD7-4D604E7EA89A}"/>
              </a:ext>
            </a:extLst>
          </p:cNvPr>
          <p:cNvGrpSpPr/>
          <p:nvPr/>
        </p:nvGrpSpPr>
        <p:grpSpPr>
          <a:xfrm>
            <a:off x="611560" y="1124743"/>
            <a:ext cx="7848872" cy="5464405"/>
            <a:chOff x="611560" y="1124743"/>
            <a:chExt cx="7848872" cy="5464405"/>
          </a:xfrm>
        </p:grpSpPr>
        <p:pic>
          <p:nvPicPr>
            <p:cNvPr id="5" name="図 4">
              <a:extLst>
                <a:ext uri="{FF2B5EF4-FFF2-40B4-BE49-F238E27FC236}">
                  <a16:creationId xmlns:a16="http://schemas.microsoft.com/office/drawing/2014/main" id="{0AEC159C-B7BC-54F3-9FF3-347559C9A547}"/>
                </a:ext>
              </a:extLst>
            </p:cNvPr>
            <p:cNvPicPr>
              <a:picLocks noChangeAspect="1"/>
            </p:cNvPicPr>
            <p:nvPr/>
          </p:nvPicPr>
          <p:blipFill rotWithShape="1">
            <a:blip r:embed="rId3"/>
            <a:srcRect l="27562" t="18830" r="10227" b="11871"/>
            <a:stretch/>
          </p:blipFill>
          <p:spPr>
            <a:xfrm>
              <a:off x="611560" y="1124743"/>
              <a:ext cx="7848872" cy="5464405"/>
            </a:xfrm>
            <a:prstGeom prst="rect">
              <a:avLst/>
            </a:prstGeom>
          </p:spPr>
        </p:pic>
        <p:sp>
          <p:nvSpPr>
            <p:cNvPr id="6" name="テキスト ボックス 5">
              <a:extLst>
                <a:ext uri="{FF2B5EF4-FFF2-40B4-BE49-F238E27FC236}">
                  <a16:creationId xmlns:a16="http://schemas.microsoft.com/office/drawing/2014/main" id="{4B1C39DB-8562-74D7-D48C-CDE5B326082F}"/>
                </a:ext>
              </a:extLst>
            </p:cNvPr>
            <p:cNvSpPr txBox="1"/>
            <p:nvPr/>
          </p:nvSpPr>
          <p:spPr>
            <a:xfrm>
              <a:off x="8212262" y="6366470"/>
              <a:ext cx="248170" cy="222678"/>
            </a:xfrm>
            <a:prstGeom prst="rect">
              <a:avLst/>
            </a:prstGeom>
            <a:solidFill>
              <a:schemeClr val="bg1"/>
            </a:solidFill>
          </p:spPr>
          <p:txBody>
            <a:bodyPr wrap="square" rtlCol="0">
              <a:spAutoFit/>
            </a:bodyPr>
            <a:lstStyle/>
            <a:p>
              <a:endParaRPr kumimoji="1" lang="ja-JP" altLang="en-US" dirty="0"/>
            </a:p>
          </p:txBody>
        </p:sp>
      </p:grpSp>
      <p:sp>
        <p:nvSpPr>
          <p:cNvPr id="9" name="正方形/長方形 8">
            <a:extLst>
              <a:ext uri="{FF2B5EF4-FFF2-40B4-BE49-F238E27FC236}">
                <a16:creationId xmlns:a16="http://schemas.microsoft.com/office/drawing/2014/main" id="{93788D57-C0ED-BC29-664A-E946F7B56871}"/>
              </a:ext>
            </a:extLst>
          </p:cNvPr>
          <p:cNvSpPr/>
          <p:nvPr/>
        </p:nvSpPr>
        <p:spPr>
          <a:xfrm>
            <a:off x="683568" y="3429000"/>
            <a:ext cx="7704856" cy="7920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70473284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１</a:t>
            </a:r>
            <a:r>
              <a:rPr kumimoji="1" lang="ja-JP" altLang="en-US" sz="4000" dirty="0"/>
              <a:t>　</a:t>
            </a:r>
            <a:r>
              <a:rPr lang="ja-JP" altLang="en-US" sz="4000" dirty="0"/>
              <a:t>定員の遵守について</a:t>
            </a:r>
            <a:endParaRPr kumimoji="1" lang="ja-JP" altLang="en-US" sz="4000" dirty="0"/>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5" name="コンテンツ プレースホルダー 2"/>
          <p:cNvSpPr txBox="1">
            <a:spLocks/>
          </p:cNvSpPr>
          <p:nvPr/>
        </p:nvSpPr>
        <p:spPr>
          <a:xfrm>
            <a:off x="446856" y="980728"/>
            <a:ext cx="8229600" cy="1512168"/>
          </a:xfrm>
          <a:prstGeom prst="rect">
            <a:avLst/>
          </a:prstGeom>
          <a:ln w="22225">
            <a:solidFill>
              <a:schemeClr val="accent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t>　利用定員を超えてサービスの提供を行ってはならない。ただし、災害、虐待その他のやむを得ない事情がある場合は、この限りでない。（者基準省令第６９条等、児基準第３９条等）</a:t>
            </a:r>
            <a:endParaRPr lang="en-US" altLang="ja-JP" dirty="0"/>
          </a:p>
        </p:txBody>
      </p:sp>
      <p:sp>
        <p:nvSpPr>
          <p:cNvPr id="7" name="コンテンツ プレースホルダー 2"/>
          <p:cNvSpPr txBox="1">
            <a:spLocks/>
          </p:cNvSpPr>
          <p:nvPr/>
        </p:nvSpPr>
        <p:spPr>
          <a:xfrm>
            <a:off x="446856" y="2683942"/>
            <a:ext cx="8229600" cy="3672408"/>
          </a:xfrm>
          <a:prstGeom prst="rect">
            <a:avLst/>
          </a:prstGeom>
          <a:ln w="22225">
            <a:solidFill>
              <a:schemeClr val="accent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t>留意事項通知</a:t>
            </a:r>
            <a:endParaRPr lang="en-US" altLang="ja-JP" dirty="0"/>
          </a:p>
          <a:p>
            <a:pPr marL="0" indent="0">
              <a:buNone/>
            </a:pPr>
            <a:r>
              <a:rPr lang="ja-JP" altLang="en-US" dirty="0"/>
              <a:t>　定員超過利用について、原則、次の範囲の定員超過利用については、適正なサービスの提供が確保されることを前提に可能とする一方、これを超える定員超過利用については、（略）規定に基づき介護給付費等の減額を行うこととしているところであるが、これは、適正なサービスの提供を確保するための規定であり、指定障害福祉サービス事業所等は、当該範囲を超える過剰な定員超過利用の未然防止を図るよう努めるものとする。</a:t>
            </a:r>
            <a:endParaRPr lang="en-US" altLang="ja-JP" dirty="0"/>
          </a:p>
          <a:p>
            <a:pPr marL="0" indent="0">
              <a:buNone/>
            </a:pPr>
            <a:r>
              <a:rPr lang="ja-JP" altLang="en-US" dirty="0"/>
              <a:t>　なお、指定障害福祉サービス事業所等については、減算の対象とはならない定員超過利用を行う場合であっても、利用者処遇等について十分配慮すること。</a:t>
            </a:r>
            <a:endParaRPr lang="ja-JP" altLang="ja-JP" dirty="0"/>
          </a:p>
        </p:txBody>
      </p:sp>
    </p:spTree>
    <p:extLst>
      <p:ext uri="{BB962C8B-B14F-4D97-AF65-F5344CB8AC3E}">
        <p14:creationId xmlns:p14="http://schemas.microsoft.com/office/powerpoint/2010/main" val="1454458119"/>
      </p:ext>
    </p:extLst>
  </p:cSld>
  <p:clrMapOvr>
    <a:masterClrMapping/>
  </p:clrMapOvr>
  <mc:AlternateContent xmlns:mc="http://schemas.openxmlformats.org/markup-compatibility/2006" xmlns:p14="http://schemas.microsoft.com/office/powerpoint/2010/main">
    <mc:Choice Requires="p14">
      <p:transition spd="slow" p14:dur="2000" advTm="58691"/>
    </mc:Choice>
    <mc:Fallback xmlns="">
      <p:transition spd="slow" advTm="586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1" name="グループ化 10">
            <a:extLst>
              <a:ext uri="{FF2B5EF4-FFF2-40B4-BE49-F238E27FC236}">
                <a16:creationId xmlns:a16="http://schemas.microsoft.com/office/drawing/2014/main" id="{EF63FAF7-4394-8868-FF7C-9A08BA5DC93D}"/>
              </a:ext>
            </a:extLst>
          </p:cNvPr>
          <p:cNvGrpSpPr/>
          <p:nvPr/>
        </p:nvGrpSpPr>
        <p:grpSpPr>
          <a:xfrm>
            <a:off x="502456" y="949379"/>
            <a:ext cx="7957976" cy="5471108"/>
            <a:chOff x="502456" y="949379"/>
            <a:chExt cx="7957976" cy="5471108"/>
          </a:xfrm>
        </p:grpSpPr>
        <p:pic>
          <p:nvPicPr>
            <p:cNvPr id="3" name="図 2">
              <a:extLst>
                <a:ext uri="{FF2B5EF4-FFF2-40B4-BE49-F238E27FC236}">
                  <a16:creationId xmlns:a16="http://schemas.microsoft.com/office/drawing/2014/main" id="{E1C6F3AF-3C4D-6BCE-7C59-6CA0613A92E3}"/>
                </a:ext>
              </a:extLst>
            </p:cNvPr>
            <p:cNvPicPr>
              <a:picLocks noChangeAspect="1"/>
            </p:cNvPicPr>
            <p:nvPr/>
          </p:nvPicPr>
          <p:blipFill rotWithShape="1">
            <a:blip r:embed="rId3"/>
            <a:srcRect l="27163" t="18500" r="9838" b="12201"/>
            <a:stretch/>
          </p:blipFill>
          <p:spPr>
            <a:xfrm>
              <a:off x="502456" y="949379"/>
              <a:ext cx="7957976" cy="5471108"/>
            </a:xfrm>
            <a:prstGeom prst="rect">
              <a:avLst/>
            </a:prstGeom>
          </p:spPr>
        </p:pic>
        <p:sp>
          <p:nvSpPr>
            <p:cNvPr id="10" name="テキスト ボックス 9">
              <a:extLst>
                <a:ext uri="{FF2B5EF4-FFF2-40B4-BE49-F238E27FC236}">
                  <a16:creationId xmlns:a16="http://schemas.microsoft.com/office/drawing/2014/main" id="{8DD74E6D-0C94-9298-AC47-BD6123526135}"/>
                </a:ext>
              </a:extLst>
            </p:cNvPr>
            <p:cNvSpPr txBox="1"/>
            <p:nvPr/>
          </p:nvSpPr>
          <p:spPr>
            <a:xfrm>
              <a:off x="8100392" y="6127968"/>
              <a:ext cx="216024" cy="181352"/>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698319441"/>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97A15279-FD90-9720-BA18-E42EBCB83E66}"/>
              </a:ext>
            </a:extLst>
          </p:cNvPr>
          <p:cNvGrpSpPr/>
          <p:nvPr/>
        </p:nvGrpSpPr>
        <p:grpSpPr>
          <a:xfrm>
            <a:off x="539552" y="980728"/>
            <a:ext cx="7960156" cy="5472608"/>
            <a:chOff x="539552" y="980728"/>
            <a:chExt cx="7960156" cy="5472608"/>
          </a:xfrm>
        </p:grpSpPr>
        <p:pic>
          <p:nvPicPr>
            <p:cNvPr id="5" name="図 4">
              <a:extLst>
                <a:ext uri="{FF2B5EF4-FFF2-40B4-BE49-F238E27FC236}">
                  <a16:creationId xmlns:a16="http://schemas.microsoft.com/office/drawing/2014/main" id="{EBF9F6F1-C49F-D3FB-9EC9-9ACB41D65E38}"/>
                </a:ext>
              </a:extLst>
            </p:cNvPr>
            <p:cNvPicPr>
              <a:picLocks noChangeAspect="1"/>
            </p:cNvPicPr>
            <p:nvPr/>
          </p:nvPicPr>
          <p:blipFill rotWithShape="1">
            <a:blip r:embed="rId3"/>
            <a:srcRect l="27163" t="18500" r="9838" b="12201"/>
            <a:stretch/>
          </p:blipFill>
          <p:spPr>
            <a:xfrm>
              <a:off x="539552" y="980728"/>
              <a:ext cx="7960156" cy="5472608"/>
            </a:xfrm>
            <a:prstGeom prst="rect">
              <a:avLst/>
            </a:prstGeom>
          </p:spPr>
        </p:pic>
        <p:sp>
          <p:nvSpPr>
            <p:cNvPr id="6" name="テキスト ボックス 5">
              <a:extLst>
                <a:ext uri="{FF2B5EF4-FFF2-40B4-BE49-F238E27FC236}">
                  <a16:creationId xmlns:a16="http://schemas.microsoft.com/office/drawing/2014/main" id="{56D5A756-06C9-E151-CA62-6E004168B1AA}"/>
                </a:ext>
              </a:extLst>
            </p:cNvPr>
            <p:cNvSpPr txBox="1"/>
            <p:nvPr/>
          </p:nvSpPr>
          <p:spPr>
            <a:xfrm>
              <a:off x="8172400" y="6165304"/>
              <a:ext cx="216024" cy="134980"/>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756509114"/>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0FA1A1C9-C229-E003-D975-D419D9C16390}"/>
              </a:ext>
            </a:extLst>
          </p:cNvPr>
          <p:cNvGrpSpPr/>
          <p:nvPr/>
        </p:nvGrpSpPr>
        <p:grpSpPr>
          <a:xfrm>
            <a:off x="539552" y="1052736"/>
            <a:ext cx="7920880" cy="5445606"/>
            <a:chOff x="539552" y="1052736"/>
            <a:chExt cx="7920880" cy="5445606"/>
          </a:xfrm>
        </p:grpSpPr>
        <p:pic>
          <p:nvPicPr>
            <p:cNvPr id="3" name="図 2">
              <a:extLst>
                <a:ext uri="{FF2B5EF4-FFF2-40B4-BE49-F238E27FC236}">
                  <a16:creationId xmlns:a16="http://schemas.microsoft.com/office/drawing/2014/main" id="{29A4E46D-27DE-8D73-ADE3-AB1FA629870D}"/>
                </a:ext>
              </a:extLst>
            </p:cNvPr>
            <p:cNvPicPr>
              <a:picLocks noChangeAspect="1"/>
            </p:cNvPicPr>
            <p:nvPr/>
          </p:nvPicPr>
          <p:blipFill rotWithShape="1">
            <a:blip r:embed="rId3"/>
            <a:srcRect l="27163" t="18500" r="9838" b="12201"/>
            <a:stretch/>
          </p:blipFill>
          <p:spPr>
            <a:xfrm>
              <a:off x="539552" y="1052736"/>
              <a:ext cx="7920880" cy="5445606"/>
            </a:xfrm>
            <a:prstGeom prst="rect">
              <a:avLst/>
            </a:prstGeom>
          </p:spPr>
        </p:pic>
        <p:sp>
          <p:nvSpPr>
            <p:cNvPr id="9" name="テキスト ボックス 8">
              <a:extLst>
                <a:ext uri="{FF2B5EF4-FFF2-40B4-BE49-F238E27FC236}">
                  <a16:creationId xmlns:a16="http://schemas.microsoft.com/office/drawing/2014/main" id="{29AF41DA-E406-5ACB-1087-E57948FD03E9}"/>
                </a:ext>
              </a:extLst>
            </p:cNvPr>
            <p:cNvSpPr txBox="1"/>
            <p:nvPr/>
          </p:nvSpPr>
          <p:spPr>
            <a:xfrm flipH="1">
              <a:off x="8244408" y="6237312"/>
              <a:ext cx="144016" cy="191014"/>
            </a:xfrm>
            <a:prstGeom prst="rect">
              <a:avLst/>
            </a:prstGeom>
            <a:solidFill>
              <a:schemeClr val="bg1"/>
            </a:solidFill>
          </p:spPr>
          <p:txBody>
            <a:bodyPr wrap="square" rtlCol="0">
              <a:spAutoFit/>
            </a:bodyPr>
            <a:lstStyle/>
            <a:p>
              <a:pPr algn="l"/>
              <a:endParaRPr kumimoji="1" lang="ja-JP" altLang="en-US" dirty="0"/>
            </a:p>
          </p:txBody>
        </p:sp>
      </p:grpSp>
    </p:spTree>
    <p:extLst>
      <p:ext uri="{BB962C8B-B14F-4D97-AF65-F5344CB8AC3E}">
        <p14:creationId xmlns:p14="http://schemas.microsoft.com/office/powerpoint/2010/main" val="400659422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C339E1-36DF-71F2-83FF-AB4DE8D64CA1}"/>
              </a:ext>
            </a:extLst>
          </p:cNvPr>
          <p:cNvPicPr>
            <a:picLocks noChangeAspect="1"/>
          </p:cNvPicPr>
          <p:nvPr/>
        </p:nvPicPr>
        <p:blipFill>
          <a:blip r:embed="rId3"/>
          <a:stretch>
            <a:fillRect/>
          </a:stretch>
        </p:blipFill>
        <p:spPr>
          <a:xfrm>
            <a:off x="557062" y="930011"/>
            <a:ext cx="8029875" cy="5579327"/>
          </a:xfrm>
          <a:prstGeom prst="rect">
            <a:avLst/>
          </a:prstGeom>
        </p:spPr>
      </p:pic>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6172E71-FA9E-4B0A-A56F-43B8D222B196}"/>
              </a:ext>
            </a:extLst>
          </p:cNvPr>
          <p:cNvSpPr txBox="1"/>
          <p:nvPr/>
        </p:nvSpPr>
        <p:spPr>
          <a:xfrm>
            <a:off x="8210603" y="6043610"/>
            <a:ext cx="288032" cy="369332"/>
          </a:xfrm>
          <a:prstGeom prst="rect">
            <a:avLst/>
          </a:prstGeom>
          <a:solidFill>
            <a:schemeClr val="bg1"/>
          </a:solidFill>
        </p:spPr>
        <p:txBody>
          <a:bodyPr wrap="square" rtlCol="0">
            <a:spAutoFit/>
          </a:bodyPr>
          <a:lstStyle/>
          <a:p>
            <a:pPr algn="l"/>
            <a:endParaRPr kumimoji="1" lang="ja-JP" altLang="en-US" dirty="0"/>
          </a:p>
        </p:txBody>
      </p:sp>
      <p:sp>
        <p:nvSpPr>
          <p:cNvPr id="9" name="正方形/長方形 8">
            <a:extLst>
              <a:ext uri="{FF2B5EF4-FFF2-40B4-BE49-F238E27FC236}">
                <a16:creationId xmlns:a16="http://schemas.microsoft.com/office/drawing/2014/main" id="{D1D413AB-3E70-6279-92F1-D309196EBAC6}"/>
              </a:ext>
            </a:extLst>
          </p:cNvPr>
          <p:cNvSpPr/>
          <p:nvPr/>
        </p:nvSpPr>
        <p:spPr>
          <a:xfrm>
            <a:off x="645364" y="1628800"/>
            <a:ext cx="7941573" cy="1512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正方形/長方形 10">
            <a:extLst>
              <a:ext uri="{FF2B5EF4-FFF2-40B4-BE49-F238E27FC236}">
                <a16:creationId xmlns:a16="http://schemas.microsoft.com/office/drawing/2014/main" id="{DF7F034A-E31F-4349-E053-0763B6C0DEBC}"/>
              </a:ext>
            </a:extLst>
          </p:cNvPr>
          <p:cNvSpPr/>
          <p:nvPr/>
        </p:nvSpPr>
        <p:spPr>
          <a:xfrm>
            <a:off x="637825" y="5725625"/>
            <a:ext cx="7941573" cy="5836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903152320"/>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04C21DFF-86B0-CB16-7D83-DEF2018CE0EB}"/>
              </a:ext>
            </a:extLst>
          </p:cNvPr>
          <p:cNvGrpSpPr/>
          <p:nvPr/>
        </p:nvGrpSpPr>
        <p:grpSpPr>
          <a:xfrm>
            <a:off x="611559" y="1052736"/>
            <a:ext cx="7887076" cy="5365052"/>
            <a:chOff x="611559" y="1052736"/>
            <a:chExt cx="7887076" cy="5365052"/>
          </a:xfrm>
        </p:grpSpPr>
        <p:pic>
          <p:nvPicPr>
            <p:cNvPr id="5" name="図 4">
              <a:extLst>
                <a:ext uri="{FF2B5EF4-FFF2-40B4-BE49-F238E27FC236}">
                  <a16:creationId xmlns:a16="http://schemas.microsoft.com/office/drawing/2014/main" id="{E4E49590-F72A-C645-83DF-AB3FE12FA370}"/>
                </a:ext>
              </a:extLst>
            </p:cNvPr>
            <p:cNvPicPr>
              <a:picLocks noChangeAspect="1"/>
            </p:cNvPicPr>
            <p:nvPr/>
          </p:nvPicPr>
          <p:blipFill rotWithShape="1">
            <a:blip r:embed="rId3"/>
            <a:srcRect l="27163" t="18501" r="10626" b="13460"/>
            <a:stretch/>
          </p:blipFill>
          <p:spPr>
            <a:xfrm>
              <a:off x="611559" y="1052736"/>
              <a:ext cx="7848873" cy="5365052"/>
            </a:xfrm>
            <a:prstGeom prst="rect">
              <a:avLst/>
            </a:prstGeom>
          </p:spPr>
        </p:pic>
        <p:sp>
          <p:nvSpPr>
            <p:cNvPr id="6" name="テキスト ボックス 5">
              <a:extLst>
                <a:ext uri="{FF2B5EF4-FFF2-40B4-BE49-F238E27FC236}">
                  <a16:creationId xmlns:a16="http://schemas.microsoft.com/office/drawing/2014/main" id="{16172E71-FA9E-4B0A-A56F-43B8D222B196}"/>
                </a:ext>
              </a:extLst>
            </p:cNvPr>
            <p:cNvSpPr txBox="1"/>
            <p:nvPr/>
          </p:nvSpPr>
          <p:spPr>
            <a:xfrm>
              <a:off x="8210603" y="6043610"/>
              <a:ext cx="288032" cy="369332"/>
            </a:xfrm>
            <a:prstGeom prst="rect">
              <a:avLst/>
            </a:prstGeom>
            <a:solidFill>
              <a:schemeClr val="bg1"/>
            </a:solidFill>
          </p:spPr>
          <p:txBody>
            <a:bodyPr wrap="square" rtlCol="0">
              <a:spAutoFit/>
            </a:bodyPr>
            <a:lstStyle/>
            <a:p>
              <a:pPr algn="l"/>
              <a:endParaRPr kumimoji="1" lang="ja-JP" altLang="en-US" dirty="0"/>
            </a:p>
          </p:txBody>
        </p:sp>
      </p:grpSp>
    </p:spTree>
    <p:extLst>
      <p:ext uri="{BB962C8B-B14F-4D97-AF65-F5344CB8AC3E}">
        <p14:creationId xmlns:p14="http://schemas.microsoft.com/office/powerpoint/2010/main" val="1448674634"/>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6751"/>
            <a:ext cx="8229600" cy="5524724"/>
          </a:xfrm>
        </p:spPr>
        <p:txBody>
          <a:bodyPr>
            <a:normAutofit fontScale="92500" lnSpcReduction="20000"/>
          </a:bodyPr>
          <a:lstStyle/>
          <a:p>
            <a:pPr marL="0" indent="0">
              <a:buNone/>
            </a:pPr>
            <a:r>
              <a:rPr lang="en-US" altLang="ja-JP" dirty="0"/>
              <a:t>【</a:t>
            </a:r>
            <a:r>
              <a:rPr lang="ja-JP" altLang="en-US" dirty="0"/>
              <a:t>注意点</a:t>
            </a:r>
            <a:r>
              <a:rPr lang="en-US" altLang="ja-JP" dirty="0"/>
              <a:t>】</a:t>
            </a:r>
          </a:p>
          <a:p>
            <a:pPr marL="0" indent="0">
              <a:buNone/>
            </a:pPr>
            <a:r>
              <a:rPr lang="ja-JP" altLang="en-US" dirty="0"/>
              <a:t>・令和４年４月１日以降に基礎研修を修了した方は、</a:t>
            </a:r>
            <a:r>
              <a:rPr lang="ja-JP" altLang="en-US" u="sng" dirty="0"/>
              <a:t>基礎研修修了後</a:t>
            </a:r>
            <a:r>
              <a:rPr lang="ja-JP" altLang="en-US" dirty="0"/>
              <a:t>、実践研修受講開始日前５年間に通算して２年以上の実務経験を満たしたうえで実践研修を修了する必要がある。</a:t>
            </a:r>
          </a:p>
          <a:p>
            <a:pPr marL="0" indent="0">
              <a:buNone/>
            </a:pPr>
            <a:r>
              <a:rPr lang="ja-JP" altLang="en-US" dirty="0"/>
              <a:t>・平成３１年４月１日～令和４年３月３１日までに基礎研修を修了した方で実践研修修了者としてみなし配置をされている方は、基礎研修終了後、３年間（</a:t>
            </a:r>
            <a:r>
              <a:rPr lang="en-US" altLang="ja-JP" dirty="0"/>
              <a:t>※</a:t>
            </a:r>
            <a:r>
              <a:rPr lang="ja-JP" altLang="en-US" dirty="0"/>
              <a:t>年度ではありません）を経過する日までの間に実践研修を修了しなければ、サービス管理責任者等の資格要件を失う。</a:t>
            </a:r>
          </a:p>
          <a:p>
            <a:pPr marL="0" indent="0">
              <a:buNone/>
            </a:pPr>
            <a:r>
              <a:rPr lang="ja-JP" altLang="en-US" u="sng" dirty="0">
                <a:solidFill>
                  <a:srgbClr val="FF0000"/>
                </a:solidFill>
              </a:rPr>
              <a:t>⇒各自、基礎研修修了年月日の確認をお願いいたします。</a:t>
            </a:r>
            <a:endParaRPr kumimoji="1" lang="en-US" altLang="ja-JP"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2" name="タイトル 1">
            <a:extLst>
              <a:ext uri="{FF2B5EF4-FFF2-40B4-BE49-F238E27FC236}">
                <a16:creationId xmlns:a16="http://schemas.microsoft.com/office/drawing/2014/main" id="{9CFC4068-6B60-0981-5FB7-04E97275B2CF}"/>
              </a:ext>
            </a:extLst>
          </p:cNvPr>
          <p:cNvSpPr txBox="1">
            <a:spLocks/>
          </p:cNvSpPr>
          <p:nvPr/>
        </p:nvSpPr>
        <p:spPr>
          <a:xfrm>
            <a:off x="539552" y="332656"/>
            <a:ext cx="8280920" cy="576064"/>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525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９　サービス管理責任者のみなし配置の資格要件の失効について</a:t>
            </a:r>
          </a:p>
        </p:txBody>
      </p:sp>
    </p:spTree>
    <p:extLst>
      <p:ext uri="{BB962C8B-B14F-4D97-AF65-F5344CB8AC3E}">
        <p14:creationId xmlns:p14="http://schemas.microsoft.com/office/powerpoint/2010/main" val="94912006"/>
      </p:ext>
    </p:extLst>
  </p:cSld>
  <p:clrMapOvr>
    <a:masterClrMapping/>
  </p:clrMapOvr>
  <mc:AlternateContent xmlns:mc="http://schemas.openxmlformats.org/markup-compatibility/2006" xmlns:p14="http://schemas.microsoft.com/office/powerpoint/2010/main">
    <mc:Choice Requires="p14">
      <p:transition spd="slow" p14:dur="2000" advTm="76456"/>
    </mc:Choice>
    <mc:Fallback xmlns="">
      <p:transition spd="slow" advTm="7645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2192" y="3149537"/>
            <a:ext cx="8214608" cy="3375807"/>
          </a:xfrm>
        </p:spPr>
        <p:txBody>
          <a:bodyPr>
            <a:noAutofit/>
          </a:bodyPr>
          <a:lstStyle/>
          <a:p>
            <a:pPr marL="0" indent="0">
              <a:buNone/>
            </a:pPr>
            <a:r>
              <a:rPr lang="ja-JP" altLang="en-US" sz="1800" dirty="0"/>
              <a:t>　</a:t>
            </a:r>
            <a:r>
              <a:rPr lang="en-US" altLang="ja-JP" sz="1800" dirty="0"/>
              <a:t>【</a:t>
            </a:r>
            <a:r>
              <a:rPr lang="ja-JP" altLang="en-US" sz="1800" dirty="0"/>
              <a:t>要件</a:t>
            </a:r>
            <a:r>
              <a:rPr lang="en-US" altLang="ja-JP" sz="1800" dirty="0"/>
              <a:t>】</a:t>
            </a:r>
          </a:p>
          <a:p>
            <a:pPr marL="0" indent="0">
              <a:buNone/>
            </a:pPr>
            <a:r>
              <a:rPr lang="ja-JP" altLang="en-US" sz="1800" dirty="0"/>
              <a:t>　①基礎研修受講時に既にサービス管理責任者等の配置に係る実務要件（３～８</a:t>
            </a:r>
            <a:endParaRPr lang="en-US" altLang="ja-JP" sz="1800" dirty="0"/>
          </a:p>
          <a:p>
            <a:pPr marL="0" indent="0">
              <a:buNone/>
            </a:pPr>
            <a:r>
              <a:rPr lang="ja-JP" altLang="en-US" sz="1800" dirty="0"/>
              <a:t>　　年）を満たしている</a:t>
            </a:r>
          </a:p>
          <a:p>
            <a:pPr marL="0" indent="0">
              <a:buNone/>
            </a:pPr>
            <a:r>
              <a:rPr lang="ja-JP" altLang="en-US" sz="1800" dirty="0"/>
              <a:t>　②障害福祉サービス事業所等で個別支援計画の作成の業務に従事（少なくとも</a:t>
            </a:r>
            <a:endParaRPr lang="en-US" altLang="ja-JP" sz="1800" dirty="0"/>
          </a:p>
          <a:p>
            <a:pPr marL="0" indent="0">
              <a:buNone/>
            </a:pPr>
            <a:r>
              <a:rPr lang="ja-JP" altLang="en-US" sz="1800" dirty="0"/>
              <a:t>　　概ね</a:t>
            </a:r>
            <a:r>
              <a:rPr lang="en-US" altLang="ja-JP" sz="1800" dirty="0"/>
              <a:t>10</a:t>
            </a:r>
            <a:r>
              <a:rPr lang="ja-JP" altLang="en-US" sz="1800" dirty="0"/>
              <a:t>回以上）</a:t>
            </a:r>
          </a:p>
          <a:p>
            <a:pPr marL="0" indent="0">
              <a:buNone/>
            </a:pPr>
            <a:r>
              <a:rPr lang="ja-JP" altLang="en-US" sz="1800" dirty="0"/>
              <a:t>　　・サービス管理責任者等が配置の事業所で個別支援計画の原案の作成までの</a:t>
            </a:r>
            <a:endParaRPr lang="en-US" altLang="ja-JP" sz="1800" dirty="0"/>
          </a:p>
          <a:p>
            <a:pPr marL="0" indent="0">
              <a:buNone/>
            </a:pPr>
            <a:r>
              <a:rPr lang="ja-JP" altLang="en-US" sz="1800" dirty="0"/>
              <a:t>　　　一連の業務を行う</a:t>
            </a:r>
          </a:p>
          <a:p>
            <a:pPr marL="0" indent="0">
              <a:buNone/>
            </a:pPr>
            <a:r>
              <a:rPr lang="ja-JP" altLang="en-US" sz="1800" dirty="0"/>
              <a:t>　　・やむを得ない事由によりサービス管理責任者等を欠いている事業所でサービス</a:t>
            </a:r>
            <a:endParaRPr lang="en-US" altLang="ja-JP" sz="1800" dirty="0"/>
          </a:p>
          <a:p>
            <a:pPr marL="0" indent="0">
              <a:buNone/>
            </a:pPr>
            <a:r>
              <a:rPr lang="ja-JP" altLang="en-US" sz="1800" dirty="0"/>
              <a:t>　　　管理責任者としてみなして従事し、個別支援計画の作成の一連の業務を行う。</a:t>
            </a:r>
          </a:p>
          <a:p>
            <a:pPr marL="0" indent="0">
              <a:buNone/>
            </a:pPr>
            <a:r>
              <a:rPr lang="ja-JP" altLang="en-US" sz="1800" dirty="0"/>
              <a:t>　③上記業務に従事することについて、指定権者（鹿児島市）に届け出ている。</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7" name="タイトル 1"/>
          <p:cNvSpPr txBox="1">
            <a:spLocks/>
          </p:cNvSpPr>
          <p:nvPr/>
        </p:nvSpPr>
        <p:spPr>
          <a:xfrm>
            <a:off x="457200" y="348662"/>
            <a:ext cx="8229600"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4000" dirty="0"/>
              <a:t>10</a:t>
            </a:r>
            <a:r>
              <a:rPr lang="ja-JP" altLang="en-US" sz="4000" dirty="0"/>
              <a:t>　サービス管理責任者等実践研修の実務経験特例について</a:t>
            </a:r>
          </a:p>
        </p:txBody>
      </p:sp>
      <p:sp>
        <p:nvSpPr>
          <p:cNvPr id="5" name="コンテンツ プレースホルダー 2"/>
          <p:cNvSpPr txBox="1">
            <a:spLocks/>
          </p:cNvSpPr>
          <p:nvPr/>
        </p:nvSpPr>
        <p:spPr>
          <a:xfrm>
            <a:off x="446856" y="1124743"/>
            <a:ext cx="8445624" cy="2016225"/>
          </a:xfrm>
          <a:prstGeom prst="rect">
            <a:avLst/>
          </a:prstGeom>
          <a:ln w="22225">
            <a:solidFill>
              <a:schemeClr val="accent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buNone/>
              <a:defRPr/>
            </a:pPr>
            <a:r>
              <a:rPr lang="en-US" altLang="ja-JP" dirty="0">
                <a:solidFill>
                  <a:prstClr val="black"/>
                </a:solidFill>
              </a:rPr>
              <a:t>【</a:t>
            </a:r>
            <a:r>
              <a:rPr lang="ja-JP" altLang="en-US" dirty="0">
                <a:solidFill>
                  <a:prstClr val="black"/>
                </a:solidFill>
              </a:rPr>
              <a:t>改正点</a:t>
            </a:r>
            <a:r>
              <a:rPr lang="en-US" altLang="ja-JP" dirty="0">
                <a:solidFill>
                  <a:prstClr val="black"/>
                </a:solidFill>
              </a:rPr>
              <a:t>】</a:t>
            </a:r>
          </a:p>
          <a:p>
            <a:pPr marL="0" lvl="0" indent="0">
              <a:buNone/>
              <a:defRPr/>
            </a:pPr>
            <a:r>
              <a:rPr lang="ja-JP" altLang="en-US" dirty="0">
                <a:solidFill>
                  <a:prstClr val="black"/>
                </a:solidFill>
              </a:rPr>
              <a:t>　サービス管理責任者等の実践研修の受講に必要な実務経験が、「</a:t>
            </a:r>
            <a:r>
              <a:rPr lang="en-US" altLang="ja-JP" dirty="0">
                <a:solidFill>
                  <a:prstClr val="black"/>
                </a:solidFill>
              </a:rPr>
              <a:t>2</a:t>
            </a:r>
            <a:r>
              <a:rPr lang="ja-JP" altLang="en-US" dirty="0">
                <a:solidFill>
                  <a:prstClr val="black"/>
                </a:solidFill>
              </a:rPr>
              <a:t>年以上」から、以下の要件を全て満たす場合に限り、例外的に「</a:t>
            </a:r>
            <a:r>
              <a:rPr lang="en-US" altLang="ja-JP" dirty="0">
                <a:solidFill>
                  <a:prstClr val="black"/>
                </a:solidFill>
              </a:rPr>
              <a:t>6</a:t>
            </a:r>
            <a:r>
              <a:rPr lang="ja-JP" altLang="en-US" dirty="0">
                <a:solidFill>
                  <a:prstClr val="black"/>
                </a:solidFill>
              </a:rPr>
              <a:t>月以上」の期間で実践研修の受講が可能。</a:t>
            </a:r>
          </a:p>
          <a:p>
            <a:pPr marL="0" lvl="0" indent="0">
              <a:buNone/>
              <a:defRPr/>
            </a:pPr>
            <a:endParaRPr lang="en-US" altLang="ja-JP" dirty="0">
              <a:solidFill>
                <a:prstClr val="black"/>
              </a:solidFill>
            </a:endParaRPr>
          </a:p>
        </p:txBody>
      </p:sp>
    </p:spTree>
    <p:extLst>
      <p:ext uri="{BB962C8B-B14F-4D97-AF65-F5344CB8AC3E}">
        <p14:creationId xmlns:p14="http://schemas.microsoft.com/office/powerpoint/2010/main" val="1905161537"/>
      </p:ext>
    </p:extLst>
  </p:cSld>
  <p:clrMapOvr>
    <a:masterClrMapping/>
  </p:clrMapOvr>
  <mc:AlternateContent xmlns:mc="http://schemas.openxmlformats.org/markup-compatibility/2006" xmlns:p14="http://schemas.microsoft.com/office/powerpoint/2010/main">
    <mc:Choice Requires="p14">
      <p:transition spd="slow" p14:dur="2000" advTm="76456"/>
    </mc:Choice>
    <mc:Fallback xmlns="">
      <p:transition spd="slow" advTm="7645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en-US" altLang="ja-JP" sz="4000" dirty="0"/>
              <a:t>11</a:t>
            </a:r>
            <a:r>
              <a:rPr kumimoji="1" lang="ja-JP" altLang="en-US" sz="4000" dirty="0"/>
              <a:t>　</a:t>
            </a:r>
            <a:r>
              <a:rPr lang="ja-JP" altLang="en-US" sz="4000" dirty="0"/>
              <a:t>秘密保持等について</a:t>
            </a:r>
            <a:endParaRPr kumimoji="1" lang="ja-JP" altLang="en-US" sz="4000" dirty="0"/>
          </a:p>
        </p:txBody>
      </p:sp>
      <p:sp>
        <p:nvSpPr>
          <p:cNvPr id="3" name="コンテンツ プレースホルダー 2"/>
          <p:cNvSpPr>
            <a:spLocks noGrp="1"/>
          </p:cNvSpPr>
          <p:nvPr>
            <p:ph idx="1"/>
          </p:nvPr>
        </p:nvSpPr>
        <p:spPr>
          <a:xfrm>
            <a:off x="457200" y="4005064"/>
            <a:ext cx="8229600" cy="2448272"/>
          </a:xfrm>
        </p:spPr>
        <p:txBody>
          <a:bodyPr>
            <a:normAutofit/>
          </a:bodyPr>
          <a:lstStyle/>
          <a:p>
            <a:r>
              <a:rPr lang="ja-JP" altLang="en-US" sz="2800" dirty="0"/>
              <a:t>従業者の秘密保持義務について、在職中及び退職後における秘密保持義務を職業規則又は雇用契約書、誓約書等に明記すること。</a:t>
            </a:r>
            <a:endParaRPr lang="en-US" altLang="ja-JP" sz="2800" dirty="0"/>
          </a:p>
          <a:p>
            <a:r>
              <a:rPr lang="ja-JP" altLang="en-US" sz="2800" dirty="0"/>
              <a:t>利用者及びその家族から個人情報の利用について同意を得ておくこと。</a:t>
            </a:r>
            <a:endParaRPr lang="en-US" altLang="ja-JP" sz="28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46856" y="1124744"/>
            <a:ext cx="8229600" cy="2736304"/>
          </a:xfrm>
          <a:prstGeom prst="rect">
            <a:avLst/>
          </a:prstGeom>
          <a:ln w="22225">
            <a:solidFill>
              <a:schemeClr val="accent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・正当な理由がなく、その業務上知り得た利用者又はその家族の秘密を漏らすことがないよう、必要な措置を講じなければならない。</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・他の事業所へ利用者等の情報を提供する際は、あらかじめ文書により利用者等の同意を得ておかなければならない。</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92695673"/>
      </p:ext>
    </p:extLst>
  </p:cSld>
  <p:clrMapOvr>
    <a:masterClrMapping/>
  </p:clrMapOvr>
  <mc:AlternateContent xmlns:mc="http://schemas.openxmlformats.org/markup-compatibility/2006" xmlns:p14="http://schemas.microsoft.com/office/powerpoint/2010/main">
    <mc:Choice Requires="p14">
      <p:transition spd="slow" p14:dur="2000" advTm="48673"/>
    </mc:Choice>
    <mc:Fallback xmlns="">
      <p:transition spd="slow" advTm="4867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200" dirty="0"/>
              <a:t>12</a:t>
            </a:r>
            <a:r>
              <a:rPr kumimoji="1" lang="ja-JP" altLang="en-US" sz="3200" dirty="0"/>
              <a:t>　</a:t>
            </a:r>
            <a:r>
              <a:rPr lang="ja-JP" altLang="en-US" sz="3200" dirty="0"/>
              <a:t>業務管理体制の整備</a:t>
            </a:r>
            <a:r>
              <a:rPr kumimoji="1" lang="ja-JP" altLang="en-US" sz="3200" dirty="0"/>
              <a:t>について</a:t>
            </a:r>
          </a:p>
        </p:txBody>
      </p:sp>
      <p:graphicFrame>
        <p:nvGraphicFramePr>
          <p:cNvPr id="8" name="表 7"/>
          <p:cNvGraphicFramePr>
            <a:graphicFrameLocks noGrp="1"/>
          </p:cNvGraphicFramePr>
          <p:nvPr/>
        </p:nvGraphicFramePr>
        <p:xfrm>
          <a:off x="662880" y="3044552"/>
          <a:ext cx="7941568" cy="17526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591418647"/>
                    </a:ext>
                  </a:extLst>
                </a:gridCol>
                <a:gridCol w="5904656">
                  <a:extLst>
                    <a:ext uri="{9D8B030D-6E8A-4147-A177-3AD203B41FA5}">
                      <a16:colId xmlns:a16="http://schemas.microsoft.com/office/drawing/2014/main" val="832329143"/>
                    </a:ext>
                  </a:extLst>
                </a:gridCol>
                <a:gridCol w="1460848">
                  <a:extLst>
                    <a:ext uri="{9D8B030D-6E8A-4147-A177-3AD203B41FA5}">
                      <a16:colId xmlns:a16="http://schemas.microsoft.com/office/drawing/2014/main" val="3992071888"/>
                    </a:ext>
                  </a:extLst>
                </a:gridCol>
              </a:tblGrid>
              <a:tr h="370840">
                <a:tc>
                  <a:txBody>
                    <a:bodyPr/>
                    <a:lstStyle/>
                    <a:p>
                      <a:endParaRPr kumimoji="1" lang="ja-JP" altLang="en-US" dirty="0"/>
                    </a:p>
                  </a:txBody>
                  <a:tcPr/>
                </a:tc>
                <a:tc>
                  <a:txBody>
                    <a:bodyPr/>
                    <a:lstStyle/>
                    <a:p>
                      <a:pPr algn="ctr"/>
                      <a:r>
                        <a:rPr kumimoji="1" lang="ja-JP" altLang="en-US" dirty="0"/>
                        <a:t>事業所等の所在地</a:t>
                      </a:r>
                    </a:p>
                  </a:txBody>
                  <a:tcPr/>
                </a:tc>
                <a:tc>
                  <a:txBody>
                    <a:bodyPr/>
                    <a:lstStyle/>
                    <a:p>
                      <a:pPr algn="ctr"/>
                      <a:r>
                        <a:rPr kumimoji="1" lang="ja-JP" altLang="en-US" dirty="0"/>
                        <a:t>届出先</a:t>
                      </a:r>
                    </a:p>
                  </a:txBody>
                  <a:tcPr/>
                </a:tc>
                <a:extLst>
                  <a:ext uri="{0D108BD9-81ED-4DB2-BD59-A6C34878D82A}">
                    <a16:rowId xmlns:a16="http://schemas.microsoft.com/office/drawing/2014/main" val="545063145"/>
                  </a:ext>
                </a:extLst>
              </a:tr>
              <a:tr h="370840">
                <a:tc>
                  <a:txBody>
                    <a:bodyPr/>
                    <a:lstStyle/>
                    <a:p>
                      <a:r>
                        <a:rPr kumimoji="1" lang="ja-JP" altLang="en-US" dirty="0"/>
                        <a:t>（１）</a:t>
                      </a:r>
                    </a:p>
                  </a:txBody>
                  <a:tcPr/>
                </a:tc>
                <a:tc>
                  <a:txBody>
                    <a:bodyPr/>
                    <a:lstStyle/>
                    <a:p>
                      <a:r>
                        <a:rPr kumimoji="1" lang="ja-JP" altLang="en-US" dirty="0"/>
                        <a:t>すべての事業所等が、鹿児島市内に所在する場合</a:t>
                      </a:r>
                    </a:p>
                  </a:txBody>
                  <a:tcPr/>
                </a:tc>
                <a:tc>
                  <a:txBody>
                    <a:bodyPr/>
                    <a:lstStyle/>
                    <a:p>
                      <a:pPr algn="ctr"/>
                      <a:r>
                        <a:rPr kumimoji="1" lang="ja-JP" altLang="en-US" dirty="0"/>
                        <a:t>鹿児島市</a:t>
                      </a:r>
                    </a:p>
                  </a:txBody>
                  <a:tcPr/>
                </a:tc>
                <a:extLst>
                  <a:ext uri="{0D108BD9-81ED-4DB2-BD59-A6C34878D82A}">
                    <a16:rowId xmlns:a16="http://schemas.microsoft.com/office/drawing/2014/main" val="384673332"/>
                  </a:ext>
                </a:extLst>
              </a:tr>
              <a:tr h="370840">
                <a:tc>
                  <a:txBody>
                    <a:bodyPr/>
                    <a:lstStyle/>
                    <a:p>
                      <a:r>
                        <a:rPr kumimoji="1" lang="ja-JP" altLang="en-US" dirty="0"/>
                        <a:t>（２）</a:t>
                      </a:r>
                    </a:p>
                  </a:txBody>
                  <a:tcPr/>
                </a:tc>
                <a:tc>
                  <a:txBody>
                    <a:bodyPr/>
                    <a:lstStyle/>
                    <a:p>
                      <a:r>
                        <a:rPr kumimoji="1" lang="ja-JP" altLang="en-US" dirty="0"/>
                        <a:t>すべての事業所等が、鹿児島県内に所在する場合（上記（１）を除く）</a:t>
                      </a:r>
                    </a:p>
                  </a:txBody>
                  <a:tcPr/>
                </a:tc>
                <a:tc>
                  <a:txBody>
                    <a:bodyPr/>
                    <a:lstStyle/>
                    <a:p>
                      <a:pPr algn="ctr"/>
                      <a:r>
                        <a:rPr kumimoji="1" lang="ja-JP" altLang="en-US" dirty="0"/>
                        <a:t>鹿児島県</a:t>
                      </a:r>
                    </a:p>
                  </a:txBody>
                  <a:tcPr/>
                </a:tc>
                <a:extLst>
                  <a:ext uri="{0D108BD9-81ED-4DB2-BD59-A6C34878D82A}">
                    <a16:rowId xmlns:a16="http://schemas.microsoft.com/office/drawing/2014/main" val="1876314541"/>
                  </a:ext>
                </a:extLst>
              </a:tr>
              <a:tr h="370840">
                <a:tc>
                  <a:txBody>
                    <a:bodyPr/>
                    <a:lstStyle/>
                    <a:p>
                      <a:r>
                        <a:rPr kumimoji="1" lang="ja-JP" altLang="en-US" dirty="0"/>
                        <a:t>（３）</a:t>
                      </a:r>
                    </a:p>
                  </a:txBody>
                  <a:tcPr/>
                </a:tc>
                <a:tc>
                  <a:txBody>
                    <a:bodyPr/>
                    <a:lstStyle/>
                    <a:p>
                      <a:r>
                        <a:rPr kumimoji="1" lang="ja-JP" altLang="en-US" dirty="0"/>
                        <a:t>すべての事業所等が、複数の都道府県に所在する場合</a:t>
                      </a:r>
                    </a:p>
                  </a:txBody>
                  <a:tcPr/>
                </a:tc>
                <a:tc>
                  <a:txBody>
                    <a:bodyPr/>
                    <a:lstStyle/>
                    <a:p>
                      <a:pPr algn="ctr"/>
                      <a:r>
                        <a:rPr kumimoji="1" lang="ja-JP" altLang="en-US" dirty="0"/>
                        <a:t>厚生労働省</a:t>
                      </a:r>
                    </a:p>
                  </a:txBody>
                  <a:tcPr/>
                </a:tc>
                <a:extLst>
                  <a:ext uri="{0D108BD9-81ED-4DB2-BD59-A6C34878D82A}">
                    <a16:rowId xmlns:a16="http://schemas.microsoft.com/office/drawing/2014/main" val="1583085373"/>
                  </a:ext>
                </a:extLst>
              </a:tr>
            </a:tbl>
          </a:graphicData>
        </a:graphic>
      </p:graphicFrame>
      <p:graphicFrame>
        <p:nvGraphicFramePr>
          <p:cNvPr id="9" name="表 8"/>
          <p:cNvGraphicFramePr>
            <a:graphicFrameLocks noGrp="1"/>
          </p:cNvGraphicFramePr>
          <p:nvPr/>
        </p:nvGraphicFramePr>
        <p:xfrm>
          <a:off x="673224" y="5258008"/>
          <a:ext cx="7571184" cy="1483360"/>
        </p:xfrm>
        <a:graphic>
          <a:graphicData uri="http://schemas.openxmlformats.org/drawingml/2006/table">
            <a:tbl>
              <a:tblPr firstRow="1" bandRow="1">
                <a:tableStyleId>{5C22544A-7EE6-4342-B048-85BDC9FD1C3A}</a:tableStyleId>
              </a:tblPr>
              <a:tblGrid>
                <a:gridCol w="2138001">
                  <a:extLst>
                    <a:ext uri="{9D8B030D-6E8A-4147-A177-3AD203B41FA5}">
                      <a16:colId xmlns:a16="http://schemas.microsoft.com/office/drawing/2014/main" val="62897170"/>
                    </a:ext>
                  </a:extLst>
                </a:gridCol>
                <a:gridCol w="5433183">
                  <a:extLst>
                    <a:ext uri="{9D8B030D-6E8A-4147-A177-3AD203B41FA5}">
                      <a16:colId xmlns:a16="http://schemas.microsoft.com/office/drawing/2014/main" val="1607898117"/>
                    </a:ext>
                  </a:extLst>
                </a:gridCol>
              </a:tblGrid>
              <a:tr h="370840">
                <a:tc>
                  <a:txBody>
                    <a:bodyPr/>
                    <a:lstStyle/>
                    <a:p>
                      <a:pPr algn="ctr"/>
                      <a:r>
                        <a:rPr kumimoji="1" lang="ja-JP" altLang="en-US" dirty="0"/>
                        <a:t>事業所数　</a:t>
                      </a:r>
                      <a:r>
                        <a:rPr kumimoji="1" lang="en-US" altLang="ja-JP" dirty="0"/>
                        <a:t>※</a:t>
                      </a:r>
                      <a:r>
                        <a:rPr kumimoji="1" lang="ja-JP" altLang="en-US" dirty="0"/>
                        <a:t>１</a:t>
                      </a:r>
                    </a:p>
                  </a:txBody>
                  <a:tcPr/>
                </a:tc>
                <a:tc>
                  <a:txBody>
                    <a:bodyPr/>
                    <a:lstStyle/>
                    <a:p>
                      <a:pPr algn="ctr"/>
                      <a:r>
                        <a:rPr kumimoji="1" lang="ja-JP" altLang="en-US" dirty="0"/>
                        <a:t>届出事項</a:t>
                      </a:r>
                    </a:p>
                  </a:txBody>
                  <a:tcPr/>
                </a:tc>
                <a:extLst>
                  <a:ext uri="{0D108BD9-81ED-4DB2-BD59-A6C34878D82A}">
                    <a16:rowId xmlns:a16="http://schemas.microsoft.com/office/drawing/2014/main" val="1474331507"/>
                  </a:ext>
                </a:extLst>
              </a:tr>
              <a:tr h="370840">
                <a:tc>
                  <a:txBody>
                    <a:bodyPr/>
                    <a:lstStyle/>
                    <a:p>
                      <a:r>
                        <a:rPr kumimoji="1" lang="ja-JP" altLang="en-US" dirty="0"/>
                        <a:t>１以上２０未満</a:t>
                      </a:r>
                    </a:p>
                  </a:txBody>
                  <a:tcPr/>
                </a:tc>
                <a:tc>
                  <a:txBody>
                    <a:bodyPr/>
                    <a:lstStyle/>
                    <a:p>
                      <a:r>
                        <a:rPr kumimoji="1" lang="ja-JP" altLang="en-US" dirty="0"/>
                        <a:t>①法令順守責任者の専任</a:t>
                      </a:r>
                      <a:endParaRPr kumimoji="1" lang="en-US" altLang="ja-JP" dirty="0"/>
                    </a:p>
                  </a:txBody>
                  <a:tcPr/>
                </a:tc>
                <a:extLst>
                  <a:ext uri="{0D108BD9-81ED-4DB2-BD59-A6C34878D82A}">
                    <a16:rowId xmlns:a16="http://schemas.microsoft.com/office/drawing/2014/main" val="121618244"/>
                  </a:ext>
                </a:extLst>
              </a:tr>
              <a:tr h="370840">
                <a:tc>
                  <a:txBody>
                    <a:bodyPr/>
                    <a:lstStyle/>
                    <a:p>
                      <a:r>
                        <a:rPr kumimoji="1" lang="ja-JP" altLang="en-US" dirty="0"/>
                        <a:t>２０以上１００未満</a:t>
                      </a:r>
                    </a:p>
                  </a:txBody>
                  <a:tcPr/>
                </a:tc>
                <a:tc>
                  <a:txBody>
                    <a:bodyPr/>
                    <a:lstStyle/>
                    <a:p>
                      <a:r>
                        <a:rPr kumimoji="1" lang="ja-JP" altLang="en-US" dirty="0"/>
                        <a:t>①及び②法令遵守規程の概要</a:t>
                      </a:r>
                    </a:p>
                  </a:txBody>
                  <a:tcPr/>
                </a:tc>
                <a:extLst>
                  <a:ext uri="{0D108BD9-81ED-4DB2-BD59-A6C34878D82A}">
                    <a16:rowId xmlns:a16="http://schemas.microsoft.com/office/drawing/2014/main" val="949465103"/>
                  </a:ext>
                </a:extLst>
              </a:tr>
              <a:tr h="370840">
                <a:tc>
                  <a:txBody>
                    <a:bodyPr/>
                    <a:lstStyle/>
                    <a:p>
                      <a:r>
                        <a:rPr kumimoji="1" lang="ja-JP" altLang="en-US" dirty="0"/>
                        <a:t>１００以上</a:t>
                      </a:r>
                    </a:p>
                  </a:txBody>
                  <a:tcPr/>
                </a:tc>
                <a:tc>
                  <a:txBody>
                    <a:bodyPr/>
                    <a:lstStyle/>
                    <a:p>
                      <a:r>
                        <a:rPr kumimoji="1" lang="ja-JP" altLang="en-US" dirty="0"/>
                        <a:t>①、②及び③業務執行の状況の監査の方法の概要</a:t>
                      </a:r>
                    </a:p>
                  </a:txBody>
                  <a:tcPr/>
                </a:tc>
                <a:extLst>
                  <a:ext uri="{0D108BD9-81ED-4DB2-BD59-A6C34878D82A}">
                    <a16:rowId xmlns:a16="http://schemas.microsoft.com/office/drawing/2014/main" val="4065841596"/>
                  </a:ext>
                </a:extLst>
              </a:tr>
            </a:tbl>
          </a:graphicData>
        </a:graphic>
      </p:graphicFrame>
      <p:sp>
        <p:nvSpPr>
          <p:cNvPr id="10" name="コンテンツ プレースホルダー 2"/>
          <p:cNvSpPr>
            <a:spLocks noGrp="1"/>
          </p:cNvSpPr>
          <p:nvPr>
            <p:ph idx="1"/>
          </p:nvPr>
        </p:nvSpPr>
        <p:spPr>
          <a:xfrm>
            <a:off x="467544" y="908719"/>
            <a:ext cx="8229600" cy="5812755"/>
          </a:xfrm>
        </p:spPr>
        <p:txBody>
          <a:bodyPr>
            <a:noAutofit/>
          </a:bodyPr>
          <a:lstStyle/>
          <a:p>
            <a:pPr marL="0" indent="0">
              <a:buNone/>
            </a:pPr>
            <a:r>
              <a:rPr lang="en-US" altLang="ja-JP" sz="2000" b="1" dirty="0">
                <a:latin typeface="ＭＳ Ｐゴシック 本文"/>
              </a:rPr>
              <a:t>【</a:t>
            </a:r>
            <a:r>
              <a:rPr lang="ja-JP" altLang="en-US" sz="2000" b="1" dirty="0">
                <a:latin typeface="ＭＳ Ｐゴシック 本文"/>
              </a:rPr>
              <a:t>趣旨</a:t>
            </a:r>
            <a:r>
              <a:rPr lang="en-US" altLang="ja-JP" sz="2000" b="1" dirty="0">
                <a:latin typeface="ＭＳ Ｐゴシック 本文"/>
              </a:rPr>
              <a:t>】</a:t>
            </a:r>
          </a:p>
          <a:p>
            <a:pPr marL="0" indent="0">
              <a:buNone/>
            </a:pPr>
            <a:r>
              <a:rPr lang="ja-JP" altLang="en-US" sz="2000" dirty="0">
                <a:latin typeface="ＭＳ Ｐゴシック 本文"/>
              </a:rPr>
              <a:t>　事業者等は、事業の適正な運営を確保するため、法令順守等の業務管理体制を整備し、関係行政機関に届け出ることになっている。</a:t>
            </a:r>
            <a:endParaRPr lang="en-US" altLang="ja-JP" sz="2000" dirty="0">
              <a:latin typeface="ＭＳ Ｐゴシック 本文"/>
            </a:endParaRPr>
          </a:p>
          <a:p>
            <a:pPr marL="0" indent="0">
              <a:buNone/>
            </a:pPr>
            <a:r>
              <a:rPr lang="en-US" altLang="ja-JP" sz="2000" dirty="0">
                <a:latin typeface="ＭＳ Ｐゴシック 本文"/>
              </a:rPr>
              <a:t>  </a:t>
            </a:r>
            <a:r>
              <a:rPr lang="ja-JP" altLang="en-US" sz="2000" dirty="0">
                <a:latin typeface="ＭＳ Ｐゴシック 本文"/>
              </a:rPr>
              <a:t>まだ提出していない法人、または届出内容に変更のあった法人はすみやかに届出を行ってください。（詳しくは市ホームページを参照）</a:t>
            </a: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届出先</a:t>
            </a:r>
            <a:r>
              <a:rPr lang="en-US" altLang="ja-JP" sz="2000" b="1" dirty="0">
                <a:latin typeface="ＭＳ Ｐゴシック 本文"/>
              </a:rPr>
              <a:t>】</a:t>
            </a: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整備する業務管理体制の内容</a:t>
            </a:r>
            <a:r>
              <a:rPr lang="en-US" altLang="ja-JP" sz="1600" b="1" dirty="0">
                <a:latin typeface="ＭＳ Ｐゴシック 本文"/>
              </a:rPr>
              <a:t>】 </a:t>
            </a:r>
            <a:r>
              <a:rPr lang="ja-JP" altLang="en-US" sz="1600" dirty="0">
                <a:latin typeface="ＭＳ Ｐゴシック 本文"/>
              </a:rPr>
              <a:t>　</a:t>
            </a:r>
            <a:r>
              <a:rPr lang="en-US" altLang="ja-JP" sz="1600" b="1" u="sng" dirty="0">
                <a:latin typeface="ＭＳ Ｐゴシック 本文"/>
              </a:rPr>
              <a:t>※</a:t>
            </a:r>
            <a:r>
              <a:rPr lang="ja-JP" altLang="en-US" sz="1600" b="1" u="sng" dirty="0">
                <a:latin typeface="ＭＳ Ｐゴシック 本文"/>
              </a:rPr>
              <a:t>１ 事業所の数はサービス種類ごとに数える。</a:t>
            </a:r>
            <a:endParaRPr lang="en-US" altLang="ja-JP" sz="2400" b="1" u="sng"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r>
              <a:rPr lang="en-US" altLang="ja-JP" sz="2400" dirty="0"/>
              <a:t> </a:t>
            </a:r>
          </a:p>
        </p:txBody>
      </p:sp>
    </p:spTree>
    <p:extLst>
      <p:ext uri="{BB962C8B-B14F-4D97-AF65-F5344CB8AC3E}">
        <p14:creationId xmlns:p14="http://schemas.microsoft.com/office/powerpoint/2010/main" val="3911736768"/>
      </p:ext>
    </p:extLst>
  </p:cSld>
  <p:clrMapOvr>
    <a:masterClrMapping/>
  </p:clrMapOvr>
  <mc:AlternateContent xmlns:mc="http://schemas.openxmlformats.org/markup-compatibility/2006" xmlns:p14="http://schemas.microsoft.com/office/powerpoint/2010/main">
    <mc:Choice Requires="p14">
      <p:transition spd="slow" p14:dur="2000" advTm="34914"/>
    </mc:Choice>
    <mc:Fallback xmlns="">
      <p:transition spd="slow" advTm="3491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5" name="タイトル 1"/>
          <p:cNvSpPr txBox="1">
            <a:spLocks/>
          </p:cNvSpPr>
          <p:nvPr/>
        </p:nvSpPr>
        <p:spPr>
          <a:xfrm>
            <a:off x="457200" y="274638"/>
            <a:ext cx="8229600"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3200" dirty="0"/>
              <a:t>13</a:t>
            </a:r>
            <a:r>
              <a:rPr lang="ja-JP" altLang="en-US" sz="3200" dirty="0"/>
              <a:t>　事故報告書の提出について</a:t>
            </a:r>
          </a:p>
        </p:txBody>
      </p:sp>
      <p:sp>
        <p:nvSpPr>
          <p:cNvPr id="6" name="コンテンツ プレースホルダー 2"/>
          <p:cNvSpPr txBox="1">
            <a:spLocks/>
          </p:cNvSpPr>
          <p:nvPr/>
        </p:nvSpPr>
        <p:spPr>
          <a:xfrm>
            <a:off x="457200" y="980728"/>
            <a:ext cx="8363272" cy="574074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趣旨</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指定障害福祉サービス等において、利用者に対するサービスの提供により事故が発生した場合は、鹿児島市、支給決定を受けた市町村及び当該利用者の家族等に連絡を行うとともに、必要な措置を講じなければならない。</a:t>
            </a:r>
            <a:endParaRPr lang="en-US" altLang="ja-JP" sz="2000" dirty="0">
              <a:solidFill>
                <a:schemeClr val="tx1"/>
              </a:solidFill>
              <a:latin typeface="ＭＳ Ｐゴシック 本文"/>
            </a:endParaRPr>
          </a:p>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報告を求める事故等</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①サービス提供中の利用者の怪我又は死亡</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②職員（従業者）の法令違反・不祥事</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③感染症若しくは食中毒の発生等又はそれが疑われる状況</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a:t>
            </a:r>
            <a:r>
              <a:rPr lang="en-US" altLang="ja-JP" sz="2000" dirty="0">
                <a:solidFill>
                  <a:schemeClr val="tx1"/>
                </a:solidFill>
                <a:latin typeface="ＭＳ Ｐゴシック 本文"/>
              </a:rPr>
              <a:t>※</a:t>
            </a:r>
            <a:r>
              <a:rPr lang="ja-JP" altLang="en-US" sz="2000" u="sng" dirty="0">
                <a:solidFill>
                  <a:schemeClr val="tx1"/>
                </a:solidFill>
                <a:latin typeface="ＭＳ Ｐゴシック 本文"/>
              </a:rPr>
              <a:t>感染症には、新型コロナウイルス感染症を含む</a:t>
            </a:r>
            <a:endParaRPr lang="en-US" altLang="ja-JP" sz="2000" u="sng" dirty="0">
              <a:solidFill>
                <a:schemeClr val="tx1"/>
              </a:solidFill>
              <a:latin typeface="ＭＳ Ｐゴシック 本文"/>
            </a:endParaRPr>
          </a:p>
          <a:p>
            <a:pPr algn="l"/>
            <a:r>
              <a:rPr lang="ja-JP" altLang="en-US" sz="2000" dirty="0">
                <a:solidFill>
                  <a:schemeClr val="tx1"/>
                </a:solidFill>
                <a:latin typeface="ＭＳ Ｐゴシック 本文"/>
              </a:rPr>
              <a:t>　④人権侵害等　　⑤無断外出　　⑥災害　　⑦その他</a:t>
            </a:r>
            <a:endParaRPr lang="en-US" altLang="ja-JP" sz="2000" dirty="0">
              <a:solidFill>
                <a:schemeClr val="tx1"/>
              </a:solidFill>
              <a:latin typeface="ＭＳ Ｐゴシック 本文"/>
            </a:endParaRPr>
          </a:p>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報告の方法</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①事故等の発生後、第一報として、直ちに電話により概要報告を行った後、</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事故報告書を</a:t>
            </a:r>
            <a:r>
              <a:rPr lang="en-US" altLang="ja-JP" sz="2000" dirty="0">
                <a:solidFill>
                  <a:schemeClr val="tx1"/>
                </a:solidFill>
                <a:latin typeface="ＭＳ Ｐゴシック 本文"/>
              </a:rPr>
              <a:t>FAX</a:t>
            </a:r>
            <a:r>
              <a:rPr lang="ja-JP" altLang="en-US" sz="2000" dirty="0">
                <a:solidFill>
                  <a:schemeClr val="tx1"/>
                </a:solidFill>
                <a:latin typeface="ＭＳ Ｐゴシック 本文"/>
              </a:rPr>
              <a:t>・郵送・メールにより送付</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②時間の経過に伴い状況が変化する事案については、電話・</a:t>
            </a:r>
            <a:r>
              <a:rPr lang="en-US" altLang="ja-JP" sz="2000" dirty="0">
                <a:solidFill>
                  <a:schemeClr val="tx1"/>
                </a:solidFill>
                <a:latin typeface="ＭＳ Ｐゴシック 本文"/>
              </a:rPr>
              <a:t>FAX</a:t>
            </a:r>
            <a:r>
              <a:rPr lang="ja-JP" altLang="en-US" sz="2000" dirty="0">
                <a:solidFill>
                  <a:schemeClr val="tx1"/>
                </a:solidFill>
                <a:latin typeface="ＭＳ Ｐゴシック 本文"/>
              </a:rPr>
              <a:t>・郵送・</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メールにより追加報告</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③事故等の処理が終息した場合は、事案に応じて、損害賠償等の対応</a:t>
            </a:r>
            <a:endParaRPr lang="en-US" altLang="ja-JP" sz="2000" dirty="0">
              <a:solidFill>
                <a:schemeClr val="tx1"/>
              </a:solidFill>
              <a:latin typeface="ＭＳ Ｐゴシック 本文"/>
            </a:endParaRPr>
          </a:p>
          <a:p>
            <a:pPr algn="l"/>
            <a:r>
              <a:rPr lang="en-US" altLang="ja-JP" sz="2000" dirty="0">
                <a:solidFill>
                  <a:schemeClr val="tx1"/>
                </a:solidFill>
                <a:latin typeface="ＭＳ Ｐゴシック 本文"/>
              </a:rPr>
              <a:t>      </a:t>
            </a:r>
            <a:r>
              <a:rPr lang="ja-JP" altLang="en-US" sz="2000" dirty="0">
                <a:solidFill>
                  <a:schemeClr val="tx1"/>
                </a:solidFill>
                <a:latin typeface="ＭＳ Ｐゴシック 本文"/>
              </a:rPr>
              <a:t>状況、再発防止策等を含む詳細報告</a:t>
            </a:r>
            <a:endParaRPr lang="en-US" altLang="ja-JP" sz="2000" dirty="0">
              <a:solidFill>
                <a:schemeClr val="tx1"/>
              </a:solidFill>
              <a:latin typeface="ＭＳ Ｐゴシック 本文"/>
            </a:endParaRPr>
          </a:p>
          <a:p>
            <a:pPr algn="l"/>
            <a:r>
              <a:rPr lang="en-US" altLang="ja-JP" sz="2000" dirty="0">
                <a:solidFill>
                  <a:schemeClr val="tx1"/>
                </a:solidFill>
                <a:latin typeface="ＭＳ Ｐゴシック 本文"/>
              </a:rPr>
              <a:t>※</a:t>
            </a:r>
            <a:r>
              <a:rPr lang="ja-JP" altLang="en-US" sz="2000" dirty="0">
                <a:solidFill>
                  <a:schemeClr val="tx1"/>
                </a:solidFill>
                <a:latin typeface="ＭＳ Ｐゴシック 本文"/>
              </a:rPr>
              <a:t>感染症若しくは食中毒の発生等については、市感染症対策課にも報告が</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必要になります。</a:t>
            </a:r>
            <a:endParaRPr lang="en-US" altLang="ja-JP" sz="2000" dirty="0">
              <a:solidFill>
                <a:schemeClr val="tx1"/>
              </a:solidFill>
              <a:latin typeface="ＭＳ Ｐゴシック 本文"/>
            </a:endParaRPr>
          </a:p>
        </p:txBody>
      </p:sp>
    </p:spTree>
    <p:extLst>
      <p:ext uri="{BB962C8B-B14F-4D97-AF65-F5344CB8AC3E}">
        <p14:creationId xmlns:p14="http://schemas.microsoft.com/office/powerpoint/2010/main" val="2069066971"/>
      </p:ext>
    </p:extLst>
  </p:cSld>
  <p:clrMapOvr>
    <a:masterClrMapping/>
  </p:clrMapOvr>
  <mc:AlternateContent xmlns:mc="http://schemas.openxmlformats.org/markup-compatibility/2006" xmlns:p14="http://schemas.microsoft.com/office/powerpoint/2010/main">
    <mc:Choice Requires="p14">
      <p:transition spd="slow" p14:dur="2000" advTm="42429"/>
    </mc:Choice>
    <mc:Fallback xmlns="">
      <p:transition spd="slow" advTm="424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7" name="コンテンツ プレースホルダー 2"/>
          <p:cNvSpPr txBox="1">
            <a:spLocks/>
          </p:cNvSpPr>
          <p:nvPr/>
        </p:nvSpPr>
        <p:spPr>
          <a:xfrm>
            <a:off x="457200" y="3827721"/>
            <a:ext cx="8229600" cy="2525925"/>
          </a:xfrm>
          <a:prstGeom prst="rect">
            <a:avLst/>
          </a:prstGeom>
          <a:ln w="22225">
            <a:solidFill>
              <a:schemeClr val="accent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t>今後の取扱い</a:t>
            </a:r>
            <a:endParaRPr lang="en-US" altLang="ja-JP" dirty="0"/>
          </a:p>
          <a:p>
            <a:pPr marL="0" indent="0">
              <a:buNone/>
            </a:pPr>
            <a:r>
              <a:rPr lang="ja-JP" altLang="en-US" dirty="0"/>
              <a:t>　</a:t>
            </a:r>
            <a:r>
              <a:rPr lang="ja-JP" altLang="en-US" u="sng" dirty="0"/>
              <a:t>定員超過については、適正なサービス提供がされていることが前提</a:t>
            </a:r>
            <a:r>
              <a:rPr lang="ja-JP" altLang="en-US" dirty="0"/>
              <a:t>となる。そのため、１年間の平均で見て、定員超過になっている場合など、</a:t>
            </a:r>
            <a:r>
              <a:rPr lang="ja-JP" altLang="en-US" u="sng" dirty="0"/>
              <a:t>慢性的に定員を超過している状況等については、サービス提供の確保として相応しいかを確認したうえで、定員の見直しを指導することとなる。</a:t>
            </a:r>
            <a:endParaRPr lang="ja-JP" altLang="ja-JP" u="sng" dirty="0"/>
          </a:p>
        </p:txBody>
      </p:sp>
      <p:sp>
        <p:nvSpPr>
          <p:cNvPr id="8" name="コンテンツ プレースホルダー 2"/>
          <p:cNvSpPr>
            <a:spLocks noGrp="1"/>
          </p:cNvSpPr>
          <p:nvPr>
            <p:ph idx="1"/>
          </p:nvPr>
        </p:nvSpPr>
        <p:spPr>
          <a:xfrm>
            <a:off x="457200" y="1052736"/>
            <a:ext cx="8229600" cy="2592288"/>
          </a:xfrm>
        </p:spPr>
        <p:txBody>
          <a:bodyPr>
            <a:normAutofit fontScale="92500"/>
          </a:bodyPr>
          <a:lstStyle/>
          <a:p>
            <a:pPr marL="0" indent="0">
              <a:buNone/>
            </a:pPr>
            <a:r>
              <a:rPr lang="ja-JP" altLang="en-US" dirty="0"/>
              <a:t>厚生労働省への照会結果</a:t>
            </a:r>
            <a:endParaRPr lang="en-US" altLang="ja-JP" dirty="0"/>
          </a:p>
          <a:p>
            <a:pPr marL="0" indent="0">
              <a:buNone/>
            </a:pPr>
            <a:r>
              <a:rPr lang="ja-JP" altLang="en-US" dirty="0"/>
              <a:t>定員超過利用においても、適正なサービス提供の確保は必要であるため、自治体において個々の事業所の状況を見たうえで、適正なサービス提供の確保について指導していただければよい。</a:t>
            </a:r>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１</a:t>
            </a:r>
            <a:r>
              <a:rPr kumimoji="1" lang="ja-JP" altLang="en-US" sz="4000" dirty="0"/>
              <a:t>　</a:t>
            </a:r>
            <a:r>
              <a:rPr lang="ja-JP" altLang="en-US" sz="4000" dirty="0"/>
              <a:t>定員の遵守について</a:t>
            </a:r>
            <a:endParaRPr kumimoji="1" lang="ja-JP" altLang="en-US" sz="4000" dirty="0"/>
          </a:p>
        </p:txBody>
      </p:sp>
    </p:spTree>
    <p:extLst>
      <p:ext uri="{BB962C8B-B14F-4D97-AF65-F5344CB8AC3E}">
        <p14:creationId xmlns:p14="http://schemas.microsoft.com/office/powerpoint/2010/main" val="3758019936"/>
      </p:ext>
    </p:extLst>
  </p:cSld>
  <p:clrMapOvr>
    <a:masterClrMapping/>
  </p:clrMapOvr>
  <mc:AlternateContent xmlns:mc="http://schemas.openxmlformats.org/markup-compatibility/2006" xmlns:p14="http://schemas.microsoft.com/office/powerpoint/2010/main">
    <mc:Choice Requires="p14">
      <p:transition spd="slow" p14:dur="2000" advTm="40354"/>
    </mc:Choice>
    <mc:Fallback xmlns="">
      <p:transition spd="slow" advTm="4035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kumimoji="1" lang="en-US" altLang="ja-JP" sz="3200" dirty="0"/>
              <a:t>14</a:t>
            </a:r>
            <a:r>
              <a:rPr kumimoji="1" lang="ja-JP" altLang="en-US" sz="3200" dirty="0"/>
              <a:t>　情報公表制度について</a:t>
            </a:r>
          </a:p>
        </p:txBody>
      </p:sp>
      <p:sp>
        <p:nvSpPr>
          <p:cNvPr id="3" name="コンテンツ プレースホルダー 2"/>
          <p:cNvSpPr>
            <a:spLocks noGrp="1"/>
          </p:cNvSpPr>
          <p:nvPr>
            <p:ph idx="1"/>
          </p:nvPr>
        </p:nvSpPr>
        <p:spPr>
          <a:xfrm>
            <a:off x="467544" y="980729"/>
            <a:ext cx="8229600" cy="5256584"/>
          </a:xfrm>
        </p:spPr>
        <p:txBody>
          <a:bodyPr>
            <a:normAutofit lnSpcReduction="10000"/>
          </a:bodyPr>
          <a:lstStyle/>
          <a:p>
            <a:pPr marL="0" indent="0">
              <a:buNone/>
            </a:pPr>
            <a:r>
              <a:rPr lang="en-US" altLang="ja-JP" dirty="0"/>
              <a:t>【</a:t>
            </a:r>
            <a:r>
              <a:rPr lang="ja-JP" altLang="en-US" dirty="0"/>
              <a:t>主旨・目的</a:t>
            </a:r>
            <a:r>
              <a:rPr lang="en-US" altLang="ja-JP" dirty="0"/>
              <a:t>】</a:t>
            </a:r>
          </a:p>
          <a:p>
            <a:pPr marL="252000" indent="-457200">
              <a:buNone/>
            </a:pPr>
            <a:r>
              <a:rPr lang="ja-JP" altLang="en-US" sz="2400" dirty="0"/>
              <a:t>○ 障害福祉サービス等を提供する事業所数が大幅に増加する中、利用者が個々のニーズに応じて良質なサービスを選択できるようにするとともに、事業者によるサービスの質の向上が重要な課題となっている。</a:t>
            </a:r>
            <a:endParaRPr lang="en-US" altLang="ja-JP" sz="2400" dirty="0"/>
          </a:p>
          <a:p>
            <a:pPr marL="252000" indent="-457200">
              <a:buNone/>
            </a:pPr>
            <a:endParaRPr lang="en-US" altLang="ja-JP" sz="2400" dirty="0"/>
          </a:p>
          <a:p>
            <a:pPr marL="252000" indent="-457200">
              <a:buNone/>
            </a:pPr>
            <a:r>
              <a:rPr lang="ja-JP" altLang="en-US" sz="2400" dirty="0"/>
              <a:t>○ このため、平成２８年５月に成立した障害者総合支援法及び児童福祉法の一部を改正する法律において①事業者に対して障害福祉サービスの内容等を都道府県知事（</a:t>
            </a:r>
            <a:r>
              <a:rPr lang="en-US" altLang="ja-JP" sz="2400" dirty="0"/>
              <a:t>※</a:t>
            </a:r>
            <a:r>
              <a:rPr lang="ja-JP" altLang="en-US" sz="2400" dirty="0"/>
              <a:t>）へ報告することを求めるとともに、②都道府県知事（</a:t>
            </a:r>
            <a:r>
              <a:rPr lang="en-US" altLang="ja-JP" sz="2400" dirty="0"/>
              <a:t>※</a:t>
            </a:r>
            <a:r>
              <a:rPr lang="ja-JP" altLang="en-US" sz="2400" dirty="0"/>
              <a:t>）が報告された内容を公表する仕組みを創設し、利用者による個々のニーズに応じた良質なサービスの選択に資すること等を目的とする。</a:t>
            </a:r>
            <a:endParaRPr lang="en-US" altLang="ja-JP" sz="2400" dirty="0"/>
          </a:p>
          <a:p>
            <a:pPr marL="252000" indent="-457200">
              <a:buNone/>
            </a:pPr>
            <a:r>
              <a:rPr lang="ja-JP" altLang="en-US" sz="2400" dirty="0"/>
              <a:t>　（平成３０年４月施行）</a:t>
            </a:r>
            <a:endParaRPr lang="en-US" altLang="ja-JP" sz="2400" dirty="0"/>
          </a:p>
          <a:p>
            <a:pPr marL="252000" indent="-457200">
              <a:buNone/>
            </a:pPr>
            <a:r>
              <a:rPr kumimoji="1" lang="ja-JP" altLang="en-US" sz="2400" dirty="0"/>
              <a:t>　　</a:t>
            </a:r>
            <a:r>
              <a:rPr kumimoji="1" lang="en-US" altLang="ja-JP" sz="2400" dirty="0"/>
              <a:t>※</a:t>
            </a:r>
            <a:r>
              <a:rPr kumimoji="1" lang="ja-JP" altLang="en-US" sz="2400" dirty="0"/>
              <a:t>鹿児島市の場合は市長。</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30</a:t>
            </a:fld>
            <a:endParaRPr lang="ja-JP" altLang="en-US">
              <a:solidFill>
                <a:prstClr val="black">
                  <a:tint val="75000"/>
                </a:prstClr>
              </a:solidFill>
            </a:endParaRPr>
          </a:p>
        </p:txBody>
      </p:sp>
    </p:spTree>
    <p:extLst>
      <p:ext uri="{BB962C8B-B14F-4D97-AF65-F5344CB8AC3E}">
        <p14:creationId xmlns:p14="http://schemas.microsoft.com/office/powerpoint/2010/main" val="1758117141"/>
      </p:ext>
    </p:extLst>
  </p:cSld>
  <p:clrMapOvr>
    <a:masterClrMapping/>
  </p:clrMapOvr>
  <mc:AlternateContent xmlns:mc="http://schemas.openxmlformats.org/markup-compatibility/2006" xmlns:p14="http://schemas.microsoft.com/office/powerpoint/2010/main">
    <mc:Choice Requires="p14">
      <p:transition spd="slow" p14:dur="2000" advTm="47876"/>
    </mc:Choice>
    <mc:Fallback xmlns="">
      <p:transition spd="slow" advTm="4787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568952" cy="5688632"/>
          </a:xfrm>
        </p:spPr>
        <p:txBody>
          <a:bodyPr>
            <a:noAutofit/>
          </a:bodyPr>
          <a:lstStyle/>
          <a:p>
            <a:pPr marL="0" indent="0">
              <a:buNone/>
            </a:pPr>
            <a:r>
              <a:rPr lang="en-US" altLang="ja-JP" sz="2800" dirty="0"/>
              <a:t>【</a:t>
            </a:r>
            <a:r>
              <a:rPr lang="ja-JP" altLang="en-US" sz="2800" dirty="0"/>
              <a:t>公表の方法</a:t>
            </a:r>
            <a:r>
              <a:rPr lang="en-US" altLang="ja-JP" sz="2800" dirty="0"/>
              <a:t>】</a:t>
            </a:r>
          </a:p>
          <a:p>
            <a:pPr marL="252000" indent="-457200">
              <a:buNone/>
            </a:pPr>
            <a:r>
              <a:rPr lang="ja-JP" altLang="en-US" sz="2800" dirty="0"/>
              <a:t>　ＷＡＭ　ＮＥＴ（ワムネット：独立行政法人福祉医療機構の総合情報サイト）の「障害福祉サービス等情報公表システム」において公表。</a:t>
            </a:r>
            <a:endParaRPr lang="en-US" altLang="ja-JP" sz="2800" dirty="0"/>
          </a:p>
          <a:p>
            <a:pPr marL="252000" indent="-457200">
              <a:buNone/>
            </a:pPr>
            <a:r>
              <a:rPr lang="en-US" altLang="ja-JP" sz="2800" dirty="0"/>
              <a:t>【</a:t>
            </a:r>
            <a:r>
              <a:rPr lang="ja-JP" altLang="en-US" sz="2800" dirty="0"/>
              <a:t>報告の方法</a:t>
            </a:r>
            <a:r>
              <a:rPr lang="en-US" altLang="ja-JP" sz="2800" dirty="0"/>
              <a:t>】</a:t>
            </a:r>
          </a:p>
          <a:p>
            <a:pPr marL="252000" indent="-457200">
              <a:buNone/>
            </a:pPr>
            <a:r>
              <a:rPr lang="ja-JP" altLang="en-US" sz="2800" dirty="0"/>
              <a:t>　事業所が直接情報公表システムにログインし入力</a:t>
            </a:r>
            <a:endParaRPr lang="en-US" altLang="ja-JP" sz="2800" dirty="0"/>
          </a:p>
          <a:p>
            <a:pPr marL="252000" indent="-457200">
              <a:buNone/>
            </a:pPr>
            <a:r>
              <a:rPr lang="en-US" altLang="ja-JP" sz="2800" dirty="0"/>
              <a:t>【</a:t>
            </a:r>
            <a:r>
              <a:rPr lang="ja-JP" altLang="en-US" sz="2800" dirty="0"/>
              <a:t>報告時期</a:t>
            </a:r>
            <a:r>
              <a:rPr lang="en-US" altLang="ja-JP" sz="2800" dirty="0"/>
              <a:t>】</a:t>
            </a:r>
          </a:p>
          <a:p>
            <a:pPr marL="252000" indent="-457200">
              <a:buNone/>
            </a:pPr>
            <a:r>
              <a:rPr lang="ja-JP" altLang="en-US" sz="2800" dirty="0"/>
              <a:t>　毎年５月に情報公表の内容について更新すること。　　　　　（新規事業者は指定後１月以内に報告）</a:t>
            </a:r>
            <a:endParaRPr lang="en-US" altLang="ja-JP" sz="2800" dirty="0"/>
          </a:p>
          <a:p>
            <a:pPr marL="252000" indent="-457200">
              <a:buNone/>
            </a:pPr>
            <a:r>
              <a:rPr lang="ja-JP" altLang="en-US" sz="2800" u="sng" dirty="0">
                <a:solidFill>
                  <a:srgbClr val="FF0000"/>
                </a:solidFill>
              </a:rPr>
              <a:t> </a:t>
            </a:r>
            <a:r>
              <a:rPr lang="en-US" altLang="ja-JP" sz="2400" b="1" u="sng" dirty="0">
                <a:solidFill>
                  <a:srgbClr val="FF0000"/>
                </a:solidFill>
              </a:rPr>
              <a:t>※</a:t>
            </a:r>
            <a:r>
              <a:rPr lang="ja-JP" altLang="en-US" sz="2400" b="1" u="sng" dirty="0">
                <a:solidFill>
                  <a:srgbClr val="FF0000"/>
                </a:solidFill>
              </a:rPr>
              <a:t>未報告の場合</a:t>
            </a:r>
            <a:r>
              <a:rPr lang="ja-JP" altLang="en-US" sz="2400" b="1" u="sng">
                <a:solidFill>
                  <a:srgbClr val="FF0000"/>
                </a:solidFill>
              </a:rPr>
              <a:t>は、情報</a:t>
            </a:r>
            <a:r>
              <a:rPr lang="ja-JP" altLang="en-US" sz="2400" b="1" u="sng" dirty="0">
                <a:solidFill>
                  <a:srgbClr val="FF0000"/>
                </a:solidFill>
              </a:rPr>
              <a:t>公表未報告減算の対象となります。</a:t>
            </a:r>
            <a:endParaRPr lang="en-US" altLang="ja-JP" sz="2400" b="1"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en-US" altLang="ja-JP" sz="4000" dirty="0"/>
              <a:t>14</a:t>
            </a:r>
            <a:r>
              <a:rPr lang="ja-JP" altLang="en-US" sz="4000" dirty="0"/>
              <a:t>　情報公表制度について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3792022"/>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pPr marL="720000" indent="-720000" algn="l"/>
            <a:r>
              <a:rPr lang="en-US" altLang="ja-JP" sz="3200" dirty="0"/>
              <a:t>15</a:t>
            </a:r>
            <a:r>
              <a:rPr lang="ja-JP" altLang="en-US" sz="3200" dirty="0"/>
              <a:t>　要配慮者利用施設での避難確保計画</a:t>
            </a:r>
            <a:br>
              <a:rPr lang="ja-JP" altLang="en-US" sz="3200" dirty="0"/>
            </a:br>
            <a:r>
              <a:rPr lang="ja-JP" altLang="en-US" sz="3200" dirty="0"/>
              <a:t>及び避難訓練の実施について</a:t>
            </a:r>
            <a:endParaRPr kumimoji="1" lang="ja-JP" altLang="en-US" sz="3200" dirty="0"/>
          </a:p>
        </p:txBody>
      </p:sp>
      <p:sp>
        <p:nvSpPr>
          <p:cNvPr id="3" name="コンテンツ プレースホルダー 2"/>
          <p:cNvSpPr>
            <a:spLocks noGrp="1"/>
          </p:cNvSpPr>
          <p:nvPr>
            <p:ph idx="1"/>
          </p:nvPr>
        </p:nvSpPr>
        <p:spPr>
          <a:xfrm>
            <a:off x="467544" y="1523925"/>
            <a:ext cx="8229600" cy="5001419"/>
          </a:xfrm>
        </p:spPr>
        <p:txBody>
          <a:bodyPr>
            <a:normAutofit lnSpcReduction="10000"/>
          </a:bodyPr>
          <a:lstStyle/>
          <a:p>
            <a:pPr marL="0" indent="0">
              <a:buNone/>
            </a:pPr>
            <a:r>
              <a:rPr kumimoji="1" lang="ja-JP" altLang="en-US" dirty="0"/>
              <a:t>・浸水想定区域や土砂災害警戒区域（特別）内の要配慮者利用施設の管理者等は、避難確保計画の作成・避難訓練の実施が義務となっておりますので、必ず行ってください。（平成２９年６月１９日に水防法等が改正）</a:t>
            </a:r>
            <a:endParaRPr kumimoji="1" lang="en-US" altLang="ja-JP" dirty="0"/>
          </a:p>
          <a:p>
            <a:pPr marL="0" indent="0">
              <a:buNone/>
            </a:pPr>
            <a:r>
              <a:rPr lang="en-US" altLang="ja-JP" sz="2400" dirty="0"/>
              <a:t>※</a:t>
            </a:r>
            <a:r>
              <a:rPr lang="ja-JP" altLang="en-US" sz="2400" dirty="0"/>
              <a:t>上記区域に該当するか、「かごしまｉマップ」で確認をしてください。（</a:t>
            </a:r>
            <a:r>
              <a:rPr lang="ja-JP" altLang="en-US" sz="2400" u="wavyHeavy" dirty="0"/>
              <a:t>区域については、定期的な見直しがあります。</a:t>
            </a:r>
            <a:r>
              <a:rPr lang="ja-JP" altLang="en-US" sz="2400" dirty="0"/>
              <a:t>）</a:t>
            </a:r>
            <a:endParaRPr lang="en-US" altLang="ja-JP" sz="2400" dirty="0"/>
          </a:p>
          <a:p>
            <a:pPr marL="0" indent="0">
              <a:buNone/>
            </a:pPr>
            <a:r>
              <a:rPr lang="en-US" altLang="ja-JP" sz="2400" dirty="0"/>
              <a:t>※</a:t>
            </a:r>
            <a:r>
              <a:rPr lang="ja-JP" altLang="en-US" sz="2400" dirty="0"/>
              <a:t>詳細については下記ホームページを参照してください。</a:t>
            </a:r>
            <a:endParaRPr lang="en-US" altLang="ja-JP" sz="2400" dirty="0"/>
          </a:p>
          <a:p>
            <a:pPr marL="0" indent="0">
              <a:buNone/>
            </a:pPr>
            <a:r>
              <a:rPr lang="ja-JP" altLang="en-US" sz="2400" u="sng" dirty="0"/>
              <a:t>ホーム </a:t>
            </a:r>
            <a:r>
              <a:rPr lang="en-US" altLang="ja-JP" sz="2400" u="sng" dirty="0"/>
              <a:t>&gt; </a:t>
            </a:r>
            <a:r>
              <a:rPr lang="ja-JP" altLang="en-US" sz="2400" u="sng" dirty="0"/>
              <a:t>健康・福祉 </a:t>
            </a:r>
            <a:r>
              <a:rPr lang="en-US" altLang="ja-JP" sz="2400" u="sng" dirty="0"/>
              <a:t>&gt; </a:t>
            </a:r>
            <a:r>
              <a:rPr lang="ja-JP" altLang="en-US" sz="2400" u="sng" dirty="0"/>
              <a:t>障害福祉 </a:t>
            </a:r>
            <a:r>
              <a:rPr lang="en-US" altLang="ja-JP" sz="2400" u="sng" dirty="0"/>
              <a:t>&gt; </a:t>
            </a:r>
            <a:r>
              <a:rPr lang="ja-JP" altLang="en-US" sz="2400" u="sng" dirty="0"/>
              <a:t>指定障害福祉サービス事業者関係 </a:t>
            </a:r>
            <a:r>
              <a:rPr lang="en-US" altLang="ja-JP" sz="2400" u="sng" dirty="0"/>
              <a:t>&gt; </a:t>
            </a:r>
            <a:r>
              <a:rPr lang="ja-JP" altLang="en-US" sz="2400" u="sng" dirty="0"/>
              <a:t>障害者福祉施設等における防災対策</a:t>
            </a:r>
            <a:endParaRPr lang="en-US" altLang="ja-JP" sz="2400" u="sng" dirty="0"/>
          </a:p>
          <a:p>
            <a:pPr marL="0" indent="0">
              <a:buNone/>
            </a:pPr>
            <a:r>
              <a:rPr kumimoji="1" lang="en-US" altLang="ja-JP" sz="2400" dirty="0"/>
              <a:t>※</a:t>
            </a:r>
            <a:r>
              <a:rPr kumimoji="1" lang="ja-JP" altLang="en-US" sz="2400" dirty="0"/>
              <a:t>国土交通省のホームページにも、それぞれの区域の計画策定手引きがありますので、参考にしてください。</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84479223"/>
      </p:ext>
    </p:extLst>
  </p:cSld>
  <p:clrMapOvr>
    <a:masterClrMapping/>
  </p:clrMapOvr>
  <mc:AlternateContent xmlns:mc="http://schemas.openxmlformats.org/markup-compatibility/2006" xmlns:p14="http://schemas.microsoft.com/office/powerpoint/2010/main">
    <mc:Choice Requires="p14">
      <p:transition spd="slow" p14:dur="2000" advTm="104949"/>
    </mc:Choice>
    <mc:Fallback xmlns="">
      <p:transition spd="slow" advTm="10494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424936" cy="5375622"/>
          </a:xfrm>
        </p:spPr>
        <p:txBody>
          <a:bodyPr>
            <a:noAutofit/>
          </a:bodyPr>
          <a:lstStyle/>
          <a:p>
            <a:pPr marL="0" indent="0">
              <a:buNone/>
            </a:pPr>
            <a:r>
              <a:rPr lang="ja-JP" altLang="en-US" sz="2400" dirty="0"/>
              <a:t>・今年度、本市の障害福祉サービス事業所等に対して、従業者による虐待や報酬を不正に請求するなどの事由により行政処分を行ったところです。</a:t>
            </a:r>
            <a:endParaRPr lang="en-US" altLang="ja-JP" sz="2400" dirty="0"/>
          </a:p>
          <a:p>
            <a:pPr marL="0" indent="0">
              <a:buNone/>
            </a:pPr>
            <a:endParaRPr lang="ja-JP" altLang="en-US" sz="2400" dirty="0"/>
          </a:p>
          <a:p>
            <a:pPr marL="0" indent="0">
              <a:buNone/>
            </a:pPr>
            <a:r>
              <a:rPr lang="ja-JP" altLang="en-US" sz="2400" dirty="0"/>
              <a:t>・ 今回の事案は、障害者の尊厳を害するのみならず、制度全体の信頼を損なうもので到底許されるものではありません。 </a:t>
            </a:r>
            <a:endParaRPr lang="en-US" altLang="ja-JP" sz="2400" dirty="0"/>
          </a:p>
          <a:p>
            <a:pPr marL="0" indent="0">
              <a:buNone/>
            </a:pPr>
            <a:endParaRPr lang="ja-JP" altLang="en-US" sz="2400" dirty="0"/>
          </a:p>
          <a:p>
            <a:pPr marL="0" indent="0">
              <a:buNone/>
            </a:pPr>
            <a:r>
              <a:rPr lang="ja-JP" altLang="en-US" sz="2400" dirty="0"/>
              <a:t>・事業所等におかれましては、国の基準省令やガイドライン等の遵守など適切な運営をお願いします。</a:t>
            </a:r>
          </a:p>
          <a:p>
            <a:pPr marL="0" indent="0">
              <a:buNone/>
            </a:pPr>
            <a:endParaRPr lang="ja-JP" altLang="en-US" sz="2400" dirty="0"/>
          </a:p>
          <a:p>
            <a:pPr marL="0" indent="0">
              <a:buNone/>
            </a:pPr>
            <a:r>
              <a:rPr lang="ja-JP" altLang="en-US" sz="2400" dirty="0"/>
              <a:t>・処分事案の概要（鹿児島市ホームページ）</a:t>
            </a:r>
          </a:p>
          <a:p>
            <a:pPr marL="0" indent="0">
              <a:buNone/>
            </a:pPr>
            <a:r>
              <a:rPr lang="en-US" altLang="ja-JP" sz="2400" dirty="0"/>
              <a:t>https://www.city.kagoshima.lg.jp/kenkofukushi/fukushi/syofuku/kenko/fukushi/shogai/siteisyougaisyasiensisetutouitibukouryokuteisi.html</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33</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en-US" altLang="ja-JP" sz="4000" dirty="0"/>
              <a:t>16</a:t>
            </a:r>
            <a:r>
              <a:rPr lang="ja-JP" altLang="en-US" sz="4000" dirty="0"/>
              <a:t>　行政処分について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1419977"/>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34</a:t>
            </a:fld>
            <a:endParaRPr lang="ja-JP" altLang="en-US">
              <a:solidFill>
                <a:prstClr val="black">
                  <a:tint val="75000"/>
                </a:prstClr>
              </a:solidFill>
            </a:endParaRPr>
          </a:p>
        </p:txBody>
      </p:sp>
      <p:pic>
        <p:nvPicPr>
          <p:cNvPr id="7" name="図 6">
            <a:extLst>
              <a:ext uri="{FF2B5EF4-FFF2-40B4-BE49-F238E27FC236}">
                <a16:creationId xmlns:a16="http://schemas.microsoft.com/office/drawing/2014/main" id="{955CF7AD-7F1D-ACD3-BE5B-91935767EA4F}"/>
              </a:ext>
            </a:extLst>
          </p:cNvPr>
          <p:cNvPicPr>
            <a:picLocks noChangeAspect="1"/>
          </p:cNvPicPr>
          <p:nvPr/>
        </p:nvPicPr>
        <p:blipFill rotWithShape="1">
          <a:blip r:embed="rId3"/>
          <a:srcRect t="2854" b="2188"/>
          <a:stretch/>
        </p:blipFill>
        <p:spPr>
          <a:xfrm>
            <a:off x="2052000" y="189000"/>
            <a:ext cx="4860000" cy="6466338"/>
          </a:xfrm>
          <a:prstGeom prst="rect">
            <a:avLst/>
          </a:prstGeom>
        </p:spPr>
      </p:pic>
    </p:spTree>
    <p:extLst>
      <p:ext uri="{BB962C8B-B14F-4D97-AF65-F5344CB8AC3E}">
        <p14:creationId xmlns:p14="http://schemas.microsoft.com/office/powerpoint/2010/main" val="821748967"/>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２</a:t>
            </a:r>
            <a:r>
              <a:rPr kumimoji="1" lang="ja-JP" altLang="en-US" sz="4000" dirty="0"/>
              <a:t>　</a:t>
            </a:r>
            <a:r>
              <a:rPr lang="ja-JP" altLang="en-US" sz="4000" dirty="0"/>
              <a:t>情報共有の徹底・適切な対応について</a:t>
            </a:r>
            <a:endParaRPr kumimoji="1" lang="ja-JP" altLang="en-US" sz="4000" dirty="0"/>
          </a:p>
        </p:txBody>
      </p:sp>
      <p:sp>
        <p:nvSpPr>
          <p:cNvPr id="3" name="コンテンツ プレースホルダー 2"/>
          <p:cNvSpPr>
            <a:spLocks noGrp="1"/>
          </p:cNvSpPr>
          <p:nvPr>
            <p:ph idx="1"/>
          </p:nvPr>
        </p:nvSpPr>
        <p:spPr>
          <a:xfrm>
            <a:off x="457200" y="3334717"/>
            <a:ext cx="8229600" cy="3151722"/>
          </a:xfrm>
        </p:spPr>
        <p:txBody>
          <a:bodyPr>
            <a:normAutofit/>
          </a:bodyPr>
          <a:lstStyle/>
          <a:p>
            <a:r>
              <a:rPr lang="ja-JP" altLang="en-US" dirty="0"/>
              <a:t>運営規程</a:t>
            </a:r>
            <a:endParaRPr lang="en-US" altLang="ja-JP" dirty="0"/>
          </a:p>
          <a:p>
            <a:r>
              <a:rPr lang="ja-JP" altLang="en-US" dirty="0"/>
              <a:t>付表（営業時間、対象者、利用料金など）</a:t>
            </a:r>
            <a:endParaRPr lang="en-US" altLang="ja-JP" dirty="0"/>
          </a:p>
          <a:p>
            <a:r>
              <a:rPr lang="ja-JP" altLang="en-US" dirty="0"/>
              <a:t>利用者との契約の際の重要事項説明書</a:t>
            </a:r>
            <a:endParaRPr lang="en-US" altLang="ja-JP" dirty="0"/>
          </a:p>
          <a:p>
            <a:r>
              <a:rPr lang="ja-JP" altLang="en-US" dirty="0"/>
              <a:t>サービス等利用計画</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5" name="コンテンツ プレースホルダー 2"/>
          <p:cNvSpPr txBox="1">
            <a:spLocks/>
          </p:cNvSpPr>
          <p:nvPr/>
        </p:nvSpPr>
        <p:spPr>
          <a:xfrm>
            <a:off x="446856" y="980728"/>
            <a:ext cx="8229600" cy="1008112"/>
          </a:xfrm>
          <a:prstGeom prst="rect">
            <a:avLst/>
          </a:prstGeom>
          <a:ln w="22225">
            <a:solidFill>
              <a:schemeClr val="accent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実地指導での指導内容、請求エラー内容を見ると変更届出が提出されていない内容の請求がされていたり、人員基準を満たしていない例などが見られた。</a:t>
            </a:r>
            <a:endParaRPr lang="ja-JP" altLang="ja-JP" dirty="0"/>
          </a:p>
        </p:txBody>
      </p:sp>
      <p:sp>
        <p:nvSpPr>
          <p:cNvPr id="7" name="コンテンツ プレースホルダー 2"/>
          <p:cNvSpPr txBox="1">
            <a:spLocks/>
          </p:cNvSpPr>
          <p:nvPr/>
        </p:nvSpPr>
        <p:spPr>
          <a:xfrm>
            <a:off x="457200" y="2196515"/>
            <a:ext cx="8229600" cy="872445"/>
          </a:xfrm>
          <a:prstGeom prst="rect">
            <a:avLst/>
          </a:prstGeom>
          <a:ln w="22225">
            <a:solidFill>
              <a:schemeClr val="accent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→以下の情報を確認するとともに、事業所内の従業員での情報共有を図る。</a:t>
            </a:r>
            <a:endParaRPr lang="ja-JP" altLang="ja-JP" dirty="0"/>
          </a:p>
        </p:txBody>
      </p:sp>
    </p:spTree>
    <p:extLst>
      <p:ext uri="{BB962C8B-B14F-4D97-AF65-F5344CB8AC3E}">
        <p14:creationId xmlns:p14="http://schemas.microsoft.com/office/powerpoint/2010/main" val="2844641958"/>
      </p:ext>
    </p:extLst>
  </p:cSld>
  <p:clrMapOvr>
    <a:masterClrMapping/>
  </p:clrMapOvr>
  <mc:AlternateContent xmlns:mc="http://schemas.openxmlformats.org/markup-compatibility/2006" xmlns:p14="http://schemas.microsoft.com/office/powerpoint/2010/main">
    <mc:Choice Requires="p14">
      <p:transition spd="slow" p14:dur="2000" advTm="48673"/>
    </mc:Choice>
    <mc:Fallback xmlns="">
      <p:transition spd="slow" advTm="486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72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人員基準等の毎月の確認について</a:t>
            </a:r>
          </a:p>
        </p:txBody>
      </p:sp>
      <p:sp>
        <p:nvSpPr>
          <p:cNvPr id="3" name="コンテンツ プレースホルダー 2"/>
          <p:cNvSpPr>
            <a:spLocks noGrp="1"/>
          </p:cNvSpPr>
          <p:nvPr>
            <p:ph idx="1"/>
          </p:nvPr>
        </p:nvSpPr>
        <p:spPr>
          <a:xfrm>
            <a:off x="466078" y="1268761"/>
            <a:ext cx="8229600" cy="4248472"/>
          </a:xfrm>
        </p:spPr>
        <p:txBody>
          <a:bodyPr/>
          <a:lstStyle/>
          <a:p>
            <a:r>
              <a:rPr lang="ja-JP" altLang="en-US" dirty="0"/>
              <a:t>別紙１（介護給付費等の算定に係る体制等状況一覧表）</a:t>
            </a:r>
            <a:endParaRPr lang="en-US" altLang="ja-JP" dirty="0"/>
          </a:p>
          <a:p>
            <a:r>
              <a:rPr kumimoji="1" lang="ja-JP" altLang="en-US" dirty="0"/>
              <a:t>別紙２（従業者の勤務の体制及び勤務形態一覧表）</a:t>
            </a:r>
            <a:endParaRPr kumimoji="1" lang="en-US" altLang="ja-JP" dirty="0"/>
          </a:p>
          <a:p>
            <a:r>
              <a:rPr lang="ja-JP" altLang="en-US" dirty="0"/>
              <a:t>別紙２－２，２－３（前年度平均利用者数）</a:t>
            </a:r>
            <a:endParaRPr lang="en-US" altLang="ja-JP" dirty="0"/>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5" name="コンテンツ プレースホルダー 2"/>
          <p:cNvSpPr txBox="1">
            <a:spLocks/>
          </p:cNvSpPr>
          <p:nvPr/>
        </p:nvSpPr>
        <p:spPr>
          <a:xfrm>
            <a:off x="466078" y="4458366"/>
            <a:ext cx="8229600" cy="1872208"/>
          </a:xfrm>
          <a:prstGeom prst="rect">
            <a:avLst/>
          </a:prstGeom>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基本報酬や加算の算定の基礎となる人員配置等については、上記様式などを基に毎月確認を行ってください。</a:t>
            </a:r>
            <a:endParaRPr lang="ja-JP" altLang="ja-JP" dirty="0"/>
          </a:p>
        </p:txBody>
      </p:sp>
    </p:spTree>
    <p:extLst>
      <p:ext uri="{BB962C8B-B14F-4D97-AF65-F5344CB8AC3E}">
        <p14:creationId xmlns:p14="http://schemas.microsoft.com/office/powerpoint/2010/main" val="2886186765"/>
      </p:ext>
    </p:extLst>
  </p:cSld>
  <p:clrMapOvr>
    <a:masterClrMapping/>
  </p:clrMapOvr>
  <mc:AlternateContent xmlns:mc="http://schemas.openxmlformats.org/markup-compatibility/2006" xmlns:p14="http://schemas.microsoft.com/office/powerpoint/2010/main">
    <mc:Choice Requires="p14">
      <p:transition spd="slow" p14:dur="2000" advTm="36100"/>
    </mc:Choice>
    <mc:Fallback xmlns="">
      <p:transition spd="slow" advTm="361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人員基準等の毎月の確認について</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497273420"/>
              </p:ext>
            </p:extLst>
          </p:nvPr>
        </p:nvGraphicFramePr>
        <p:xfrm>
          <a:off x="497893" y="886233"/>
          <a:ext cx="8060825" cy="4847023"/>
        </p:xfrm>
        <a:graphic>
          <a:graphicData uri="http://schemas.openxmlformats.org/presentationml/2006/ole">
            <mc:AlternateContent xmlns:mc="http://schemas.openxmlformats.org/markup-compatibility/2006">
              <mc:Choice xmlns:v="urn:schemas-microsoft-com:vml" Requires="v">
                <p:oleObj name="ワークシート" r:id="rId3" imgW="11687341" imgH="5791074" progId="Excel.Sheet.8">
                  <p:embed/>
                </p:oleObj>
              </mc:Choice>
              <mc:Fallback>
                <p:oleObj name="ワークシート" r:id="rId3" imgW="11687341" imgH="5791074" progId="Excel.Sheet.8">
                  <p:embed/>
                  <p:pic>
                    <p:nvPicPr>
                      <p:cNvPr id="3" name="オブジェクト 2"/>
                      <p:cNvPicPr/>
                      <p:nvPr/>
                    </p:nvPicPr>
                    <p:blipFill>
                      <a:blip r:embed="rId4"/>
                      <a:stretch>
                        <a:fillRect/>
                      </a:stretch>
                    </p:blipFill>
                    <p:spPr>
                      <a:xfrm>
                        <a:off x="497893" y="886233"/>
                        <a:ext cx="8060825" cy="4847023"/>
                      </a:xfrm>
                      <a:prstGeom prst="rect">
                        <a:avLst/>
                      </a:prstGeom>
                    </p:spPr>
                  </p:pic>
                </p:oleObj>
              </mc:Fallback>
            </mc:AlternateContent>
          </a:graphicData>
        </a:graphic>
      </p:graphicFrame>
      <p:sp>
        <p:nvSpPr>
          <p:cNvPr id="5" name="円/楕円 4"/>
          <p:cNvSpPr/>
          <p:nvPr/>
        </p:nvSpPr>
        <p:spPr>
          <a:xfrm>
            <a:off x="4067944" y="1484784"/>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円/楕円 6"/>
          <p:cNvSpPr/>
          <p:nvPr/>
        </p:nvSpPr>
        <p:spPr>
          <a:xfrm>
            <a:off x="2966052" y="1673174"/>
            <a:ext cx="1605947"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円/楕円 8"/>
          <p:cNvSpPr/>
          <p:nvPr/>
        </p:nvSpPr>
        <p:spPr>
          <a:xfrm>
            <a:off x="6904912" y="1500741"/>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円/楕円 9"/>
          <p:cNvSpPr/>
          <p:nvPr/>
        </p:nvSpPr>
        <p:spPr>
          <a:xfrm>
            <a:off x="7848045" y="2708920"/>
            <a:ext cx="396363" cy="2016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コンテンツ プレースホルダー 2"/>
          <p:cNvSpPr txBox="1">
            <a:spLocks/>
          </p:cNvSpPr>
          <p:nvPr/>
        </p:nvSpPr>
        <p:spPr>
          <a:xfrm>
            <a:off x="323528" y="5733257"/>
            <a:ext cx="8280920" cy="720080"/>
          </a:xfrm>
          <a:prstGeom prst="rect">
            <a:avLst/>
          </a:prstGeom>
          <a:solidFill>
            <a:schemeClr val="bg1"/>
          </a:solidFill>
          <a:ln w="22225">
            <a:solidFill>
              <a:schemeClr val="accent1"/>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毎月、人員基準、加算要件を満たしているか、確認してください。平均障害支援区分で配置人数が変わる場合等は特に注意してください。</a:t>
            </a:r>
            <a:endParaRPr kumimoji="1" lang="ja-JP" altLang="ja-JP"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7983567"/>
      </p:ext>
    </p:extLst>
  </p:cSld>
  <p:clrMapOvr>
    <a:masterClrMapping/>
  </p:clrMapOvr>
  <mc:AlternateContent xmlns:mc="http://schemas.openxmlformats.org/markup-compatibility/2006" xmlns:p14="http://schemas.microsoft.com/office/powerpoint/2010/main">
    <mc:Choice Requires="p14">
      <p:transition spd="slow" p14:dur="2000" advTm="47467"/>
    </mc:Choice>
    <mc:Fallback xmlns="">
      <p:transition spd="slow" advTm="474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４</a:t>
            </a:r>
            <a:r>
              <a:rPr kumimoji="1" lang="ja-JP" altLang="en-US" sz="4000" dirty="0"/>
              <a:t>　申請・変更・廃止等の手続について</a:t>
            </a:r>
          </a:p>
        </p:txBody>
      </p:sp>
      <p:sp>
        <p:nvSpPr>
          <p:cNvPr id="3" name="コンテンツ プレースホルダー 2"/>
          <p:cNvSpPr>
            <a:spLocks noGrp="1"/>
          </p:cNvSpPr>
          <p:nvPr>
            <p:ph idx="1"/>
          </p:nvPr>
        </p:nvSpPr>
        <p:spPr>
          <a:xfrm>
            <a:off x="465395" y="1160752"/>
            <a:ext cx="8229600" cy="4525963"/>
          </a:xfrm>
        </p:spPr>
        <p:txBody>
          <a:bodyPr/>
          <a:lstStyle/>
          <a:p>
            <a:pPr marL="0" indent="0">
              <a:buNone/>
            </a:pPr>
            <a:r>
              <a:rPr kumimoji="1" lang="ja-JP" altLang="en-US" dirty="0"/>
              <a:t>（１）指定申請、更新申請</a:t>
            </a:r>
            <a:endParaRPr kumimoji="1" lang="en-US" altLang="ja-JP" dirty="0"/>
          </a:p>
          <a:p>
            <a:pPr marL="0" indent="0">
              <a:buNone/>
            </a:pPr>
            <a:r>
              <a:rPr lang="ja-JP" altLang="en-US" dirty="0"/>
              <a:t>　　</a:t>
            </a:r>
            <a:r>
              <a:rPr kumimoji="1" lang="ja-JP" altLang="en-US" dirty="0"/>
              <a:t>・・・</a:t>
            </a:r>
            <a:r>
              <a:rPr kumimoji="1" lang="ja-JP" altLang="en-US" u="sng" dirty="0"/>
              <a:t>事業開始（更新）予定日の２か月前</a:t>
            </a:r>
            <a:r>
              <a:rPr kumimoji="1" lang="ja-JP" altLang="en-US" dirty="0"/>
              <a:t>まで</a:t>
            </a:r>
            <a:endParaRPr kumimoji="1" lang="en-US" altLang="ja-JP" dirty="0"/>
          </a:p>
          <a:p>
            <a:pPr marL="0" indent="0">
              <a:buNone/>
            </a:pPr>
            <a:endParaRPr lang="en-US" altLang="ja-JP" dirty="0"/>
          </a:p>
          <a:p>
            <a:pPr marL="0" indent="0">
              <a:buNone/>
            </a:pPr>
            <a:r>
              <a:rPr kumimoji="1" lang="ja-JP" altLang="en-US" dirty="0"/>
              <a:t>（２）廃止届、休止届</a:t>
            </a:r>
            <a:r>
              <a:rPr lang="ja-JP" altLang="en-US" dirty="0"/>
              <a:t>・・・</a:t>
            </a:r>
            <a:r>
              <a:rPr lang="ja-JP" altLang="en-US" u="sng" dirty="0"/>
              <a:t>１か月前まで</a:t>
            </a:r>
            <a:endParaRPr lang="en-US" altLang="ja-JP" u="sng" dirty="0"/>
          </a:p>
          <a:p>
            <a:pPr marL="0" indent="0">
              <a:buNone/>
            </a:pPr>
            <a:endParaRPr kumimoji="1" lang="en-US" altLang="ja-JP" dirty="0"/>
          </a:p>
          <a:p>
            <a:pPr marL="0" indent="0">
              <a:buNone/>
            </a:pPr>
            <a:r>
              <a:rPr lang="ja-JP" altLang="en-US" dirty="0"/>
              <a:t>（３）再開届・・・</a:t>
            </a:r>
            <a:r>
              <a:rPr lang="ja-JP" altLang="en-US" u="sng" dirty="0"/>
              <a:t>再開の日から１０日以内</a:t>
            </a:r>
            <a:endParaRPr kumimoji="1" lang="en-US" altLang="ja-JP" u="sng"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コンテンツ プレースホルダー 2"/>
          <p:cNvSpPr txBox="1">
            <a:spLocks/>
          </p:cNvSpPr>
          <p:nvPr/>
        </p:nvSpPr>
        <p:spPr>
          <a:xfrm>
            <a:off x="481469" y="5322528"/>
            <a:ext cx="7920880" cy="720079"/>
          </a:xfrm>
          <a:prstGeom prst="rect">
            <a:avLst/>
          </a:prstGeom>
          <a:solidFill>
            <a:schemeClr val="bg1"/>
          </a:solidFill>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提出期限を厳守してください。</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66360920"/>
      </p:ext>
    </p:extLst>
  </p:cSld>
  <p:clrMapOvr>
    <a:masterClrMapping/>
  </p:clrMapOvr>
  <mc:AlternateContent xmlns:mc="http://schemas.openxmlformats.org/markup-compatibility/2006" xmlns:p14="http://schemas.microsoft.com/office/powerpoint/2010/main">
    <mc:Choice Requires="p14">
      <p:transition spd="slow" p14:dur="2000" advTm="24790"/>
    </mc:Choice>
    <mc:Fallback xmlns="">
      <p:transition spd="slow" advTm="247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4844429"/>
          </a:xfrm>
        </p:spPr>
        <p:txBody>
          <a:bodyPr>
            <a:normAutofit fontScale="92500" lnSpcReduction="20000"/>
          </a:bodyPr>
          <a:lstStyle/>
          <a:p>
            <a:pPr marL="0" indent="0">
              <a:buNone/>
            </a:pPr>
            <a:r>
              <a:rPr kumimoji="1" lang="ja-JP" altLang="en-US" dirty="0"/>
              <a:t>（４）変更届</a:t>
            </a:r>
            <a:endParaRPr kumimoji="1" lang="en-US" altLang="ja-JP" dirty="0"/>
          </a:p>
          <a:p>
            <a:pPr marL="0" indent="0">
              <a:buNone/>
            </a:pPr>
            <a:r>
              <a:rPr lang="ja-JP" altLang="en-US" dirty="0"/>
              <a:t>　①介護給付費に関するもの以外</a:t>
            </a:r>
            <a:endParaRPr lang="en-US" altLang="ja-JP" dirty="0"/>
          </a:p>
          <a:p>
            <a:pPr marL="0" indent="0">
              <a:buNone/>
            </a:pPr>
            <a:r>
              <a:rPr kumimoji="1" lang="ja-JP" altLang="en-US" dirty="0"/>
              <a:t>　　　・・・</a:t>
            </a:r>
            <a:r>
              <a:rPr kumimoji="1" lang="ja-JP" altLang="en-US" u="sng" dirty="0"/>
              <a:t>変更のあった日から１０日以内</a:t>
            </a:r>
            <a:endParaRPr lang="en-US" altLang="ja-JP" dirty="0"/>
          </a:p>
          <a:p>
            <a:pPr marL="0" indent="0">
              <a:buNone/>
            </a:pPr>
            <a:r>
              <a:rPr kumimoji="1" lang="ja-JP" altLang="en-US" dirty="0"/>
              <a:t>　②介護</a:t>
            </a:r>
            <a:r>
              <a:rPr lang="ja-JP" altLang="en-US" dirty="0"/>
              <a:t>給付費</a:t>
            </a:r>
            <a:r>
              <a:rPr kumimoji="1" lang="ja-JP" altLang="en-US" dirty="0"/>
              <a:t>に関するもの</a:t>
            </a:r>
            <a:endParaRPr kumimoji="1" lang="en-US" altLang="ja-JP" dirty="0"/>
          </a:p>
          <a:p>
            <a:pPr marL="0" indent="0">
              <a:buNone/>
            </a:pPr>
            <a:r>
              <a:rPr lang="ja-JP" altLang="en-US" dirty="0"/>
              <a:t>　　・毎月１５日以前・・・</a:t>
            </a:r>
            <a:r>
              <a:rPr lang="ja-JP" altLang="en-US" u="sng" dirty="0"/>
              <a:t>翌月</a:t>
            </a:r>
            <a:r>
              <a:rPr lang="ja-JP" altLang="en-US" dirty="0"/>
              <a:t>から算定</a:t>
            </a:r>
            <a:endParaRPr lang="en-US" altLang="ja-JP" dirty="0"/>
          </a:p>
          <a:p>
            <a:pPr marL="0" indent="0">
              <a:buNone/>
            </a:pPr>
            <a:r>
              <a:rPr kumimoji="1" lang="ja-JP" altLang="en-US" dirty="0"/>
              <a:t>　　・毎月１６日以降・・・</a:t>
            </a:r>
            <a:r>
              <a:rPr kumimoji="1" lang="ja-JP" altLang="en-US" u="sng" dirty="0"/>
              <a:t>翌々月</a:t>
            </a:r>
            <a:r>
              <a:rPr kumimoji="1" lang="ja-JP" altLang="en-US" dirty="0"/>
              <a:t>から算定</a:t>
            </a:r>
            <a:endParaRPr kumimoji="1" lang="en-US" altLang="ja-JP" dirty="0"/>
          </a:p>
          <a:p>
            <a:pPr marL="0" indent="0">
              <a:buNone/>
            </a:pPr>
            <a:r>
              <a:rPr lang="ja-JP" altLang="en-US" dirty="0"/>
              <a:t>　　・</a:t>
            </a:r>
            <a:r>
              <a:rPr lang="ja-JP" altLang="en-US" u="wavyHeavy" dirty="0"/>
              <a:t>共同生活住居を追加する場合</a:t>
            </a:r>
            <a:endParaRPr lang="en-US" altLang="ja-JP" u="wavyHeavy" dirty="0"/>
          </a:p>
          <a:p>
            <a:pPr marL="0" indent="0">
              <a:buNone/>
            </a:pPr>
            <a:r>
              <a:rPr lang="ja-JP" altLang="en-US" dirty="0"/>
              <a:t>　　　　　→追加する月の</a:t>
            </a:r>
            <a:r>
              <a:rPr lang="ja-JP" altLang="en-US" u="sng" dirty="0"/>
              <a:t>前月１５日まで</a:t>
            </a:r>
            <a:endParaRPr kumimoji="1" lang="en-US" altLang="ja-JP" dirty="0"/>
          </a:p>
          <a:p>
            <a:pPr marL="0" indent="0">
              <a:buNone/>
            </a:pPr>
            <a:r>
              <a:rPr kumimoji="1" lang="ja-JP" altLang="en-US" dirty="0"/>
              <a:t>　　・</a:t>
            </a:r>
            <a:r>
              <a:rPr kumimoji="1" lang="ja-JP" altLang="en-US" u="wavyHeavy" dirty="0"/>
              <a:t>算定要件を満たさなくなった場合</a:t>
            </a:r>
            <a:endParaRPr kumimoji="1" lang="en-US" altLang="ja-JP" u="wavyHeavy" dirty="0"/>
          </a:p>
          <a:p>
            <a:pPr marL="0" indent="0">
              <a:buNone/>
            </a:pPr>
            <a:r>
              <a:rPr lang="ja-JP" altLang="en-US" dirty="0"/>
              <a:t>　　　　　→変更または終了の届出を</a:t>
            </a:r>
            <a:r>
              <a:rPr lang="ja-JP" altLang="en-US" u="sng" dirty="0"/>
              <a:t>速やかに</a:t>
            </a:r>
            <a:endParaRPr lang="en-US" altLang="ja-JP" u="sng" dirty="0"/>
          </a:p>
          <a:p>
            <a:pPr marL="0" indent="0">
              <a:buNone/>
            </a:pPr>
            <a:endParaRPr lang="en-US" altLang="ja-JP" u="sng" dirty="0"/>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4" name="コンテンツ プレースホルダー 2"/>
          <p:cNvSpPr txBox="1">
            <a:spLocks/>
          </p:cNvSpPr>
          <p:nvPr/>
        </p:nvSpPr>
        <p:spPr>
          <a:xfrm>
            <a:off x="827584" y="6021288"/>
            <a:ext cx="7488832" cy="576064"/>
          </a:xfrm>
          <a:prstGeom prst="rect">
            <a:avLst/>
          </a:prstGeom>
          <a:solidFill>
            <a:schemeClr val="bg1"/>
          </a:solidFill>
          <a:ln w="22225">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a:t>提出期限を厳守してください。</a:t>
            </a:r>
            <a:endParaRPr lang="en-US" altLang="ja-JP" dirty="0"/>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４</a:t>
            </a:r>
            <a:r>
              <a:rPr kumimoji="1" lang="ja-JP" altLang="en-US" sz="4000" dirty="0"/>
              <a:t>　</a:t>
            </a:r>
            <a:r>
              <a:rPr lang="ja-JP" altLang="en-US" sz="4000" dirty="0"/>
              <a:t>申請・変更・廃止等の手続について</a:t>
            </a:r>
            <a:endParaRPr kumimoji="1" lang="ja-JP" altLang="en-US" sz="4000" dirty="0"/>
          </a:p>
        </p:txBody>
      </p:sp>
    </p:spTree>
    <p:extLst>
      <p:ext uri="{BB962C8B-B14F-4D97-AF65-F5344CB8AC3E}">
        <p14:creationId xmlns:p14="http://schemas.microsoft.com/office/powerpoint/2010/main" val="2176438925"/>
      </p:ext>
    </p:extLst>
  </p:cSld>
  <p:clrMapOvr>
    <a:masterClrMapping/>
  </p:clrMapOvr>
  <mc:AlternateContent xmlns:mc="http://schemas.openxmlformats.org/markup-compatibility/2006" xmlns:p14="http://schemas.microsoft.com/office/powerpoint/2010/main">
    <mc:Choice Requires="p14">
      <p:transition spd="slow" p14:dur="2000" advTm="65241"/>
    </mc:Choice>
    <mc:Fallback xmlns="">
      <p:transition spd="slow" advTm="652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4772423"/>
          </a:xfrm>
        </p:spPr>
        <p:txBody>
          <a:bodyPr>
            <a:normAutofit fontScale="92500" lnSpcReduction="10000"/>
          </a:bodyPr>
          <a:lstStyle/>
          <a:p>
            <a:pPr marL="0" indent="0">
              <a:buNone/>
            </a:pPr>
            <a:r>
              <a:rPr kumimoji="1" lang="ja-JP" altLang="en-US" dirty="0"/>
              <a:t>（例外）</a:t>
            </a:r>
            <a:endParaRPr kumimoji="1" lang="en-US" altLang="ja-JP" dirty="0"/>
          </a:p>
          <a:p>
            <a:pPr marL="0" indent="0">
              <a:buNone/>
            </a:pPr>
            <a:r>
              <a:rPr lang="ja-JP" altLang="en-US" dirty="0"/>
              <a:t>　①報酬単価・・・定員増の場合は</a:t>
            </a:r>
            <a:r>
              <a:rPr lang="ja-JP" altLang="en-US" u="sng" dirty="0"/>
              <a:t>届出日</a:t>
            </a:r>
            <a:r>
              <a:rPr lang="ja-JP" altLang="en-US" dirty="0"/>
              <a:t>から</a:t>
            </a:r>
            <a:endParaRPr lang="en-US" altLang="ja-JP" dirty="0"/>
          </a:p>
          <a:p>
            <a:pPr marL="0" indent="0">
              <a:buNone/>
            </a:pPr>
            <a:r>
              <a:rPr kumimoji="1" lang="ja-JP" altLang="en-US" dirty="0"/>
              <a:t>　</a:t>
            </a:r>
            <a:r>
              <a:rPr lang="ja-JP" altLang="en-US" dirty="0"/>
              <a:t>②食事提供体制加算・・・</a:t>
            </a:r>
            <a:r>
              <a:rPr lang="ja-JP" altLang="en-US" u="sng" dirty="0"/>
              <a:t>届出日</a:t>
            </a:r>
            <a:r>
              <a:rPr lang="ja-JP" altLang="en-US" dirty="0"/>
              <a:t>から</a:t>
            </a:r>
            <a:endParaRPr lang="en-US" altLang="ja-JP" dirty="0"/>
          </a:p>
          <a:p>
            <a:pPr marL="0" indent="0">
              <a:buNone/>
            </a:pPr>
            <a:r>
              <a:rPr lang="ja-JP" altLang="en-US" dirty="0"/>
              <a:t>　③前年度の実績に応じて算定する基本報酬、</a:t>
            </a:r>
            <a:endParaRPr lang="en-US" altLang="ja-JP" dirty="0"/>
          </a:p>
          <a:p>
            <a:pPr marL="0" indent="0">
              <a:buNone/>
            </a:pPr>
            <a:r>
              <a:rPr lang="ja-JP" altLang="en-US" dirty="0"/>
              <a:t>　　  加算</a:t>
            </a:r>
            <a:endParaRPr lang="en-US" altLang="ja-JP" dirty="0"/>
          </a:p>
          <a:p>
            <a:pPr marL="0" indent="0">
              <a:buNone/>
            </a:pPr>
            <a:r>
              <a:rPr lang="ja-JP" altLang="en-US" dirty="0"/>
              <a:t>　　→</a:t>
            </a:r>
            <a:r>
              <a:rPr lang="ja-JP" altLang="en-US" u="sng" dirty="0"/>
              <a:t>４月中旬まで</a:t>
            </a:r>
            <a:r>
              <a:rPr lang="ja-JP" altLang="en-US" sz="2800" u="sng" dirty="0"/>
              <a:t>（報酬区分に変更がある場合）</a:t>
            </a:r>
            <a:endParaRPr lang="en-US" altLang="ja-JP" sz="2800" u="sng" dirty="0"/>
          </a:p>
          <a:p>
            <a:pPr marL="0" indent="0">
              <a:buNone/>
            </a:pPr>
            <a:r>
              <a:rPr lang="ja-JP" altLang="en-US" dirty="0"/>
              <a:t>　④</a:t>
            </a:r>
            <a:r>
              <a:rPr kumimoji="1" lang="ja-JP" altLang="en-US" dirty="0"/>
              <a:t>福祉・介護職員処遇改善加算等</a:t>
            </a:r>
            <a:endParaRPr kumimoji="1" lang="en-US" altLang="ja-JP" dirty="0"/>
          </a:p>
          <a:p>
            <a:pPr marL="0" indent="0">
              <a:buNone/>
            </a:pPr>
            <a:r>
              <a:rPr lang="ja-JP" altLang="en-US" dirty="0"/>
              <a:t>　　　　→</a:t>
            </a:r>
            <a:r>
              <a:rPr lang="ja-JP" altLang="en-US" u="sng" dirty="0"/>
              <a:t>算定開始月の前々月の末日</a:t>
            </a:r>
            <a:r>
              <a:rPr lang="ja-JP" altLang="en-US" dirty="0"/>
              <a:t>まで</a:t>
            </a:r>
            <a:endParaRPr lang="en-US" altLang="ja-JP" dirty="0"/>
          </a:p>
          <a:p>
            <a:pPr marL="0" indent="0">
              <a:buNone/>
            </a:pPr>
            <a:r>
              <a:rPr lang="ja-JP" altLang="en-US" dirty="0"/>
              <a:t>　</a:t>
            </a:r>
            <a:r>
              <a:rPr kumimoji="1" lang="en-US" altLang="ja-JP" dirty="0"/>
              <a:t>※</a:t>
            </a:r>
            <a:r>
              <a:rPr kumimoji="1" lang="ja-JP" altLang="en-US" dirty="0"/>
              <a:t>④は</a:t>
            </a:r>
            <a:r>
              <a:rPr kumimoji="1" lang="ja-JP" altLang="en-US" u="wavyHeavy" dirty="0"/>
              <a:t>毎年、届出が必要</a:t>
            </a:r>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4" name="コンテンツ プレースホルダー 2"/>
          <p:cNvSpPr txBox="1">
            <a:spLocks/>
          </p:cNvSpPr>
          <p:nvPr/>
        </p:nvSpPr>
        <p:spPr>
          <a:xfrm>
            <a:off x="755576" y="5949281"/>
            <a:ext cx="7488832" cy="648072"/>
          </a:xfrm>
          <a:prstGeom prst="rect">
            <a:avLst/>
          </a:prstGeom>
          <a:solidFill>
            <a:schemeClr val="bg1"/>
          </a:solidFill>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a:t>提出期限を厳守してください。</a:t>
            </a:r>
            <a:endParaRPr lang="en-US" altLang="ja-JP" dirty="0"/>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４</a:t>
            </a:r>
            <a:r>
              <a:rPr kumimoji="1" lang="ja-JP" altLang="en-US" sz="4000" dirty="0"/>
              <a:t>　</a:t>
            </a:r>
            <a:r>
              <a:rPr lang="ja-JP" altLang="en-US" sz="4000" dirty="0"/>
              <a:t>申請・変更・廃止等の手続について</a:t>
            </a:r>
            <a:endParaRPr kumimoji="1" lang="ja-JP" altLang="en-US" sz="4000" dirty="0"/>
          </a:p>
        </p:txBody>
      </p:sp>
    </p:spTree>
    <p:extLst>
      <p:ext uri="{BB962C8B-B14F-4D97-AF65-F5344CB8AC3E}">
        <p14:creationId xmlns:p14="http://schemas.microsoft.com/office/powerpoint/2010/main" val="3485412977"/>
      </p:ext>
    </p:extLst>
  </p:cSld>
  <p:clrMapOvr>
    <a:masterClrMapping/>
  </p:clrMapOvr>
  <mc:AlternateContent xmlns:mc="http://schemas.openxmlformats.org/markup-compatibility/2006" xmlns:p14="http://schemas.microsoft.com/office/powerpoint/2010/main">
    <mc:Choice Requires="p14">
      <p:transition spd="slow" p14:dur="2000" advTm="59792"/>
    </mc:Choice>
    <mc:Fallback xmlns="">
      <p:transition spd="slow" advTm="59792"/>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9347</TotalTime>
  <Words>8841</Words>
  <Application>Microsoft Office PowerPoint</Application>
  <PresentationFormat>画面に合わせる (4:3)</PresentationFormat>
  <Paragraphs>692</Paragraphs>
  <Slides>34</Slides>
  <Notes>34</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1" baseType="lpstr">
      <vt:lpstr>ＭＳ Ｐゴシック 本文</vt:lpstr>
      <vt:lpstr>游明朝</vt:lpstr>
      <vt:lpstr>Arial</vt:lpstr>
      <vt:lpstr>Calibri</vt:lpstr>
      <vt:lpstr>Century</vt:lpstr>
      <vt:lpstr>1_Office ​​テーマ</vt:lpstr>
      <vt:lpstr>ワークシート</vt:lpstr>
      <vt:lpstr>令和６年度 指定障害福祉サービス事業者等集団指導</vt:lpstr>
      <vt:lpstr>１　定員の遵守について</vt:lpstr>
      <vt:lpstr>１　定員の遵守について</vt:lpstr>
      <vt:lpstr>２　情報共有の徹底・適切な対応について</vt:lpstr>
      <vt:lpstr>３　人員基準等の毎月の確認について</vt:lpstr>
      <vt:lpstr>３　人員基準等の毎月の確認について</vt:lpstr>
      <vt:lpstr>４　申請・変更・廃止等の手続について</vt:lpstr>
      <vt:lpstr>４　申請・変更・廃止等の手続について</vt:lpstr>
      <vt:lpstr>４　申請・変更・廃止等の手続について</vt:lpstr>
      <vt:lpstr>５　加算を算定する際の注意点</vt:lpstr>
      <vt:lpstr>５　加算を算定する際の注意点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11　秘密保持等について</vt:lpstr>
      <vt:lpstr>12　業務管理体制の整備について</vt:lpstr>
      <vt:lpstr>PowerPoint プレゼンテーション</vt:lpstr>
      <vt:lpstr>14　情報公表制度について</vt:lpstr>
      <vt:lpstr>PowerPoint プレゼンテーション</vt:lpstr>
      <vt:lpstr>15　要配慮者利用施設での避難確保計画 及び避難訓練の実施について</vt:lpstr>
      <vt:lpstr>PowerPoint プレゼンテーション</vt:lpstr>
      <vt:lpstr>PowerPoint プレゼンテーション</vt:lpstr>
    </vt:vector>
  </TitlesOfParts>
  <Company>鹿児島市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指定障害福祉サービス事業者等集団指導</dc:title>
  <dc:creator>鹿児島市</dc:creator>
  <cp:lastModifiedBy>竹之内　真吾</cp:lastModifiedBy>
  <cp:revision>708</cp:revision>
  <cp:lastPrinted>2024-09-09T02:43:39Z</cp:lastPrinted>
  <dcterms:created xsi:type="dcterms:W3CDTF">2015-03-05T02:17:13Z</dcterms:created>
  <dcterms:modified xsi:type="dcterms:W3CDTF">2024-09-09T02:43:42Z</dcterms:modified>
</cp:coreProperties>
</file>