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40" r:id="rId1"/>
  </p:sldMasterIdLst>
  <p:notesMasterIdLst>
    <p:notesMasterId r:id="rId33"/>
  </p:notesMasterIdLst>
  <p:handoutMasterIdLst>
    <p:handoutMasterId r:id="rId34"/>
  </p:handoutMasterIdLst>
  <p:sldIdLst>
    <p:sldId id="430" r:id="rId2"/>
    <p:sldId id="459" r:id="rId3"/>
    <p:sldId id="520" r:id="rId4"/>
    <p:sldId id="546" r:id="rId5"/>
    <p:sldId id="515" r:id="rId6"/>
    <p:sldId id="506" r:id="rId7"/>
    <p:sldId id="507" r:id="rId8"/>
    <p:sldId id="567" r:id="rId9"/>
    <p:sldId id="522" r:id="rId10"/>
    <p:sldId id="563" r:id="rId11"/>
    <p:sldId id="564" r:id="rId12"/>
    <p:sldId id="565" r:id="rId13"/>
    <p:sldId id="566" r:id="rId14"/>
    <p:sldId id="577" r:id="rId15"/>
    <p:sldId id="579" r:id="rId16"/>
    <p:sldId id="580" r:id="rId17"/>
    <p:sldId id="581" r:id="rId18"/>
    <p:sldId id="582" r:id="rId19"/>
    <p:sldId id="583" r:id="rId20"/>
    <p:sldId id="584" r:id="rId21"/>
    <p:sldId id="578" r:id="rId22"/>
    <p:sldId id="525" r:id="rId23"/>
    <p:sldId id="527" r:id="rId24"/>
    <p:sldId id="528" r:id="rId25"/>
    <p:sldId id="569" r:id="rId26"/>
    <p:sldId id="545" r:id="rId27"/>
    <p:sldId id="533" r:id="rId28"/>
    <p:sldId id="573" r:id="rId29"/>
    <p:sldId id="574" r:id="rId30"/>
    <p:sldId id="591" r:id="rId31"/>
    <p:sldId id="593" r:id="rId3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FB"/>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68849" autoAdjust="0"/>
  </p:normalViewPr>
  <p:slideViewPr>
    <p:cSldViewPr>
      <p:cViewPr varScale="1">
        <p:scale>
          <a:sx n="53" d="100"/>
          <a:sy n="53" d="100"/>
        </p:scale>
        <p:origin x="1740" y="3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4" d="100"/>
          <a:sy n="54" d="100"/>
        </p:scale>
        <p:origin x="2640" y="2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6400" cy="496888"/>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0" y="2"/>
            <a:ext cx="2946400" cy="496888"/>
          </a:xfrm>
          <a:prstGeom prst="rect">
            <a:avLst/>
          </a:prstGeom>
        </p:spPr>
        <p:txBody>
          <a:bodyPr vert="horz" lIns="91424" tIns="45712" rIns="91424" bIns="45712" rtlCol="0"/>
          <a:lstStyle>
            <a:lvl1pPr algn="r">
              <a:defRPr sz="1200"/>
            </a:lvl1pPr>
          </a:lstStyle>
          <a:p>
            <a:fld id="{9A7B269F-B8B5-4248-855B-AC1F0EC1A03A}" type="datetime1">
              <a:rPr kumimoji="1" lang="ja-JP" altLang="en-US" smtClean="0"/>
              <a:t>2024/9/5</a:t>
            </a:fld>
            <a:endParaRPr kumimoji="1" lang="ja-JP" altLang="en-US"/>
          </a:p>
        </p:txBody>
      </p:sp>
      <p:sp>
        <p:nvSpPr>
          <p:cNvPr id="4" name="フッター プレースホルダー 3"/>
          <p:cNvSpPr>
            <a:spLocks noGrp="1"/>
          </p:cNvSpPr>
          <p:nvPr>
            <p:ph type="ftr" sz="quarter" idx="2"/>
          </p:nvPr>
        </p:nvSpPr>
        <p:spPr>
          <a:xfrm>
            <a:off x="0" y="9428165"/>
            <a:ext cx="2946400" cy="496887"/>
          </a:xfrm>
          <a:prstGeom prst="rect">
            <a:avLst/>
          </a:prstGeom>
        </p:spPr>
        <p:txBody>
          <a:bodyPr vert="horz" lIns="91424" tIns="45712" rIns="91424"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0" y="9428165"/>
            <a:ext cx="2946400" cy="496887"/>
          </a:xfrm>
          <a:prstGeom prst="rect">
            <a:avLst/>
          </a:prstGeom>
        </p:spPr>
        <p:txBody>
          <a:bodyPr vert="horz" lIns="91424" tIns="45712" rIns="91424" bIns="45712" rtlCol="0" anchor="b"/>
          <a:lstStyle>
            <a:lvl1pPr algn="r">
              <a:defRPr sz="1200"/>
            </a:lvl1pPr>
          </a:lstStyle>
          <a:p>
            <a:fld id="{AC219A4C-47A4-4EE1-9E61-E7E128101D2A}" type="slidenum">
              <a:rPr kumimoji="1" lang="ja-JP" altLang="en-US" smtClean="0"/>
              <a:t>‹#›</a:t>
            </a:fld>
            <a:endParaRPr kumimoji="1" lang="ja-JP" altLang="en-US"/>
          </a:p>
        </p:txBody>
      </p:sp>
    </p:spTree>
    <p:extLst>
      <p:ext uri="{BB962C8B-B14F-4D97-AF65-F5344CB8AC3E}">
        <p14:creationId xmlns:p14="http://schemas.microsoft.com/office/powerpoint/2010/main" val="279472564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6332"/>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0"/>
            <a:ext cx="2945659" cy="496332"/>
          </a:xfrm>
          <a:prstGeom prst="rect">
            <a:avLst/>
          </a:prstGeom>
        </p:spPr>
        <p:txBody>
          <a:bodyPr vert="horz" lIns="91424" tIns="45712" rIns="91424" bIns="45712" rtlCol="0"/>
          <a:lstStyle>
            <a:lvl1pPr algn="r">
              <a:defRPr sz="1200"/>
            </a:lvl1pPr>
          </a:lstStyle>
          <a:p>
            <a:fld id="{EFF4ADC2-CB40-462E-9340-D172320161A2}" type="datetime1">
              <a:rPr kumimoji="1" lang="ja-JP" altLang="en-US" smtClean="0"/>
              <a:t>2024/9/5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E0865F56-9E28-40F7-BB34-D52E9ACC7998}" type="slidenum">
              <a:rPr kumimoji="1" lang="ja-JP" altLang="en-US" smtClean="0"/>
              <a:t>‹#›</a:t>
            </a:fld>
            <a:endParaRPr kumimoji="1" lang="ja-JP" altLang="en-US"/>
          </a:p>
        </p:txBody>
      </p:sp>
    </p:spTree>
    <p:extLst>
      <p:ext uri="{BB962C8B-B14F-4D97-AF65-F5344CB8AC3E}">
        <p14:creationId xmlns:p14="http://schemas.microsoft.com/office/powerpoint/2010/main" val="43788392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障害福祉課障害施設係です。</a:t>
            </a:r>
            <a:endParaRPr lang="en-US" altLang="ja-JP" sz="1200" dirty="0"/>
          </a:p>
          <a:p>
            <a:r>
              <a:rPr lang="ja-JP" altLang="en-US" sz="1200" dirty="0"/>
              <a:t>表示してあります項目について、説明させていただきますので、よろしくお願いいたします。</a:t>
            </a:r>
            <a:endParaRPr lang="en-US" altLang="ja-JP" sz="1200" dirty="0"/>
          </a:p>
        </p:txBody>
      </p:sp>
      <p:sp>
        <p:nvSpPr>
          <p:cNvPr id="4" name="スライド番号プレースホルダー 3"/>
          <p:cNvSpPr>
            <a:spLocks noGrp="1"/>
          </p:cNvSpPr>
          <p:nvPr>
            <p:ph type="sldNum" sz="quarter" idx="10"/>
          </p:nvPr>
        </p:nvSpPr>
        <p:spPr/>
        <p:txBody>
          <a:bodyPr/>
          <a:lstStyle/>
          <a:p>
            <a:pPr>
              <a:defRPr/>
            </a:pPr>
            <a:fld id="{B143584D-A7E2-43D6-905A-580B331C7D4C}" type="slidenum">
              <a:rPr lang="ja-JP" altLang="en-US" sz="1800" kern="0">
                <a:solidFill>
                  <a:sysClr val="windowText" lastClr="000000"/>
                </a:solidFill>
              </a:rPr>
              <a:pPr>
                <a:defRPr/>
              </a:pPr>
              <a:t>1</a:t>
            </a:fld>
            <a:endParaRPr lang="ja-JP" altLang="en-US" sz="1800" kern="0">
              <a:solidFill>
                <a:sysClr val="windowText" lastClr="000000"/>
              </a:solidFill>
            </a:endParaRPr>
          </a:p>
        </p:txBody>
      </p:sp>
      <p:sp>
        <p:nvSpPr>
          <p:cNvPr id="6" name="ヘッダー プレースホルダー 5"/>
          <p:cNvSpPr>
            <a:spLocks noGrp="1"/>
          </p:cNvSpPr>
          <p:nvPr>
            <p:ph type="hdr" sz="quarter" idx="11"/>
          </p:nvPr>
        </p:nvSpPr>
        <p:spPr>
          <a:xfrm>
            <a:off x="3398837" y="24483"/>
            <a:ext cx="3398838" cy="496888"/>
          </a:xfrm>
        </p:spPr>
        <p:txBody>
          <a:bodyPr/>
          <a:lstStyle/>
          <a:p>
            <a:endParaRPr lang="ja-JP" altLang="en-US" dirty="0">
              <a:solidFill>
                <a:prstClr val="black"/>
              </a:solidFill>
            </a:endParaRPr>
          </a:p>
        </p:txBody>
      </p:sp>
    </p:spTree>
    <p:extLst>
      <p:ext uri="{BB962C8B-B14F-4D97-AF65-F5344CB8AC3E}">
        <p14:creationId xmlns:p14="http://schemas.microsoft.com/office/powerpoint/2010/main" val="272093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7575" y="4715432"/>
            <a:ext cx="4962526" cy="4784392"/>
          </a:xfrm>
        </p:spPr>
        <p:txBody>
          <a:bodyPr/>
          <a:lstStyle/>
          <a:p>
            <a:r>
              <a:rPr lang="ja-JP" altLang="en-US" sz="1200" dirty="0"/>
              <a:t>次に、福祉・介護職員等処遇改善加算について、ご確認いただきたい点についてです。</a:t>
            </a:r>
            <a:endParaRPr lang="en-US" altLang="ja-JP" sz="1200" dirty="0"/>
          </a:p>
          <a:p>
            <a:endParaRPr lang="en-US" altLang="ja-JP" sz="1200" dirty="0"/>
          </a:p>
          <a:p>
            <a:pPr defTabSz="914239">
              <a:defRPr/>
            </a:pPr>
            <a:r>
              <a:rPr lang="ja-JP" altLang="en-US" sz="1200" dirty="0">
                <a:latin typeface="+mn-ea"/>
                <a:ea typeface="+mn-ea"/>
              </a:rPr>
              <a:t>一つ目は、加算を用いて行う賃金改善における職種間の賃金配分について</a:t>
            </a:r>
            <a:endParaRPr lang="en-US" altLang="ja-JP" sz="1200" dirty="0">
              <a:latin typeface="+mn-ea"/>
              <a:ea typeface="+mn-ea"/>
            </a:endParaRPr>
          </a:p>
          <a:p>
            <a:pPr defTabSz="914239">
              <a:defRPr/>
            </a:pPr>
            <a:r>
              <a:rPr lang="ja-JP" altLang="en-US" sz="1200" dirty="0">
                <a:latin typeface="+mn-ea"/>
                <a:cs typeface="Times New Roman" panose="02020603050405020304" pitchFamily="18" charset="0"/>
              </a:rPr>
              <a:t>こちらは</a:t>
            </a:r>
            <a:r>
              <a:rPr lang="ja-JP" altLang="ja-JP" sz="1200" dirty="0">
                <a:latin typeface="+mn-ea"/>
                <a:cs typeface="Times New Roman" panose="02020603050405020304" pitchFamily="18" charset="0"/>
              </a:rPr>
              <a:t>福祉・介護職員への配分を基本</a:t>
            </a:r>
            <a:r>
              <a:rPr lang="ja-JP" altLang="en-US" sz="1200" dirty="0">
                <a:latin typeface="+mn-ea"/>
                <a:cs typeface="Times New Roman" panose="02020603050405020304" pitchFamily="18" charset="0"/>
              </a:rPr>
              <a:t>とし、</a:t>
            </a:r>
            <a:r>
              <a:rPr lang="ja-JP" altLang="ja-JP" sz="1200" dirty="0">
                <a:latin typeface="+mn-ea"/>
                <a:cs typeface="Times New Roman" panose="02020603050405020304" pitchFamily="18" charset="0"/>
              </a:rPr>
              <a:t>特に経験・技能のある障害福祉人材に</a:t>
            </a:r>
            <a:endParaRPr lang="en-US" altLang="ja-JP" sz="1200" dirty="0">
              <a:latin typeface="+mn-ea"/>
              <a:cs typeface="Times New Roman" panose="02020603050405020304" pitchFamily="18" charset="0"/>
            </a:endParaRPr>
          </a:p>
          <a:p>
            <a:pPr defTabSz="914239">
              <a:defRPr/>
            </a:pPr>
            <a:r>
              <a:rPr lang="ja-JP" altLang="ja-JP" sz="1200" dirty="0">
                <a:latin typeface="+mn-ea"/>
                <a:cs typeface="Times New Roman" panose="02020603050405020304" pitchFamily="18" charset="0"/>
              </a:rPr>
              <a:t>重点的に配分することと</a:t>
            </a:r>
            <a:r>
              <a:rPr lang="ja-JP" altLang="en-US" sz="1200" dirty="0">
                <a:latin typeface="+mn-ea"/>
                <a:cs typeface="Times New Roman" panose="02020603050405020304" pitchFamily="18" charset="0"/>
              </a:rPr>
              <a:t>します</a:t>
            </a:r>
            <a:r>
              <a:rPr lang="ja-JP" altLang="ja-JP" sz="1200" dirty="0">
                <a:latin typeface="+mn-ea"/>
                <a:cs typeface="Times New Roman" panose="02020603050405020304" pitchFamily="18" charset="0"/>
              </a:rPr>
              <a:t>が、障害福祉サービス事業者等の判断により、</a:t>
            </a:r>
            <a:endParaRPr lang="en-US" altLang="ja-JP" sz="1200" dirty="0">
              <a:latin typeface="+mn-ea"/>
              <a:cs typeface="Times New Roman" panose="02020603050405020304" pitchFamily="18" charset="0"/>
            </a:endParaRPr>
          </a:p>
          <a:p>
            <a:pPr defTabSz="914239">
              <a:defRPr/>
            </a:pPr>
            <a:r>
              <a:rPr lang="ja-JP" altLang="ja-JP" sz="1200" dirty="0">
                <a:latin typeface="+mn-ea"/>
                <a:cs typeface="Times New Roman" panose="02020603050405020304" pitchFamily="18" charset="0"/>
              </a:rPr>
              <a:t>福祉・介護職員以外の職種への配分も含め、事業所内で柔軟な配分を認め</a:t>
            </a:r>
            <a:r>
              <a:rPr lang="ja-JP" altLang="en-US" sz="1200" dirty="0">
                <a:latin typeface="+mn-ea"/>
                <a:cs typeface="Times New Roman" panose="02020603050405020304" pitchFamily="18" charset="0"/>
              </a:rPr>
              <a:t>ます。</a:t>
            </a:r>
            <a:endParaRPr lang="en-US" altLang="ja-JP" sz="1200" dirty="0">
              <a:solidFill>
                <a:prstClr val="black"/>
              </a:solidFill>
              <a:latin typeface="+mn-ea"/>
            </a:endParaRPr>
          </a:p>
          <a:p>
            <a:r>
              <a:rPr lang="ja-JP" altLang="en-US" sz="1200" dirty="0">
                <a:latin typeface="+mn-ea"/>
                <a:ea typeface="+mn-ea"/>
              </a:rPr>
              <a:t>ただし、</a:t>
            </a:r>
            <a:r>
              <a:rPr lang="ja-JP" altLang="ja-JP" sz="1200" dirty="0">
                <a:ea typeface="ＭＳ Ｐゴシック" panose="020B0600070205080204" pitchFamily="50" charset="-128"/>
                <a:cs typeface="Times New Roman" panose="02020603050405020304" pitchFamily="18" charset="0"/>
              </a:rPr>
              <a:t>一部の職員に賃金改善を集中させることや、同一法人内の一部の事業所のみに</a:t>
            </a:r>
            <a:endParaRPr lang="en-US" altLang="ja-JP" sz="1200" dirty="0">
              <a:ea typeface="ＭＳ Ｐゴシック" panose="020B0600070205080204" pitchFamily="50" charset="-128"/>
              <a:cs typeface="Times New Roman" panose="02020603050405020304" pitchFamily="18" charset="0"/>
            </a:endParaRPr>
          </a:p>
          <a:p>
            <a:r>
              <a:rPr lang="ja-JP" altLang="ja-JP" sz="1200" dirty="0">
                <a:ea typeface="ＭＳ Ｐゴシック" panose="020B0600070205080204" pitchFamily="50" charset="-128"/>
                <a:cs typeface="Times New Roman" panose="02020603050405020304" pitchFamily="18" charset="0"/>
              </a:rPr>
              <a:t>賃金改善を集中させることなど、職務の内容や勤務の実態に見合わない偏った配分は</a:t>
            </a:r>
            <a:r>
              <a:rPr lang="ja-JP" altLang="en-US" sz="1200" dirty="0">
                <a:ea typeface="ＭＳ Ｐゴシック" panose="020B0600070205080204" pitchFamily="50" charset="-128"/>
                <a:cs typeface="Times New Roman" panose="02020603050405020304" pitchFamily="18" charset="0"/>
              </a:rPr>
              <a:t>行っては</a:t>
            </a:r>
            <a:endParaRPr lang="en-US" altLang="ja-JP" sz="1200" dirty="0">
              <a:ea typeface="ＭＳ Ｐゴシック" panose="020B0600070205080204" pitchFamily="50" charset="-128"/>
              <a:cs typeface="Times New Roman" panose="02020603050405020304" pitchFamily="18" charset="0"/>
            </a:endParaRPr>
          </a:p>
          <a:p>
            <a:r>
              <a:rPr lang="ja-JP" altLang="en-US" sz="1200" dirty="0">
                <a:ea typeface="ＭＳ Ｐゴシック" panose="020B0600070205080204" pitchFamily="50" charset="-128"/>
                <a:cs typeface="Times New Roman" panose="02020603050405020304" pitchFamily="18" charset="0"/>
              </a:rPr>
              <a:t>いけません</a:t>
            </a:r>
            <a:endParaRPr lang="en-US" altLang="ja-JP" sz="1200" dirty="0">
              <a:ea typeface="ＭＳ Ｐゴシック" panose="020B0600070205080204" pitchFamily="50" charset="-128"/>
              <a:cs typeface="Times New Roman" panose="02020603050405020304" pitchFamily="18" charset="0"/>
            </a:endParaRPr>
          </a:p>
          <a:p>
            <a:endParaRPr lang="en-US" altLang="ja-JP" sz="1200" dirty="0"/>
          </a:p>
          <a:p>
            <a:r>
              <a:rPr lang="ja-JP" altLang="en-US" sz="1200" dirty="0"/>
              <a:t>二つ目は、キャリアパス要件や職場環境等要件の取り組みに要する費用を賃金改善額に含めていないかということです。</a:t>
            </a:r>
            <a:endParaRPr lang="en-US" altLang="ja-JP" sz="1200" dirty="0"/>
          </a:p>
          <a:p>
            <a:r>
              <a:rPr lang="ja-JP" altLang="en-US" sz="1200" dirty="0"/>
              <a:t>あくまでも賃金改善が対象ですのでご注意ください。</a:t>
            </a:r>
            <a:endParaRPr lang="en-US" altLang="ja-JP" sz="1200" dirty="0"/>
          </a:p>
          <a:p>
            <a:endParaRPr lang="en-US" altLang="ja-JP" sz="1200" dirty="0"/>
          </a:p>
          <a:p>
            <a:r>
              <a:rPr lang="ja-JP" altLang="en-US" sz="1200" dirty="0"/>
              <a:t>次に令和６年度報酬改定による処遇改善加算等の一本化の中で特に注意いただきたい点です。</a:t>
            </a:r>
            <a:endParaRPr lang="en-US" altLang="ja-JP" sz="1200" dirty="0"/>
          </a:p>
          <a:p>
            <a:r>
              <a:rPr lang="ja-JP" altLang="en-US" sz="1200" dirty="0"/>
              <a:t>表はわかりやすいように令和７年度の要件を載せたものです。</a:t>
            </a:r>
            <a:endParaRPr lang="en-US" altLang="ja-JP" sz="1200" dirty="0"/>
          </a:p>
          <a:p>
            <a:endParaRPr kumimoji="1" lang="ja-JP" altLang="en-US" sz="1200" dirty="0"/>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10</a:t>
            </a:fld>
            <a:endParaRPr lang="ja-JP" altLang="en-US">
              <a:solidFill>
                <a:prstClr val="black"/>
              </a:solidFill>
              <a:latin typeface="Calibri"/>
              <a:ea typeface="ＭＳ Ｐゴシック" panose="020B0600070205080204" pitchFamily="50" charset="-128"/>
            </a:endParaRPr>
          </a:p>
        </p:txBody>
      </p:sp>
      <p:sp>
        <p:nvSpPr>
          <p:cNvPr id="5" name="ヘッダー プレースホルダー 4"/>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0707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t>キャリアパス要件</a:t>
            </a:r>
            <a:r>
              <a:rPr lang="en-US" altLang="ja-JP" sz="1200" b="0" dirty="0"/>
              <a:t>Ⅰ</a:t>
            </a:r>
            <a:r>
              <a:rPr lang="ja-JP" altLang="en-US" sz="1200" b="0" dirty="0"/>
              <a:t>～</a:t>
            </a:r>
            <a:r>
              <a:rPr lang="en-US" altLang="ja-JP" sz="1200" b="0" dirty="0"/>
              <a:t>Ⅲ</a:t>
            </a:r>
            <a:r>
              <a:rPr lang="ja-JP" altLang="en-US" sz="1200" b="0" dirty="0"/>
              <a:t>について令和６年度中の整備・実施を誓約し、</a:t>
            </a:r>
            <a:endParaRPr lang="en-US" altLang="ja-JP" sz="1200" b="0" dirty="0"/>
          </a:p>
          <a:p>
            <a:r>
              <a:rPr lang="ja-JP" altLang="en-US" sz="1200" b="0" dirty="0"/>
              <a:t>算定当初から各種要件を満たすとして取り扱った事業所もあったかと思いますが</a:t>
            </a:r>
            <a:endParaRPr lang="en-US" altLang="ja-JP" sz="1200" b="0" dirty="0"/>
          </a:p>
          <a:p>
            <a:pPr defTabSz="914239">
              <a:defRPr/>
            </a:pPr>
            <a:r>
              <a:rPr lang="en-US" altLang="ja-JP" sz="1200" b="0" dirty="0">
                <a:solidFill>
                  <a:prstClr val="black"/>
                </a:solidFill>
                <a:latin typeface="+mn-ea"/>
              </a:rPr>
              <a:t>Ⅰ</a:t>
            </a:r>
            <a:r>
              <a:rPr lang="ja-JP" altLang="en-US" sz="1200" b="0" dirty="0">
                <a:solidFill>
                  <a:prstClr val="black"/>
                </a:solidFill>
                <a:latin typeface="+mn-ea"/>
              </a:rPr>
              <a:t>（任用要件・賃金体系の整備）</a:t>
            </a:r>
            <a:r>
              <a:rPr lang="en-US" altLang="ja-JP" sz="1200" b="0" dirty="0">
                <a:solidFill>
                  <a:prstClr val="black"/>
                </a:solidFill>
                <a:latin typeface="+mn-ea"/>
              </a:rPr>
              <a:t>Ⅱ</a:t>
            </a:r>
            <a:r>
              <a:rPr lang="ja-JP" altLang="en-US" sz="1200" b="0" dirty="0">
                <a:solidFill>
                  <a:prstClr val="black"/>
                </a:solidFill>
                <a:latin typeface="+mn-ea"/>
              </a:rPr>
              <a:t>（研修の実施等）</a:t>
            </a:r>
            <a:r>
              <a:rPr lang="en-US" altLang="ja-JP" sz="1200" b="0" dirty="0">
                <a:solidFill>
                  <a:prstClr val="black"/>
                </a:solidFill>
                <a:latin typeface="+mn-ea"/>
              </a:rPr>
              <a:t>Ⅲ</a:t>
            </a:r>
            <a:r>
              <a:rPr lang="ja-JP" altLang="en-US" sz="1200" b="0" dirty="0">
                <a:solidFill>
                  <a:prstClr val="black"/>
                </a:solidFill>
                <a:latin typeface="+mn-ea"/>
              </a:rPr>
              <a:t>（昇給の仕組みの整備）</a:t>
            </a:r>
            <a:endParaRPr lang="en-US" altLang="ja-JP" sz="1200" b="0" dirty="0"/>
          </a:p>
          <a:p>
            <a:r>
              <a:rPr lang="ja-JP" altLang="en-US" sz="1200" b="0" dirty="0"/>
              <a:t>令和６年度の実績報告書において、報告が必要ですので、適切な整備・実施を行ってください。</a:t>
            </a:r>
            <a:endParaRPr lang="en-US" altLang="ja-JP" sz="1200" b="0" dirty="0"/>
          </a:p>
          <a:p>
            <a:endParaRPr lang="en-US" altLang="ja-JP" sz="1200" b="0" dirty="0"/>
          </a:p>
          <a:p>
            <a:r>
              <a:rPr lang="ja-JP" altLang="en-US" sz="1200" b="0" dirty="0"/>
              <a:t>キャリアパス要件</a:t>
            </a:r>
            <a:r>
              <a:rPr lang="en-US" altLang="ja-JP" sz="1200" b="0" dirty="0"/>
              <a:t>Ⅳ</a:t>
            </a:r>
            <a:r>
              <a:rPr lang="ja-JP" altLang="en-US" sz="1200" b="0" dirty="0"/>
              <a:t>「経験・技能のある障害福祉人材」のうち１人以上は、年収４４０万円の賃金引き上げができているかということです。</a:t>
            </a:r>
            <a:endParaRPr lang="en-US" altLang="ja-JP" sz="1200" b="0" dirty="0"/>
          </a:p>
          <a:p>
            <a:r>
              <a:rPr lang="ja-JP" altLang="en-US" sz="1200" b="0" dirty="0"/>
              <a:t>賃金改善前の賃金がすでに年額４４０</a:t>
            </a:r>
            <a:r>
              <a:rPr lang="en-US" altLang="ja-JP" sz="1200" b="0" dirty="0"/>
              <a:t> </a:t>
            </a:r>
            <a:r>
              <a:rPr lang="ja-JP" altLang="en-US" sz="1200" b="0" dirty="0"/>
              <a:t>万円以上である者は除きます。</a:t>
            </a:r>
            <a:endParaRPr lang="en-US" altLang="ja-JP" sz="1200" b="0" dirty="0"/>
          </a:p>
          <a:p>
            <a:r>
              <a:rPr lang="ja-JP" altLang="en-US" sz="1200" b="0" dirty="0"/>
              <a:t>こちらは例外の適用があります。</a:t>
            </a:r>
            <a:endParaRPr lang="en-US" altLang="ja-JP" sz="1200" b="0" dirty="0"/>
          </a:p>
          <a:p>
            <a:r>
              <a:rPr lang="ja-JP" altLang="en-US" sz="1200" b="0" dirty="0"/>
              <a:t>経験・技能のある障害福祉人材の定義を掲載しています。</a:t>
            </a:r>
            <a:endParaRPr lang="en-US" altLang="ja-JP" sz="1200" b="0"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11</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423073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dirty="0"/>
              <a:t>キャリアパス要件</a:t>
            </a:r>
            <a:r>
              <a:rPr lang="en-US" altLang="ja-JP" sz="1200" dirty="0"/>
              <a:t>Ⅴ</a:t>
            </a:r>
            <a:r>
              <a:rPr lang="ja-JP" altLang="en-US" sz="1200" dirty="0"/>
              <a:t>は</a:t>
            </a:r>
          </a:p>
          <a:p>
            <a:pPr algn="just"/>
            <a:r>
              <a:rPr lang="ja-JP" altLang="en-US" sz="1200" dirty="0"/>
              <a:t>居宅介護、重度訪問介護、同行援護、行動援護にあたっては特定事業所加算の届出を行っていること。</a:t>
            </a:r>
          </a:p>
          <a:p>
            <a:pPr algn="just"/>
            <a:r>
              <a:rPr lang="en-US" altLang="ja-JP" sz="1200" dirty="0"/>
              <a:t>※ </a:t>
            </a:r>
            <a:r>
              <a:rPr lang="ja-JP" altLang="en-US" sz="1200" dirty="0"/>
              <a:t>配置等要件がないサービスは不要です。</a:t>
            </a:r>
          </a:p>
          <a:p>
            <a:pPr algn="just"/>
            <a:endParaRPr lang="ja-JP" altLang="en-US" sz="1200" dirty="0"/>
          </a:p>
          <a:p>
            <a:pPr algn="just"/>
            <a:r>
              <a:rPr lang="ja-JP" altLang="en-US" sz="1200" dirty="0"/>
              <a:t>月額賃金改善要件</a:t>
            </a:r>
            <a:r>
              <a:rPr lang="en-US" altLang="ja-JP" sz="1200" dirty="0"/>
              <a:t>Ⅰ</a:t>
            </a:r>
            <a:r>
              <a:rPr lang="ja-JP" altLang="en-US" sz="1200" dirty="0"/>
              <a:t>は月給による賃金改善です</a:t>
            </a:r>
          </a:p>
          <a:p>
            <a:pPr algn="just"/>
            <a:r>
              <a:rPr lang="ja-JP" altLang="en-US" sz="1200" dirty="0"/>
              <a:t>新加算</a:t>
            </a:r>
            <a:r>
              <a:rPr lang="en-US" altLang="ja-JP" sz="1200" dirty="0"/>
              <a:t>Ⅳ</a:t>
            </a:r>
            <a:r>
              <a:rPr lang="ja-JP" altLang="en-US" sz="1200" dirty="0"/>
              <a:t>の加算額の２分の１以上を基本給等で配分。</a:t>
            </a:r>
          </a:p>
          <a:p>
            <a:pPr algn="just"/>
            <a:r>
              <a:rPr lang="ja-JP" altLang="en-US" sz="1200" dirty="0"/>
              <a:t>既に本要件を満たしている事業所等においては、新規の取組を</a:t>
            </a:r>
          </a:p>
          <a:p>
            <a:pPr algn="just"/>
            <a:r>
              <a:rPr lang="ja-JP" altLang="en-US" sz="1200" dirty="0"/>
              <a:t>行う必要はありませんが、この要件を満たすために、新規の基本給等の</a:t>
            </a:r>
          </a:p>
          <a:p>
            <a:pPr algn="just"/>
            <a:r>
              <a:rPr lang="ja-JP" altLang="en-US" sz="1200" dirty="0"/>
              <a:t>引上げを行う場合、当該基本給等の引上げはベースアップにより</a:t>
            </a:r>
          </a:p>
          <a:p>
            <a:pPr algn="just"/>
            <a:r>
              <a:rPr lang="ja-JP" altLang="en-US" sz="1200" dirty="0"/>
              <a:t>行うことを基本とします。</a:t>
            </a:r>
          </a:p>
          <a:p>
            <a:pPr algn="just"/>
            <a:r>
              <a:rPr lang="ja-JP" altLang="en-US" sz="1200" dirty="0"/>
              <a:t>例えば新加算</a:t>
            </a:r>
            <a:r>
              <a:rPr lang="en-US" altLang="ja-JP" sz="1200" dirty="0"/>
              <a:t>Ⅳ</a:t>
            </a:r>
            <a:r>
              <a:rPr lang="ja-JP" altLang="en-US" sz="1200" dirty="0"/>
              <a:t>の加算額が</a:t>
            </a:r>
            <a:r>
              <a:rPr lang="en-US" altLang="ja-JP" sz="1200" dirty="0"/>
              <a:t>1,000</a:t>
            </a:r>
            <a:r>
              <a:rPr lang="ja-JP" altLang="en-US" sz="1200" dirty="0"/>
              <a:t>万円の場合、</a:t>
            </a:r>
            <a:r>
              <a:rPr lang="en-US" altLang="ja-JP" sz="1200" dirty="0"/>
              <a:t>500</a:t>
            </a:r>
            <a:r>
              <a:rPr lang="ja-JP" altLang="en-US" sz="1200" dirty="0"/>
              <a:t>万円以上</a:t>
            </a:r>
          </a:p>
          <a:p>
            <a:pPr algn="just"/>
            <a:r>
              <a:rPr lang="ja-JP" altLang="en-US" sz="1200" dirty="0"/>
              <a:t>（新加算</a:t>
            </a:r>
            <a:r>
              <a:rPr lang="en-US" altLang="ja-JP" sz="1200" dirty="0"/>
              <a:t>Ⅳ</a:t>
            </a:r>
            <a:r>
              <a:rPr lang="ja-JP" altLang="en-US" sz="1200" dirty="0"/>
              <a:t>の</a:t>
            </a:r>
            <a:r>
              <a:rPr lang="en-US" altLang="ja-JP" sz="1200" dirty="0"/>
              <a:t>1/2</a:t>
            </a:r>
            <a:r>
              <a:rPr lang="ja-JP" altLang="en-US" sz="1200" dirty="0"/>
              <a:t>以上）は基本給等での改善に充てる必要がある。</a:t>
            </a:r>
          </a:p>
          <a:p>
            <a:pPr algn="just"/>
            <a:r>
              <a:rPr lang="ja-JP" altLang="en-US" sz="1200" dirty="0"/>
              <a:t>たとえ新加算</a:t>
            </a:r>
            <a:r>
              <a:rPr lang="en-US" altLang="ja-JP" sz="1200" dirty="0"/>
              <a:t>Ⅲ</a:t>
            </a:r>
            <a:r>
              <a:rPr lang="ja-JP" altLang="en-US" sz="1200" dirty="0"/>
              <a:t>以上を取得していても、新加算</a:t>
            </a:r>
            <a:r>
              <a:rPr lang="en-US" altLang="ja-JP" sz="1200" dirty="0"/>
              <a:t>Ⅳ</a:t>
            </a:r>
            <a:r>
              <a:rPr lang="ja-JP" altLang="en-US" sz="1200" dirty="0"/>
              <a:t>の</a:t>
            </a:r>
            <a:r>
              <a:rPr lang="en-US" altLang="ja-JP" sz="1200" dirty="0"/>
              <a:t>1/2</a:t>
            </a:r>
            <a:r>
              <a:rPr lang="ja-JP" altLang="en-US" sz="1200" dirty="0"/>
              <a:t>分以上（ここでは</a:t>
            </a:r>
            <a:r>
              <a:rPr lang="en-US" altLang="ja-JP" sz="1200" dirty="0"/>
              <a:t>500</a:t>
            </a:r>
            <a:r>
              <a:rPr lang="ja-JP" altLang="en-US" sz="1200" dirty="0"/>
              <a:t>万円以上）</a:t>
            </a:r>
          </a:p>
          <a:p>
            <a:pPr algn="just"/>
            <a:r>
              <a:rPr lang="ja-JP" altLang="en-US" sz="1200" dirty="0"/>
              <a:t>を基本給等の改善に充てる。</a:t>
            </a:r>
          </a:p>
          <a:p>
            <a:pPr algn="just"/>
            <a:r>
              <a:rPr lang="ja-JP" altLang="en-US" sz="1200" dirty="0"/>
              <a:t>この要件は今年度中は適用を猶予されましたが、令和７年度からいづれの算定区分においても</a:t>
            </a:r>
          </a:p>
          <a:p>
            <a:pPr algn="just"/>
            <a:r>
              <a:rPr lang="ja-JP" altLang="en-US" sz="1200" dirty="0"/>
              <a:t>必須となります。計画的に準備をお願いします。</a:t>
            </a:r>
          </a:p>
          <a:p>
            <a:pPr algn="just"/>
            <a:endParaRPr lang="ja-JP" altLang="en-US" sz="1200" dirty="0"/>
          </a:p>
          <a:p>
            <a:pPr algn="just"/>
            <a:r>
              <a:rPr lang="ja-JP" altLang="en-US" sz="1200" dirty="0"/>
              <a:t>福祉・介護職員の人材確保を更に推し進めるため、国が掲げる事業所・施設等で</a:t>
            </a:r>
          </a:p>
          <a:p>
            <a:pPr algn="just"/>
            <a:r>
              <a:rPr lang="ja-JP" altLang="en-US" sz="1200" dirty="0"/>
              <a:t>目指すべき目標は</a:t>
            </a:r>
            <a:r>
              <a:rPr lang="ja-JP" altLang="en-US" sz="1200" u="sng" dirty="0"/>
              <a:t>令和６年度に</a:t>
            </a:r>
            <a:r>
              <a:rPr lang="en-US" altLang="ja-JP" sz="1200" u="sng" dirty="0"/>
              <a:t>2.5</a:t>
            </a:r>
            <a:r>
              <a:rPr lang="ja-JP" altLang="en-US" sz="1200" u="sng" dirty="0"/>
              <a:t>％、令和７年度に</a:t>
            </a:r>
            <a:r>
              <a:rPr lang="en-US" altLang="ja-JP" sz="1200" u="sng" dirty="0"/>
              <a:t>2.0</a:t>
            </a:r>
            <a:r>
              <a:rPr lang="ja-JP" altLang="en-US" sz="1200" u="sng" dirty="0"/>
              <a:t>％のベースアップ</a:t>
            </a:r>
            <a:r>
              <a:rPr lang="ja-JP" altLang="en-US" sz="1200" dirty="0"/>
              <a:t>です。</a:t>
            </a:r>
          </a:p>
          <a:p>
            <a:pPr algn="just"/>
            <a:r>
              <a:rPr lang="ja-JP" altLang="en-US" sz="1200" dirty="0"/>
              <a:t>処遇改善加算額は令和６年度に措置されている加算額に</a:t>
            </a:r>
          </a:p>
          <a:p>
            <a:pPr algn="just"/>
            <a:r>
              <a:rPr lang="ja-JP" altLang="en-US" sz="1200" dirty="0"/>
              <a:t>令和７年度のベースアップに充当する分の一部が含まれており、</a:t>
            </a:r>
          </a:p>
          <a:p>
            <a:pPr algn="just"/>
            <a:r>
              <a:rPr lang="ja-JP" altLang="en-US" sz="1200" dirty="0"/>
              <a:t>令和７年度分の一部を前倒しして本来の令和６年度分と併せて令和６年度の</a:t>
            </a:r>
          </a:p>
          <a:p>
            <a:pPr algn="just"/>
            <a:r>
              <a:rPr lang="ja-JP" altLang="en-US" sz="1200" dirty="0"/>
              <a:t>賃金改善に充てることや、令和６年度の加算額の一部を、令和７年度に繰り越して</a:t>
            </a:r>
          </a:p>
          <a:p>
            <a:pPr algn="just"/>
            <a:r>
              <a:rPr lang="ja-JP" altLang="en-US" sz="1200" dirty="0"/>
              <a:t>賃金改善に充てることも可能。</a:t>
            </a:r>
          </a:p>
          <a:p>
            <a:pPr algn="just"/>
            <a:r>
              <a:rPr lang="ja-JP" altLang="en-US" sz="1200" dirty="0"/>
              <a:t>結果令和６・７年度の２か年で全額が賃金改善に充てられていればよいこととしています。</a:t>
            </a:r>
          </a:p>
          <a:p>
            <a:pPr algn="just"/>
            <a:endParaRPr lang="en-US" altLang="ja-JP" sz="1200"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12</a:t>
            </a:fld>
            <a:endParaRPr kumimoji="1" lang="ja-JP" altLang="en-US"/>
          </a:p>
        </p:txBody>
      </p:sp>
    </p:spTree>
    <p:extLst>
      <p:ext uri="{BB962C8B-B14F-4D97-AF65-F5344CB8AC3E}">
        <p14:creationId xmlns:p14="http://schemas.microsoft.com/office/powerpoint/2010/main" val="3917942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39">
              <a:defRPr/>
            </a:pPr>
            <a:r>
              <a:rPr lang="ja-JP" altLang="en-US" dirty="0"/>
              <a:t>次に、障害福祉サービス等処遇改善計画書の作成にあたり、</a:t>
            </a:r>
          </a:p>
          <a:p>
            <a:pPr defTabSz="914239">
              <a:defRPr/>
            </a:pPr>
            <a:r>
              <a:rPr lang="ja-JP" altLang="en-US" dirty="0"/>
              <a:t>再度ご確認いただきたい点についてです。</a:t>
            </a:r>
          </a:p>
          <a:p>
            <a:pPr defTabSz="914239">
              <a:defRPr/>
            </a:pPr>
            <a:endParaRPr lang="ja-JP" altLang="en-US" dirty="0"/>
          </a:p>
          <a:p>
            <a:pPr defTabSz="914239">
              <a:defRPr/>
            </a:pPr>
            <a:r>
              <a:rPr lang="ja-JP" altLang="en-US" dirty="0"/>
              <a:t>一つ目は、事業所における賃金改善の内容の根拠となる</a:t>
            </a:r>
          </a:p>
          <a:p>
            <a:pPr defTabSz="914239">
              <a:defRPr/>
            </a:pPr>
            <a:r>
              <a:rPr lang="ja-JP" altLang="en-US" dirty="0"/>
              <a:t>規則・規程（就業規則等）がきちんと整備できているかということです。</a:t>
            </a:r>
          </a:p>
          <a:p>
            <a:pPr defTabSz="914239">
              <a:defRPr/>
            </a:pPr>
            <a:r>
              <a:rPr lang="ja-JP" altLang="en-US" dirty="0"/>
              <a:t>処遇改善加算を算定される際は、</a:t>
            </a:r>
          </a:p>
          <a:p>
            <a:pPr defTabSz="914239">
              <a:defRPr/>
            </a:pPr>
            <a:r>
              <a:rPr lang="ja-JP" altLang="en-US" dirty="0"/>
              <a:t>加算相当額を適切に配分するための賃金改善ルールを定める必要があります。</a:t>
            </a:r>
          </a:p>
          <a:p>
            <a:pPr defTabSz="914239">
              <a:defRPr/>
            </a:pPr>
            <a:endParaRPr lang="ja-JP" altLang="en-US" dirty="0"/>
          </a:p>
          <a:p>
            <a:pPr defTabSz="914239">
              <a:defRPr/>
            </a:pPr>
            <a:r>
              <a:rPr lang="ja-JP" altLang="en-US" dirty="0"/>
              <a:t>二つ目は、処遇改善計画書を用いて事業所における賃金改善を行う方法等に</a:t>
            </a:r>
          </a:p>
          <a:p>
            <a:pPr defTabSz="914239">
              <a:defRPr/>
            </a:pPr>
            <a:r>
              <a:rPr lang="ja-JP" altLang="en-US" dirty="0"/>
              <a:t>ついて職員に周知するとともに、就業規則等の内容についても福祉・介護職員等に</a:t>
            </a:r>
          </a:p>
          <a:p>
            <a:pPr defTabSz="914239">
              <a:defRPr/>
            </a:pPr>
            <a:r>
              <a:rPr lang="ja-JP" altLang="en-US" dirty="0"/>
              <a:t>周知しているかということです。</a:t>
            </a:r>
          </a:p>
          <a:p>
            <a:pPr defTabSz="914239">
              <a:defRPr/>
            </a:pPr>
            <a:r>
              <a:rPr lang="ja-JP" altLang="en-US" dirty="0"/>
              <a:t>加算を算定する要件でもありますので、必ず雇用する全ての職員へ周知してください。</a:t>
            </a:r>
          </a:p>
          <a:p>
            <a:pPr defTabSz="914239">
              <a:defRPr/>
            </a:pPr>
            <a:r>
              <a:rPr lang="ja-JP" altLang="en-US" dirty="0"/>
              <a:t>全ての職員に対し周知した後、「賃金改善確認書」に、</a:t>
            </a:r>
          </a:p>
          <a:p>
            <a:pPr defTabSz="914239">
              <a:defRPr/>
            </a:pPr>
            <a:r>
              <a:rPr lang="ja-JP" altLang="en-US" dirty="0"/>
              <a:t>職員の自署で署名を受けて保管しなければなりません。</a:t>
            </a:r>
          </a:p>
          <a:p>
            <a:pPr defTabSz="914239">
              <a:defRPr/>
            </a:pPr>
            <a:r>
              <a:rPr lang="ja-JP" altLang="en-US" dirty="0"/>
              <a:t>実績報告時には、賃金改善計画に基づき、</a:t>
            </a:r>
          </a:p>
          <a:p>
            <a:pPr defTabSz="914239">
              <a:defRPr/>
            </a:pPr>
            <a:r>
              <a:rPr lang="ja-JP" altLang="en-US" dirty="0"/>
              <a:t>賃金改善が行われたことの確認を受け、</a:t>
            </a:r>
          </a:p>
          <a:p>
            <a:pPr defTabSz="914239">
              <a:defRPr/>
            </a:pPr>
            <a:r>
              <a:rPr lang="ja-JP" altLang="en-US" dirty="0"/>
              <a:t>署名を受ける必要があります。</a:t>
            </a:r>
          </a:p>
          <a:p>
            <a:pPr defTabSz="914239">
              <a:defRPr/>
            </a:pPr>
            <a:endParaRPr lang="ja-JP" altLang="en-US" dirty="0"/>
          </a:p>
          <a:p>
            <a:pPr defTabSz="914239">
              <a:defRPr/>
            </a:pPr>
            <a:r>
              <a:rPr lang="ja-JP" altLang="en-US" dirty="0"/>
              <a:t>また、職員から賃金改善についての質問を受けた場合は、書面を用いるなどして、</a:t>
            </a:r>
          </a:p>
          <a:p>
            <a:pPr defTabSz="914239">
              <a:defRPr/>
            </a:pPr>
            <a:r>
              <a:rPr lang="ja-JP" altLang="en-US" dirty="0"/>
              <a:t>分かりやすいように説明を行ってください。</a:t>
            </a:r>
          </a:p>
          <a:p>
            <a:pPr defTabSz="914239">
              <a:defRPr/>
            </a:pPr>
            <a:endParaRPr lang="ja-JP" altLang="en-US" dirty="0"/>
          </a:p>
          <a:p>
            <a:pPr defTabSz="914239">
              <a:defRPr/>
            </a:pPr>
            <a:r>
              <a:rPr lang="ja-JP" altLang="en-US" dirty="0"/>
              <a:t>三つ目は、計画書の記載内容の根拠となる資料等を適切に保管し、</a:t>
            </a:r>
          </a:p>
          <a:p>
            <a:pPr defTabSz="914239">
              <a:defRPr/>
            </a:pPr>
            <a:r>
              <a:rPr lang="ja-JP" altLang="en-US" dirty="0"/>
              <a:t>指定権者から求めがあった場合に速やかに提出できるようにしているかということです。</a:t>
            </a:r>
          </a:p>
          <a:p>
            <a:pPr defTabSz="914239">
              <a:defRPr/>
            </a:pPr>
            <a:r>
              <a:rPr lang="ja-JP" altLang="en-US" dirty="0"/>
              <a:t>処遇改善加算等を取得しようとする障害福祉サービス事業者等は、</a:t>
            </a:r>
          </a:p>
          <a:p>
            <a:pPr defTabSz="914239">
              <a:defRPr/>
            </a:pPr>
            <a:r>
              <a:rPr lang="ja-JP" altLang="en-US" dirty="0"/>
              <a:t>計画書の提出に当たり、計画書のチェックリストを確認するとともに、</a:t>
            </a:r>
          </a:p>
          <a:p>
            <a:pPr defTabSz="914239">
              <a:defRPr/>
            </a:pPr>
            <a:r>
              <a:rPr lang="ja-JP" altLang="en-US" dirty="0"/>
              <a:t>記載内容の根拠となる資料及び以下の書類を適切に保管し、</a:t>
            </a:r>
          </a:p>
          <a:p>
            <a:pPr defTabSz="914239">
              <a:defRPr/>
            </a:pPr>
            <a:r>
              <a:rPr lang="ja-JP" altLang="en-US" dirty="0"/>
              <a:t>都道府県知事等から求めがあった場合には速やかに提示しなければなりません。</a:t>
            </a:r>
          </a:p>
          <a:p>
            <a:pPr defTabSz="914239">
              <a:defRPr/>
            </a:pPr>
            <a:endParaRPr lang="ja-JP" altLang="en-US" dirty="0"/>
          </a:p>
          <a:p>
            <a:pPr defTabSz="914239">
              <a:defRPr/>
            </a:pPr>
            <a:r>
              <a:rPr lang="ja-JP" altLang="en-US" dirty="0"/>
              <a:t>詳しくは、本市ホームページ（厚生労働省通知）をご参照ください。</a:t>
            </a:r>
          </a:p>
          <a:p>
            <a:pPr defTabSz="914239">
              <a:defRPr/>
            </a:pPr>
            <a:endParaRPr lang="en-US" altLang="ja-JP" dirty="0"/>
          </a:p>
          <a:p>
            <a:pPr defTabSz="914239">
              <a:defRPr/>
            </a:pPr>
            <a:endParaRPr lang="en-US" altLang="ja-JP"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13</a:t>
            </a:fld>
            <a:endParaRPr kumimoji="1" lang="ja-JP" altLang="en-US"/>
          </a:p>
        </p:txBody>
      </p:sp>
    </p:spTree>
    <p:extLst>
      <p:ext uri="{BB962C8B-B14F-4D97-AF65-F5344CB8AC3E}">
        <p14:creationId xmlns:p14="http://schemas.microsoft.com/office/powerpoint/2010/main" val="274858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表は基準条例改正の主な内容について示しております。</a:t>
            </a:r>
            <a:endParaRPr lang="en-US" altLang="ja-JP" dirty="0"/>
          </a:p>
          <a:p>
            <a:r>
              <a:rPr lang="ja-JP" altLang="en-US" dirty="0"/>
              <a:t>国の基準省令が改正されたことに伴う改正となっております。</a:t>
            </a:r>
            <a:endParaRPr lang="en-US" altLang="ja-JP" dirty="0"/>
          </a:p>
          <a:p>
            <a:r>
              <a:rPr lang="ja-JP" altLang="en-US" dirty="0"/>
              <a:t>主な内容については、８の「令和６年度報酬改定について」で説明いたします。</a:t>
            </a:r>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14</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6539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令和６年度の報酬改定について、主な内容を抜粋して説明いたします。</a:t>
            </a:r>
            <a:endParaRPr lang="en-US" altLang="ja-JP" dirty="0"/>
          </a:p>
          <a:p>
            <a:r>
              <a:rPr lang="ja-JP" altLang="en-US" dirty="0"/>
              <a:t>詳細な部分については、令和６年度障害福祉サービス等報酬改定における</a:t>
            </a:r>
            <a:endParaRPr lang="en-US" altLang="ja-JP" dirty="0"/>
          </a:p>
          <a:p>
            <a:r>
              <a:rPr lang="ja-JP" altLang="en-US" dirty="0"/>
              <a:t>主な改定内容および令和６年度障害福祉サービス等報酬改定の概要を</a:t>
            </a:r>
            <a:endParaRPr lang="en-US" altLang="ja-JP" dirty="0"/>
          </a:p>
          <a:p>
            <a:r>
              <a:rPr lang="ja-JP" altLang="en-US" dirty="0"/>
              <a:t>ご確認ください。</a:t>
            </a:r>
            <a:endParaRPr lang="en-US" altLang="ja-JP" dirty="0"/>
          </a:p>
          <a:p>
            <a:pPr algn="just"/>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厚生労働省ホームページ</a:t>
            </a: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・令和６年度障害福祉サービス等報酬改定における主な改定内容</a:t>
            </a:r>
          </a:p>
          <a:p>
            <a:pPr indent="133326" algn="just"/>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https://www.mhlw.go.jp/content/001216034.pdf</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・令和</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６</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年度障害福祉サービス等報酬改定の概要</a:t>
            </a:r>
          </a:p>
          <a:p>
            <a:pPr indent="133326" algn="just"/>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https://www.mhlw.go.jp/content/001216035.pdf</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15</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36507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令和６年度の報酬改定について、主な内容を抜粋して説明いたします。</a:t>
            </a:r>
            <a:endParaRPr lang="en-US" altLang="ja-JP" dirty="0"/>
          </a:p>
          <a:p>
            <a:r>
              <a:rPr lang="ja-JP" altLang="en-US" dirty="0"/>
              <a:t>詳細な部分については、令和６年度障害福祉サービス等報酬改定における</a:t>
            </a:r>
            <a:endParaRPr lang="en-US" altLang="ja-JP" dirty="0"/>
          </a:p>
          <a:p>
            <a:r>
              <a:rPr lang="ja-JP" altLang="en-US" dirty="0"/>
              <a:t>主な改定内容および令和６年度障害福祉サービス等報酬改定の概要を</a:t>
            </a:r>
            <a:endParaRPr lang="en-US" altLang="ja-JP" dirty="0"/>
          </a:p>
          <a:p>
            <a:r>
              <a:rPr lang="ja-JP" altLang="en-US" dirty="0"/>
              <a:t>ご確認ください。</a:t>
            </a:r>
            <a:endParaRPr lang="en-US" altLang="ja-JP" dirty="0"/>
          </a:p>
          <a:p>
            <a:pPr algn="just"/>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厚生労働省ホームページ</a:t>
            </a: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・令和６年度障害福祉サービス等報酬改定における主な改定内容</a:t>
            </a:r>
          </a:p>
          <a:p>
            <a:pPr indent="133326" algn="just"/>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https://www.mhlw.go.jp/content/001216034.pdf</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・令和</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６</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年度障害福祉サービス等報酬改定の概要</a:t>
            </a:r>
          </a:p>
          <a:p>
            <a:pPr indent="133326" algn="just"/>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https://www.mhlw.go.jp/content/001216035.pdf</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16</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8614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まず、障害者の意思決定支援の推進についてです。</a:t>
            </a: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「障害福祉サービス等の提供に当たっての意思決定支援ガイドライン」を踏まえ、相談支援及び障害福祉サービス事業等の指定基準において、以下の内容の改正が行われております。</a:t>
            </a: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・相談支援専門員やサービス管理責任者が行うサービス担当者会議・個別支援会議について、原則として利用者本人が参加するものとし、当該利用者の生活に対する意向等を改めて確認する。</a:t>
            </a:r>
          </a:p>
          <a:p>
            <a:r>
              <a:rPr lang="ja-JP" altLang="ja-JP" dirty="0">
                <a:latin typeface="Century" panose="02040604050505020304" pitchFamily="18" charset="0"/>
                <a:ea typeface="ＭＳ 明朝" panose="02020609040205080304" pitchFamily="17" charset="-128"/>
                <a:cs typeface="Times New Roman" panose="02020603050405020304" pitchFamily="18" charset="0"/>
              </a:rPr>
              <a:t>・障害児者の状況を踏まえたサービス等利用計画・障害児支援計画の作成を推進する観点から、サービス管理責任者・児童発達支援管理責任者が作成した個別支援計画について相談支援事業者への交付が義務付けら</a:t>
            </a:r>
            <a:r>
              <a:rPr lang="ja-JP" altLang="en-US" dirty="0">
                <a:latin typeface="Century" panose="02040604050505020304" pitchFamily="18" charset="0"/>
                <a:ea typeface="ＭＳ 明朝" panose="02020609040205080304" pitchFamily="17" charset="-128"/>
                <a:cs typeface="Times New Roman" panose="02020603050405020304" pitchFamily="18" charset="0"/>
              </a:rPr>
              <a:t>れております</a:t>
            </a:r>
            <a:r>
              <a:rPr lang="ja-JP" altLang="ja-JP"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17</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29323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次に、障害者虐待の防止・権利擁護の取組についてです。</a:t>
            </a:r>
          </a:p>
          <a:p>
            <a:pPr indent="133326"/>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一つ目は、虐待防止措置についてです。障害者虐待防止の取組を徹底するため、令和４年度から義務化された障害者虐待防止措置が未実施の事業所等については、虐待防止措置未実施減算（所定単位数の１％を減算）が適用されます。</a:t>
            </a:r>
          </a:p>
          <a:p>
            <a:pPr indent="133326"/>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二つ目は、身体拘束の適正化についてです。身体拘束等の適正化の徹底を図る観点から、減算額の引き上げ等の見直しです。</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（施設・居住系サービスは減算額を</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単位から所定単位数１０％へ、訪問・通所系サービスは減算額を</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単位から所定単位数１％へ見直し）</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indent="133326"/>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三つ目は、本人の意向を踏まえたサービス提供についてです。本人の意思に反する異性介助がなされないよう、サービス管理責任者等がサービス提供に関する本人の意向を把握するとともに、本人の意向を踏まえたサービス提供体制の確保に努めるべき旨を障害福祉サービス事業等の指定基準の解釈通知に明記されております。</a:t>
            </a:r>
          </a:p>
          <a:p>
            <a:pPr algn="just"/>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18</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84449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26" algn="just"/>
            <a:r>
              <a:rPr lang="ja-JP" altLang="ja-JP" kern="100" dirty="0">
                <a:latin typeface="+mj-ea"/>
                <a:ea typeface="+mj-ea"/>
                <a:cs typeface="Times New Roman" panose="02020603050405020304" pitchFamily="18" charset="0"/>
              </a:rPr>
              <a:t>次に、業務継続に向けた感染症や災害への対応力の取組の強化についてです。</a:t>
            </a:r>
            <a:endParaRPr lang="en-US" altLang="ja-JP" kern="100" dirty="0">
              <a:latin typeface="+mj-ea"/>
              <a:ea typeface="+mj-ea"/>
              <a:cs typeface="Times New Roman" panose="02020603050405020304" pitchFamily="18" charset="0"/>
            </a:endParaRPr>
          </a:p>
          <a:p>
            <a:pPr indent="133326" algn="just" defTabSz="914239">
              <a:defRPr/>
            </a:pPr>
            <a:r>
              <a:rPr lang="ja-JP" altLang="en-US" dirty="0">
                <a:latin typeface="+mj-ea"/>
                <a:ea typeface="+mj-ea"/>
              </a:rPr>
              <a:t>障害福祉サービスは、障害者その家族等の生活を支える上で欠かせないものであり、感染症や自然災害が発生した場合であっても、適切な対応を行い、その後も利用者に対して必要なサービスを継続的に提供できる体制を構築することが重要であることから、</a:t>
            </a:r>
            <a:r>
              <a:rPr lang="ja-JP" altLang="ja-JP" kern="100" dirty="0">
                <a:latin typeface="+mj-ea"/>
                <a:ea typeface="+mj-ea"/>
                <a:cs typeface="Times New Roman" panose="02020603050405020304" pitchFamily="18" charset="0"/>
              </a:rPr>
              <a:t>感染症又は非常災害のいずれか又は両方の業務継続計画が未策定の場合、基本報酬</a:t>
            </a:r>
            <a:r>
              <a:rPr lang="ja-JP" altLang="en-US" kern="100" dirty="0">
                <a:latin typeface="+mj-ea"/>
                <a:ea typeface="+mj-ea"/>
                <a:cs typeface="Times New Roman" panose="02020603050405020304" pitchFamily="18" charset="0"/>
              </a:rPr>
              <a:t>が</a:t>
            </a:r>
            <a:r>
              <a:rPr lang="ja-JP" altLang="ja-JP" kern="100" dirty="0">
                <a:latin typeface="+mj-ea"/>
                <a:ea typeface="+mj-ea"/>
                <a:cs typeface="Times New Roman" panose="02020603050405020304" pitchFamily="18" charset="0"/>
              </a:rPr>
              <a:t>減算</a:t>
            </a:r>
            <a:r>
              <a:rPr lang="ja-JP" altLang="en-US" kern="100" dirty="0">
                <a:latin typeface="+mj-ea"/>
                <a:ea typeface="+mj-ea"/>
                <a:cs typeface="Times New Roman" panose="02020603050405020304" pitchFamily="18" charset="0"/>
              </a:rPr>
              <a:t>されます</a:t>
            </a:r>
            <a:r>
              <a:rPr lang="ja-JP" altLang="ja-JP" kern="100" dirty="0">
                <a:latin typeface="+mj-ea"/>
                <a:ea typeface="+mj-ea"/>
                <a:cs typeface="Times New Roman" panose="02020603050405020304" pitchFamily="18" charset="0"/>
              </a:rPr>
              <a:t>。</a:t>
            </a:r>
            <a:endParaRPr lang="en-US" altLang="ja-JP" kern="100" dirty="0">
              <a:latin typeface="+mj-ea"/>
              <a:ea typeface="+mj-ea"/>
              <a:cs typeface="Times New Roman" panose="02020603050405020304" pitchFamily="18" charset="0"/>
            </a:endParaRPr>
          </a:p>
          <a:p>
            <a:pPr indent="133326" algn="just"/>
            <a:r>
              <a:rPr lang="ja-JP" altLang="ja-JP" kern="100" dirty="0">
                <a:latin typeface="+mj-ea"/>
                <a:ea typeface="+mj-ea"/>
                <a:cs typeface="Times New Roman" panose="02020603050405020304" pitchFamily="18" charset="0"/>
              </a:rPr>
              <a:t>その際に一定程度の取組を行っている事業所に対</a:t>
            </a:r>
            <a:r>
              <a:rPr lang="ja-JP" altLang="en-US" kern="100" dirty="0">
                <a:latin typeface="+mj-ea"/>
                <a:ea typeface="+mj-ea"/>
                <a:cs typeface="Times New Roman" panose="02020603050405020304" pitchFamily="18" charset="0"/>
              </a:rPr>
              <a:t>する</a:t>
            </a:r>
            <a:r>
              <a:rPr lang="ja-JP" altLang="ja-JP" kern="100" dirty="0">
                <a:latin typeface="+mj-ea"/>
                <a:ea typeface="+mj-ea"/>
                <a:cs typeface="Times New Roman" panose="02020603050405020304" pitchFamily="18" charset="0"/>
              </a:rPr>
              <a:t>経過措置</a:t>
            </a:r>
            <a:r>
              <a:rPr lang="ja-JP" altLang="en-US" kern="100" dirty="0">
                <a:latin typeface="+mj-ea"/>
                <a:ea typeface="+mj-ea"/>
                <a:cs typeface="Times New Roman" panose="02020603050405020304" pitchFamily="18" charset="0"/>
              </a:rPr>
              <a:t>が</a:t>
            </a:r>
            <a:r>
              <a:rPr lang="ja-JP" altLang="ja-JP" kern="100" dirty="0">
                <a:latin typeface="+mj-ea"/>
                <a:ea typeface="+mj-ea"/>
                <a:cs typeface="Times New Roman" panose="02020603050405020304" pitchFamily="18" charset="0"/>
              </a:rPr>
              <a:t>設けられています。</a:t>
            </a:r>
            <a:endParaRPr lang="en-US" altLang="ja-JP" kern="100" dirty="0">
              <a:latin typeface="+mj-ea"/>
              <a:ea typeface="+mj-ea"/>
              <a:cs typeface="Times New Roman" panose="02020603050405020304" pitchFamily="18" charset="0"/>
            </a:endParaRPr>
          </a:p>
          <a:p>
            <a:pPr indent="133326" algn="just"/>
            <a:endParaRPr lang="en-US" altLang="ja-JP" kern="100" dirty="0">
              <a:latin typeface="+mj-ea"/>
              <a:ea typeface="+mj-ea"/>
              <a:cs typeface="Times New Roman" panose="02020603050405020304" pitchFamily="18" charset="0"/>
            </a:endParaRPr>
          </a:p>
          <a:p>
            <a:pPr indent="133326" algn="just"/>
            <a:r>
              <a:rPr lang="en-US" altLang="ja-JP" kern="100" dirty="0">
                <a:latin typeface="+mj-ea"/>
                <a:ea typeface="+mj-ea"/>
                <a:cs typeface="Times New Roman" panose="02020603050405020304" pitchFamily="18" charset="0"/>
              </a:rPr>
              <a:t>※</a:t>
            </a:r>
            <a:r>
              <a:rPr lang="ja-JP" altLang="en-US" kern="100" dirty="0">
                <a:latin typeface="+mj-ea"/>
                <a:ea typeface="+mj-ea"/>
                <a:cs typeface="Times New Roman" panose="02020603050405020304" pitchFamily="18" charset="0"/>
              </a:rPr>
              <a:t>今回の台風</a:t>
            </a:r>
            <a:r>
              <a:rPr lang="en-US" altLang="ja-JP" kern="100" dirty="0">
                <a:latin typeface="+mj-ea"/>
                <a:ea typeface="+mj-ea"/>
                <a:cs typeface="Times New Roman" panose="02020603050405020304" pitchFamily="18" charset="0"/>
              </a:rPr>
              <a:t>10</a:t>
            </a:r>
            <a:r>
              <a:rPr lang="ja-JP" altLang="en-US" kern="100" dirty="0">
                <a:latin typeface="+mj-ea"/>
                <a:ea typeface="+mj-ea"/>
                <a:cs typeface="Times New Roman" panose="02020603050405020304" pitchFamily="18" charset="0"/>
              </a:rPr>
              <a:t>号による影響も踏まえ、事業所等おいては衛生物品の確保や停電時の対応などについても、鹿児島市のホームページ又は厚生労働省ホームページにある「障害福祉サービス事業所等における自然災害発生時の業務継続ガイドライン」をご参照の上、業務継続計画の作成は勿論のこと、サービスを継続的に提供できる体制の構築をお願いいたします。</a:t>
            </a:r>
            <a:endParaRPr lang="en-US" altLang="ja-JP" kern="100" dirty="0">
              <a:latin typeface="+mj-ea"/>
              <a:ea typeface="+mj-ea"/>
              <a:cs typeface="Times New Roman" panose="02020603050405020304" pitchFamily="18" charset="0"/>
            </a:endParaRPr>
          </a:p>
          <a:p>
            <a:pPr indent="133326" algn="just"/>
            <a:endParaRPr lang="en-US" altLang="ja-JP" kern="100" dirty="0">
              <a:latin typeface="+mj-ea"/>
              <a:ea typeface="+mj-ea"/>
              <a:cs typeface="Times New Roman" panose="02020603050405020304" pitchFamily="18" charset="0"/>
            </a:endParaRPr>
          </a:p>
          <a:p>
            <a:pPr indent="133326" algn="just"/>
            <a:r>
              <a:rPr lang="ja-JP" altLang="ja-JP" kern="100" dirty="0">
                <a:latin typeface="+mj-ea"/>
                <a:ea typeface="+mj-ea"/>
                <a:cs typeface="Times New Roman" panose="02020603050405020304" pitchFamily="18" charset="0"/>
              </a:rPr>
              <a:t>【参考】</a:t>
            </a:r>
            <a:r>
              <a:rPr lang="ja-JP" altLang="en-US" kern="100" dirty="0">
                <a:latin typeface="+mj-ea"/>
                <a:ea typeface="+mj-ea"/>
                <a:cs typeface="Times New Roman" panose="02020603050405020304" pitchFamily="18" charset="0"/>
              </a:rPr>
              <a:t>厚生労働省ホームページ</a:t>
            </a:r>
            <a:endParaRPr lang="ja-JP" altLang="ja-JP" kern="100" dirty="0">
              <a:latin typeface="+mj-ea"/>
              <a:ea typeface="+mj-ea"/>
              <a:cs typeface="Times New Roman" panose="02020603050405020304" pitchFamily="18" charset="0"/>
            </a:endParaRPr>
          </a:p>
          <a:p>
            <a:pPr marL="266654" indent="-133326" algn="just"/>
            <a:r>
              <a:rPr lang="ja-JP" altLang="en-US" kern="100" dirty="0">
                <a:latin typeface="+mj-ea"/>
                <a:ea typeface="+mj-ea"/>
                <a:cs typeface="Times New Roman" panose="02020603050405020304" pitchFamily="18" charset="0"/>
              </a:rPr>
              <a:t>　・感染対策マニュアル・業務継続ガイドライン等</a:t>
            </a:r>
            <a:endParaRPr lang="ja-JP" altLang="ja-JP" kern="100" dirty="0">
              <a:latin typeface="+mj-ea"/>
              <a:ea typeface="+mj-ea"/>
              <a:cs typeface="Times New Roman" panose="02020603050405020304" pitchFamily="18" charset="0"/>
            </a:endParaRPr>
          </a:p>
          <a:p>
            <a:pPr marL="266654" indent="-133326" algn="just"/>
            <a:r>
              <a:rPr lang="ja-JP" altLang="ja-JP" kern="100" dirty="0">
                <a:latin typeface="+mj-ea"/>
                <a:ea typeface="+mj-ea"/>
                <a:cs typeface="Times New Roman" panose="02020603050405020304" pitchFamily="18" charset="0"/>
              </a:rPr>
              <a:t>　　</a:t>
            </a:r>
            <a:r>
              <a:rPr lang="en-US" altLang="ja-JP" kern="100" dirty="0">
                <a:latin typeface="+mj-ea"/>
                <a:ea typeface="+mj-ea"/>
                <a:cs typeface="Times New Roman" panose="02020603050405020304" pitchFamily="18" charset="0"/>
              </a:rPr>
              <a:t>https://www.mhlw.go.jp/stf/newpage_15758.html</a:t>
            </a:r>
          </a:p>
          <a:p>
            <a:pPr marL="266654" indent="-133326" algn="just"/>
            <a:r>
              <a:rPr lang="ja-JP" altLang="en-US" kern="100" dirty="0">
                <a:latin typeface="+mj-ea"/>
                <a:ea typeface="+mj-ea"/>
                <a:cs typeface="Times New Roman" panose="02020603050405020304" pitchFamily="18" charset="0"/>
              </a:rPr>
              <a:t>　・障害福祉サービス事業所等における自然災害発生時の業務継続ガイドライン</a:t>
            </a:r>
            <a:endParaRPr lang="ja-JP" altLang="ja-JP" kern="100" dirty="0">
              <a:latin typeface="+mj-ea"/>
              <a:ea typeface="+mj-ea"/>
              <a:cs typeface="Times New Roman" panose="02020603050405020304" pitchFamily="18" charset="0"/>
            </a:endParaRPr>
          </a:p>
          <a:p>
            <a:pPr marL="266654" indent="-133326" algn="just"/>
            <a:r>
              <a:rPr lang="ja-JP" altLang="ja-JP" kern="100" dirty="0">
                <a:latin typeface="+mj-ea"/>
                <a:ea typeface="+mj-ea"/>
                <a:cs typeface="Times New Roman" panose="02020603050405020304" pitchFamily="18" charset="0"/>
              </a:rPr>
              <a:t>　　</a:t>
            </a:r>
            <a:r>
              <a:rPr lang="en-US" altLang="ja-JP" kern="100" dirty="0">
                <a:latin typeface="+mj-ea"/>
                <a:ea typeface="+mj-ea"/>
                <a:cs typeface="Times New Roman" panose="02020603050405020304" pitchFamily="18" charset="0"/>
              </a:rPr>
              <a:t>https://www.mhlw.go.jp/content/12200000/000756659.pdf</a:t>
            </a:r>
            <a:endParaRPr lang="ja-JP" altLang="ja-JP" kern="100" dirty="0">
              <a:latin typeface="+mj-ea"/>
              <a:ea typeface="+mj-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19</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6767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始めに、情報共有の徹底・適切な対応について説明します。</a:t>
            </a:r>
          </a:p>
          <a:p>
            <a:endParaRPr lang="ja-JP" altLang="en-US" sz="1200" dirty="0"/>
          </a:p>
          <a:p>
            <a:r>
              <a:rPr lang="ja-JP" altLang="en-US" sz="1200" dirty="0"/>
              <a:t>過去の実地指導での指摘内容や毎月請求の際にエラーが出る例を見ると、変更届出が提出されていない内容の請求がされていたり、</a:t>
            </a:r>
          </a:p>
          <a:p>
            <a:r>
              <a:rPr lang="ja-JP" altLang="en-US" sz="1200" dirty="0"/>
              <a:t>届けられている人員基準を満たしていない例などが見られました。</a:t>
            </a:r>
          </a:p>
          <a:p>
            <a:endParaRPr lang="ja-JP" altLang="en-US" sz="1200" dirty="0"/>
          </a:p>
          <a:p>
            <a:r>
              <a:rPr lang="ja-JP" altLang="en-US" sz="1200" dirty="0"/>
              <a:t>そこで今一度、各事業所におかれましては、</a:t>
            </a:r>
          </a:p>
          <a:p>
            <a:r>
              <a:rPr lang="ja-JP" altLang="en-US" sz="1200" dirty="0"/>
              <a:t>運営規程、付表、重要事項説明書などの基本的な情報について、</a:t>
            </a:r>
          </a:p>
          <a:p>
            <a:r>
              <a:rPr lang="ja-JP" altLang="en-US" sz="1200" dirty="0"/>
              <a:t>変更届出等適切な事務処理がされているかをご確認いただくとともに、</a:t>
            </a:r>
          </a:p>
          <a:p>
            <a:r>
              <a:rPr lang="ja-JP" altLang="en-US" sz="1200" dirty="0"/>
              <a:t>事業所内の従業員での情報共有についてお願いします。</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a:t>
            </a:fld>
            <a:endParaRPr lang="ja-JP" altLang="en-US">
              <a:solidFill>
                <a:prstClr val="black"/>
              </a:solidFill>
            </a:endParaRPr>
          </a:p>
        </p:txBody>
      </p:sp>
      <p:sp>
        <p:nvSpPr>
          <p:cNvPr id="6" name="ヘッダー プレースホルダー 5"/>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1969474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kern="100" dirty="0">
                <a:latin typeface="+mn-ea"/>
                <a:ea typeface="+mn-ea"/>
                <a:cs typeface="Times New Roman" panose="02020603050405020304" pitchFamily="18" charset="0"/>
              </a:rPr>
              <a:t>　</a:t>
            </a:r>
            <a:r>
              <a:rPr lang="ja-JP" altLang="ja-JP" kern="100" dirty="0">
                <a:latin typeface="+mn-ea"/>
                <a:ea typeface="+mn-ea"/>
                <a:cs typeface="Times New Roman" panose="02020603050405020304" pitchFamily="18" charset="0"/>
              </a:rPr>
              <a:t>次に、情報公表未報告の事業所への対応についてです。</a:t>
            </a:r>
          </a:p>
          <a:p>
            <a:pPr algn="just"/>
            <a:r>
              <a:rPr lang="ja-JP" altLang="ja-JP" kern="100" dirty="0">
                <a:latin typeface="+mn-ea"/>
                <a:ea typeface="+mn-ea"/>
                <a:cs typeface="Times New Roman" panose="02020603050405020304" pitchFamily="18" charset="0"/>
              </a:rPr>
              <a:t>　利用者への情報公表、災害発生時の迅速な情報共有、財務状況の見える化の推進を図る観点から、障害福祉サービス等情報公表システム上、未報告となっている事業所に対する「情報公表未報告減算」が創設されております。</a:t>
            </a:r>
            <a:endParaRPr lang="en-US" altLang="ja-JP" kern="100" dirty="0">
              <a:latin typeface="+mn-ea"/>
              <a:ea typeface="+mn-ea"/>
              <a:cs typeface="Times New Roman" panose="02020603050405020304" pitchFamily="18" charset="0"/>
            </a:endParaRPr>
          </a:p>
          <a:p>
            <a:pPr algn="just"/>
            <a:r>
              <a:rPr lang="ja-JP" altLang="ja-JP" kern="100" dirty="0">
                <a:latin typeface="+mn-ea"/>
                <a:ea typeface="+mn-ea"/>
                <a:cs typeface="Times New Roman" panose="02020603050405020304" pitchFamily="18" charset="0"/>
              </a:rPr>
              <a:t>また、施行規則において、指定障害福祉サービス事業者等の指定の更新に係る申請があった際に、情報公表に係る報告を確認することとなりました。</a:t>
            </a:r>
            <a:endParaRPr lang="en-US" altLang="ja-JP" kern="100" dirty="0">
              <a:latin typeface="+mn-ea"/>
              <a:ea typeface="+mn-ea"/>
              <a:cs typeface="Times New Roman" panose="02020603050405020304" pitchFamily="18" charset="0"/>
            </a:endParaRPr>
          </a:p>
          <a:p>
            <a:pPr algn="just" defTabSz="914239">
              <a:defRPr/>
            </a:pPr>
            <a:r>
              <a:rPr lang="ja-JP" altLang="en-US" kern="100" dirty="0">
                <a:latin typeface="+mn-ea"/>
                <a:ea typeface="+mn-ea"/>
                <a:cs typeface="Times New Roman" panose="02020603050405020304" pitchFamily="18" charset="0"/>
              </a:rPr>
              <a:t>　報告の手続等については、「</a:t>
            </a:r>
            <a:r>
              <a:rPr lang="en-US" altLang="ja-JP" dirty="0">
                <a:solidFill>
                  <a:schemeClr val="dk1"/>
                </a:solidFill>
                <a:latin typeface="+mn-ea"/>
                <a:ea typeface="+mn-ea"/>
              </a:rPr>
              <a:t>14</a:t>
            </a:r>
            <a:r>
              <a:rPr lang="ja-JP" altLang="en-US" dirty="0">
                <a:latin typeface="+mn-ea"/>
                <a:ea typeface="+mn-ea"/>
              </a:rPr>
              <a:t>　</a:t>
            </a:r>
            <a:r>
              <a:rPr lang="ja-JP" altLang="en-US" dirty="0">
                <a:solidFill>
                  <a:schemeClr val="dk1"/>
                </a:solidFill>
                <a:latin typeface="+mn-ea"/>
                <a:ea typeface="+mn-ea"/>
              </a:rPr>
              <a:t>情報公表制度」でご確認ください。</a:t>
            </a:r>
            <a:endParaRPr lang="en-US" altLang="ja-JP" dirty="0">
              <a:solidFill>
                <a:schemeClr val="dk1"/>
              </a:solidFill>
              <a:latin typeface="+mn-ea"/>
              <a:ea typeface="+mn-ea"/>
            </a:endParaRPr>
          </a:p>
          <a:p>
            <a:pPr algn="just" defTabSz="914239">
              <a:defRPr/>
            </a:pPr>
            <a:endParaRPr lang="en-US" altLang="ja-JP" dirty="0">
              <a:solidFill>
                <a:schemeClr val="dk1"/>
              </a:solidFill>
              <a:latin typeface="+mn-ea"/>
              <a:ea typeface="+mn-ea"/>
            </a:endParaRPr>
          </a:p>
          <a:p>
            <a:pPr algn="just" defTabSz="914239">
              <a:defRPr/>
            </a:pPr>
            <a:r>
              <a:rPr lang="ja-JP" altLang="en-US" dirty="0">
                <a:solidFill>
                  <a:schemeClr val="dk1"/>
                </a:solidFill>
                <a:latin typeface="+mn-ea"/>
                <a:ea typeface="+mn-ea"/>
              </a:rPr>
              <a:t>　鹿児島市ホームページ（障害福祉サービス等情報公表制度）</a:t>
            </a:r>
            <a:endParaRPr lang="en-US" altLang="ja-JP" dirty="0">
              <a:solidFill>
                <a:schemeClr val="dk1"/>
              </a:solidFill>
              <a:latin typeface="+mn-ea"/>
              <a:ea typeface="+mn-ea"/>
            </a:endParaRPr>
          </a:p>
          <a:p>
            <a:pPr algn="just" defTabSz="914239">
              <a:defRPr/>
            </a:pPr>
            <a:r>
              <a:rPr lang="en-US" altLang="ja-JP" dirty="0">
                <a:solidFill>
                  <a:schemeClr val="dk1"/>
                </a:solidFill>
                <a:latin typeface="+mn-ea"/>
                <a:ea typeface="+mn-ea"/>
              </a:rPr>
              <a:t>https://www.city.kagoshima.lg.jp/kenkofukushi/fukushi/syofuku/jyouhoukouhyouseido.html</a:t>
            </a:r>
            <a:endParaRPr lang="ja-JP" altLang="ja-JP" kern="100" dirty="0">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20</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52394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次に居宅介護、同行援護、行動援護の資格要件等が令和６年４月から一部変更になりましたので、改めてその内容について３つ説明します。</a:t>
            </a:r>
            <a:endParaRPr lang="en-US" altLang="ja-JP" sz="1200" dirty="0"/>
          </a:p>
          <a:p>
            <a:endParaRPr lang="en-US" altLang="ja-JP" sz="1200" dirty="0"/>
          </a:p>
          <a:p>
            <a:r>
              <a:rPr lang="en-US" altLang="ja-JP" sz="1200" dirty="0"/>
              <a:t>1</a:t>
            </a:r>
            <a:r>
              <a:rPr lang="ja-JP" altLang="en-US" sz="1200" dirty="0"/>
              <a:t>つ目は、居宅介護職員初任者研修課程修了者をサービス提供責任者とする暫定措置の廃止についてです。</a:t>
            </a:r>
          </a:p>
          <a:p>
            <a:endParaRPr lang="en-US" altLang="ja-JP" sz="1200" dirty="0"/>
          </a:p>
          <a:p>
            <a:r>
              <a:rPr lang="ja-JP" altLang="en-US" sz="1200" dirty="0"/>
              <a:t>これに合わせて、</a:t>
            </a:r>
            <a:endParaRPr lang="en-US" altLang="ja-JP" sz="1200" dirty="0"/>
          </a:p>
          <a:p>
            <a:r>
              <a:rPr lang="ja-JP" altLang="en-US" sz="1200" dirty="0"/>
              <a:t>「居宅介護職員初任者研修課程修了者をサービス提供責任者として配置し、</a:t>
            </a:r>
            <a:endParaRPr lang="en-US" altLang="ja-JP" sz="1200" dirty="0"/>
          </a:p>
          <a:p>
            <a:r>
              <a:rPr lang="ja-JP" altLang="en-US" sz="1200" dirty="0"/>
              <a:t>そのサービス提供責任者が作成した居宅介護計画に基づいて居宅介護を行う場合は、</a:t>
            </a:r>
            <a:endParaRPr lang="en-US" altLang="ja-JP" sz="1200" dirty="0"/>
          </a:p>
          <a:p>
            <a:r>
              <a:rPr lang="ja-JP" altLang="en-US" sz="1200" dirty="0"/>
              <a:t>所定単位数の３０％を減算」の措置も廃止となっております。</a:t>
            </a:r>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21</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72485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２つ目は、同行援護従業者要件の経過措置の延長についてです。</a:t>
            </a:r>
          </a:p>
          <a:p>
            <a:endParaRPr lang="ja-JP" altLang="en-US" dirty="0"/>
          </a:p>
          <a:p>
            <a:r>
              <a:rPr lang="ja-JP" altLang="en-US" dirty="0"/>
              <a:t>　現行、令和３年３月</a:t>
            </a:r>
            <a:r>
              <a:rPr lang="en-US" altLang="ja-JP" dirty="0"/>
              <a:t>31</a:t>
            </a:r>
            <a:r>
              <a:rPr lang="ja-JP" altLang="en-US" dirty="0"/>
              <a:t>日において盲ろう者向け通訳・介助員であった者について、</a:t>
            </a:r>
          </a:p>
          <a:p>
            <a:r>
              <a:rPr lang="ja-JP" altLang="en-US" dirty="0"/>
              <a:t>　令和６年３月</a:t>
            </a:r>
            <a:r>
              <a:rPr lang="en-US" altLang="ja-JP" dirty="0"/>
              <a:t>31</a:t>
            </a:r>
            <a:r>
              <a:rPr lang="ja-JP" altLang="en-US" dirty="0"/>
              <a:t>日までの間は同行援護従業者養成研修（一般課程）修了者とみなす経過措置を設けています。</a:t>
            </a:r>
          </a:p>
          <a:p>
            <a:r>
              <a:rPr lang="ja-JP" altLang="en-US" dirty="0"/>
              <a:t>　今般、当該経過措置の対象者について、令和６年３月</a:t>
            </a:r>
            <a:r>
              <a:rPr lang="en-US" altLang="ja-JP" dirty="0"/>
              <a:t>31 </a:t>
            </a:r>
            <a:r>
              <a:rPr lang="ja-JP" altLang="en-US" dirty="0"/>
              <a:t>日において同行援護の事業を行う事業所の従業者であった場合に限り、令和９年３月</a:t>
            </a:r>
            <a:r>
              <a:rPr lang="en-US" altLang="ja-JP" dirty="0"/>
              <a:t>31</a:t>
            </a:r>
            <a:r>
              <a:rPr lang="ja-JP" altLang="en-US" dirty="0"/>
              <a:t>日までの間は、引き続き同行援護従業者養成研修修了者とみなすこととなっております。</a:t>
            </a:r>
          </a:p>
          <a:p>
            <a:r>
              <a:rPr lang="ja-JP" altLang="en-US" dirty="0"/>
              <a:t>なお、本取扱いは暫定的な措置であることから、同行援護従業者養成研修等を修了していない盲ろう者向け・通訳介助員が同行援護を提供した場合は、報酬の１０％が減算されますのでご注意下さい。</a:t>
            </a:r>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22</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5869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３つ目は、行動援護のサービス提供責任者及び従業者の要件に係る経過措置の延長についてです。</a:t>
            </a:r>
            <a:endParaRPr lang="en-US" altLang="ja-JP" dirty="0"/>
          </a:p>
          <a:p>
            <a:r>
              <a:rPr lang="ja-JP" altLang="en-US" dirty="0"/>
              <a:t>「介護福祉士や実務者研修修了者等を行動援護従業者養成研修課程修了者とみなす」という経過措置について、令和９年３月</a:t>
            </a:r>
            <a:r>
              <a:rPr lang="en-US" altLang="ja-JP" dirty="0"/>
              <a:t>31</a:t>
            </a:r>
            <a:r>
              <a:rPr lang="ja-JP" altLang="en-US" dirty="0"/>
              <a:t>日まで延長され、その後廃止するとなっております。</a:t>
            </a:r>
          </a:p>
          <a:p>
            <a:endParaRPr lang="en-US" altLang="ja-JP" dirty="0"/>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23</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3278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次に、たんの吸引等に関する登録について説明します。</a:t>
            </a:r>
            <a:endParaRPr lang="en-US" altLang="ja-JP" dirty="0"/>
          </a:p>
          <a:p>
            <a:endParaRPr lang="en-US" altLang="ja-JP" dirty="0"/>
          </a:p>
          <a:p>
            <a:pPr defTabSz="914239">
              <a:defRPr/>
            </a:pPr>
            <a:r>
              <a:rPr lang="ja-JP" altLang="en-US" dirty="0">
                <a:solidFill>
                  <a:prstClr val="black"/>
                </a:solidFill>
              </a:rPr>
              <a:t>「登録特定行為事業者」として鹿児島県に登録した事業所においては、一定の研修を受けた</a:t>
            </a:r>
            <a:endParaRPr lang="en-US" altLang="ja-JP" dirty="0">
              <a:solidFill>
                <a:prstClr val="black"/>
              </a:solidFill>
            </a:endParaRPr>
          </a:p>
          <a:p>
            <a:pPr defTabSz="914239">
              <a:defRPr/>
            </a:pPr>
            <a:r>
              <a:rPr lang="ja-JP" altLang="en-US" dirty="0">
                <a:solidFill>
                  <a:prstClr val="black"/>
                </a:solidFill>
              </a:rPr>
              <a:t>介護職員等に対して、喀痰吸引等の行為（特定行為）の業務に従事させることができることとなっております。</a:t>
            </a:r>
            <a:endParaRPr lang="en-US" altLang="ja-JP" dirty="0">
              <a:solidFill>
                <a:prstClr val="black"/>
              </a:solidFill>
            </a:endParaRPr>
          </a:p>
          <a:p>
            <a:pPr defTabSz="914239">
              <a:defRPr/>
            </a:pPr>
            <a:endParaRPr lang="en-US" altLang="ja-JP" dirty="0"/>
          </a:p>
          <a:p>
            <a:r>
              <a:rPr lang="ja-JP" altLang="en-US" dirty="0"/>
              <a:t>居宅介護事業所等がたんの吸引等を行う場合、必ず鹿児島県への登録が必要です。</a:t>
            </a:r>
            <a:endParaRPr lang="en-US" altLang="ja-JP" dirty="0"/>
          </a:p>
          <a:p>
            <a:endParaRPr lang="en-US" altLang="ja-JP" dirty="0"/>
          </a:p>
          <a:p>
            <a:r>
              <a:rPr lang="ja-JP" altLang="en-US" dirty="0"/>
              <a:t>　たんの吸引等を行っている事業所においては、登録や変更届出の手続</a:t>
            </a:r>
            <a:r>
              <a:rPr lang="ja-JP" altLang="en-US"/>
              <a:t>等に</a:t>
            </a:r>
            <a:endParaRPr lang="en-US" altLang="ja-JP"/>
          </a:p>
          <a:p>
            <a:r>
              <a:rPr lang="ja-JP" altLang="en-US"/>
              <a:t>漏れがないか再点検を行ってください。</a:t>
            </a:r>
            <a:endParaRPr lang="en-US" altLang="ja-JP"/>
          </a:p>
          <a:p>
            <a:endParaRPr lang="en-US" altLang="ja-JP" dirty="0"/>
          </a:p>
          <a:p>
            <a:r>
              <a:rPr lang="ja-JP" altLang="en-US" dirty="0"/>
              <a:t>　内容の詳細については、</a:t>
            </a:r>
            <a:endParaRPr lang="en-US" altLang="ja-JP" dirty="0"/>
          </a:p>
          <a:p>
            <a:r>
              <a:rPr lang="ja-JP" altLang="en-US" dirty="0"/>
              <a:t>鹿児島県障害福祉課へお問い合わせください。</a:t>
            </a:r>
            <a:endParaRPr lang="en-US" altLang="ja-JP" dirty="0"/>
          </a:p>
          <a:p>
            <a:endParaRPr lang="en-US" altLang="ja-JP" dirty="0"/>
          </a:p>
          <a:p>
            <a:r>
              <a:rPr lang="ja-JP" altLang="en-US" dirty="0"/>
              <a:t>＜鹿児島県ホームページ＞</a:t>
            </a:r>
            <a:endParaRPr lang="en-US" altLang="ja-JP" dirty="0"/>
          </a:p>
          <a:p>
            <a:r>
              <a:rPr lang="en-US" altLang="ja-JP" dirty="0"/>
              <a:t>https://www.pref.kagoshima.jp/ae05/tankyuintouroku.html</a:t>
            </a:r>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24</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18221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次に、秘密保持等について説明します。</a:t>
            </a:r>
          </a:p>
          <a:p>
            <a:endParaRPr lang="ja-JP" altLang="en-US" dirty="0"/>
          </a:p>
          <a:p>
            <a:r>
              <a:rPr lang="ja-JP" altLang="en-US" dirty="0"/>
              <a:t>秘密保持は、事業所の従業者及び管理者に、</a:t>
            </a:r>
            <a:endParaRPr lang="en-US" altLang="ja-JP" dirty="0"/>
          </a:p>
          <a:p>
            <a:r>
              <a:rPr lang="ja-JP" altLang="en-US" dirty="0"/>
              <a:t>その業務上知り得た利用者又はその家族の秘密の保持を</a:t>
            </a:r>
            <a:endParaRPr lang="en-US" altLang="ja-JP" dirty="0"/>
          </a:p>
          <a:p>
            <a:r>
              <a:rPr lang="ja-JP" altLang="en-US" dirty="0"/>
              <a:t>義務付けたものになります。</a:t>
            </a:r>
            <a:endParaRPr lang="en-US" altLang="ja-JP" dirty="0"/>
          </a:p>
          <a:p>
            <a:endParaRPr lang="en-US" altLang="ja-JP" dirty="0"/>
          </a:p>
          <a:p>
            <a:r>
              <a:rPr lang="ja-JP" altLang="en-US" dirty="0"/>
              <a:t>他の事業所へ利用者等の有する問題点や解決すべき課題等の</a:t>
            </a:r>
            <a:endParaRPr lang="en-US" altLang="ja-JP" dirty="0"/>
          </a:p>
          <a:p>
            <a:r>
              <a:rPr lang="ja-JP" altLang="en-US" dirty="0"/>
              <a:t>個人情報を提供する際は、あらかじめ文書により利用者等の同意を</a:t>
            </a:r>
            <a:endParaRPr lang="en-US" altLang="ja-JP" dirty="0"/>
          </a:p>
          <a:p>
            <a:r>
              <a:rPr lang="ja-JP" altLang="en-US" dirty="0"/>
              <a:t>得ておかなければならない。</a:t>
            </a:r>
          </a:p>
          <a:p>
            <a:endParaRPr lang="en-US" altLang="ja-JP" dirty="0"/>
          </a:p>
          <a:p>
            <a:pPr defTabSz="914239">
              <a:defRPr/>
            </a:pPr>
            <a:r>
              <a:rPr lang="ja-JP" altLang="en-US" dirty="0"/>
              <a:t>従業者の秘密保持義務について、在職中及び退職後における秘密保持義務を職業規則又は雇用契約書、誓約書等に明記すること。</a:t>
            </a:r>
            <a:endParaRPr lang="en-US" altLang="ja-JP" dirty="0"/>
          </a:p>
          <a:p>
            <a:endParaRPr lang="en-US" altLang="ja-JP" dirty="0"/>
          </a:p>
          <a:p>
            <a:pPr defTabSz="914239">
              <a:defRPr/>
            </a:pPr>
            <a:r>
              <a:rPr lang="ja-JP" altLang="en-US" dirty="0"/>
              <a:t>利用者及びその家族から個人情報の利用について同意を得ておくこと。</a:t>
            </a:r>
            <a:endParaRPr lang="en-US" altLang="ja-JP" dirty="0"/>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25</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42157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次に、業務管理体制の整備について説明します。</a:t>
            </a:r>
          </a:p>
          <a:p>
            <a:endParaRPr kumimoji="1" lang="ja-JP" altLang="en-US" dirty="0">
              <a:latin typeface="+mn-ea"/>
              <a:ea typeface="+mn-ea"/>
            </a:endParaRPr>
          </a:p>
          <a:p>
            <a:r>
              <a:rPr kumimoji="1" lang="ja-JP" altLang="en-US" dirty="0">
                <a:latin typeface="+mn-ea"/>
                <a:ea typeface="+mn-ea"/>
              </a:rPr>
              <a:t>事業者等は、事業の適正な運営を確保するため、</a:t>
            </a:r>
            <a:endParaRPr kumimoji="1" lang="en-US" altLang="ja-JP" dirty="0">
              <a:latin typeface="+mn-ea"/>
              <a:ea typeface="+mn-ea"/>
            </a:endParaRPr>
          </a:p>
          <a:p>
            <a:r>
              <a:rPr kumimoji="1" lang="ja-JP" altLang="en-US" dirty="0">
                <a:latin typeface="+mn-ea"/>
                <a:ea typeface="+mn-ea"/>
              </a:rPr>
              <a:t>法令順守等の業務管理体制を整備し、</a:t>
            </a:r>
            <a:endParaRPr kumimoji="1" lang="en-US" altLang="ja-JP" dirty="0">
              <a:latin typeface="+mn-ea"/>
              <a:ea typeface="+mn-ea"/>
            </a:endParaRPr>
          </a:p>
          <a:p>
            <a:r>
              <a:rPr kumimoji="1" lang="ja-JP" altLang="en-US" dirty="0">
                <a:latin typeface="+mn-ea"/>
                <a:ea typeface="+mn-ea"/>
              </a:rPr>
              <a:t>関係行政機関に届け出ることになっております。</a:t>
            </a:r>
          </a:p>
          <a:p>
            <a:endParaRPr kumimoji="1" lang="en-US" altLang="ja-JP" dirty="0">
              <a:latin typeface="+mn-ea"/>
              <a:ea typeface="+mn-ea"/>
            </a:endParaRPr>
          </a:p>
          <a:p>
            <a:r>
              <a:rPr kumimoji="1" lang="ja-JP" altLang="en-US" dirty="0">
                <a:latin typeface="+mn-ea"/>
                <a:ea typeface="+mn-ea"/>
              </a:rPr>
              <a:t>まだ提出していない法人、</a:t>
            </a:r>
            <a:endParaRPr kumimoji="1" lang="en-US" altLang="ja-JP" dirty="0">
              <a:latin typeface="+mn-ea"/>
              <a:ea typeface="+mn-ea"/>
            </a:endParaRPr>
          </a:p>
          <a:p>
            <a:r>
              <a:rPr kumimoji="1" lang="ja-JP" altLang="en-US" dirty="0">
                <a:latin typeface="+mn-ea"/>
                <a:ea typeface="+mn-ea"/>
              </a:rPr>
              <a:t>または届出内容に変更のあった法人は</a:t>
            </a:r>
            <a:endParaRPr kumimoji="1" lang="en-US" altLang="ja-JP" dirty="0">
              <a:latin typeface="+mn-ea"/>
              <a:ea typeface="+mn-ea"/>
            </a:endParaRPr>
          </a:p>
          <a:p>
            <a:r>
              <a:rPr kumimoji="1" lang="ja-JP" altLang="en-US" dirty="0">
                <a:latin typeface="+mn-ea"/>
                <a:ea typeface="+mn-ea"/>
              </a:rPr>
              <a:t>すみやかに届出を行ってください。</a:t>
            </a:r>
            <a:endParaRPr kumimoji="1" lang="en-US" altLang="ja-JP" dirty="0">
              <a:latin typeface="+mn-ea"/>
              <a:ea typeface="+mn-ea"/>
            </a:endParaRPr>
          </a:p>
          <a:p>
            <a:endParaRPr kumimoji="1" lang="ja-JP" altLang="en-US" dirty="0">
              <a:latin typeface="+mn-ea"/>
              <a:ea typeface="+mn-ea"/>
            </a:endParaRPr>
          </a:p>
          <a:p>
            <a:r>
              <a:rPr kumimoji="1" lang="ja-JP" altLang="en-US" dirty="0">
                <a:latin typeface="+mn-ea"/>
                <a:ea typeface="+mn-ea"/>
              </a:rPr>
              <a:t>詳しくは、本市ホームページをご参照ください。</a:t>
            </a:r>
            <a:endParaRPr kumimoji="1" lang="en-US" altLang="ja-JP" dirty="0">
              <a:latin typeface="+mn-ea"/>
              <a:ea typeface="+mn-ea"/>
            </a:endParaRPr>
          </a:p>
          <a:p>
            <a:endParaRPr kumimoji="1" lang="en-US" altLang="ja-JP"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n-ea"/>
                <a:ea typeface="+mn-ea"/>
                <a:cs typeface="+mn-cs"/>
              </a:rPr>
              <a:t>　鹿児島市ホームページ（業務管理体制の整備及び整備事項の届出）</a:t>
            </a:r>
            <a:endParaRPr kumimoji="1" lang="en-US" altLang="ja-JP" sz="1200" b="0" kern="1200" dirty="0">
              <a:solidFill>
                <a:schemeClr val="dk1"/>
              </a:solidFill>
              <a:latin typeface="+mn-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dk1"/>
                </a:solidFill>
                <a:latin typeface="+mn-ea"/>
                <a:ea typeface="+mn-ea"/>
                <a:cs typeface="+mn-cs"/>
              </a:rPr>
              <a:t>https://www.city.kagoshima.lg.jp/kenkofukushi/fukushi/syofuku/kenko/fukushi/shogai/jigyosha/sebi.html</a:t>
            </a:r>
            <a:endParaRPr kumimoji="1" lang="en-US" altLang="ja-JP" sz="1200" b="0" dirty="0">
              <a:latin typeface="+mn-ea"/>
              <a:ea typeface="+mn-ea"/>
            </a:endParaRP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26</a:t>
            </a:fld>
            <a:endParaRPr kumimoji="1" lang="ja-JP" altLang="en-US"/>
          </a:p>
        </p:txBody>
      </p:sp>
    </p:spTree>
    <p:extLst>
      <p:ext uri="{BB962C8B-B14F-4D97-AF65-F5344CB8AC3E}">
        <p14:creationId xmlns:p14="http://schemas.microsoft.com/office/powerpoint/2010/main" val="1508991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次に、事故報告書の提出について説明します。</a:t>
            </a:r>
            <a:endParaRPr kumimoji="1" lang="en-US" altLang="ja-JP" dirty="0"/>
          </a:p>
          <a:p>
            <a:r>
              <a:rPr kumimoji="1" lang="ja-JP" altLang="en-US" dirty="0"/>
              <a:t>指定障害福祉サービス等において、</a:t>
            </a:r>
            <a:endParaRPr kumimoji="1" lang="en-US" altLang="ja-JP" dirty="0"/>
          </a:p>
          <a:p>
            <a:r>
              <a:rPr kumimoji="1" lang="ja-JP" altLang="en-US" dirty="0"/>
              <a:t>利用者に対するサービスの提供により事故が発生した場合は、</a:t>
            </a:r>
            <a:endParaRPr kumimoji="1" lang="en-US" altLang="ja-JP" dirty="0"/>
          </a:p>
          <a:p>
            <a:r>
              <a:rPr kumimoji="1" lang="ja-JP" altLang="en-US" dirty="0"/>
              <a:t>鹿児島市、支給決定を受けた市町村及び</a:t>
            </a:r>
            <a:endParaRPr kumimoji="1" lang="en-US" altLang="ja-JP" dirty="0"/>
          </a:p>
          <a:p>
            <a:r>
              <a:rPr kumimoji="1" lang="ja-JP" altLang="en-US" dirty="0"/>
              <a:t>当該利用者の家族等に連絡を行うとともに、</a:t>
            </a:r>
            <a:endParaRPr kumimoji="1" lang="en-US" altLang="ja-JP" dirty="0"/>
          </a:p>
          <a:p>
            <a:r>
              <a:rPr kumimoji="1" lang="ja-JP" altLang="en-US" dirty="0"/>
              <a:t>必要な措置を講じなければなりません。</a:t>
            </a:r>
            <a:endParaRPr kumimoji="1" lang="en-US" altLang="ja-JP" dirty="0"/>
          </a:p>
          <a:p>
            <a:r>
              <a:rPr kumimoji="1" lang="ja-JP" altLang="en-US" dirty="0"/>
              <a:t>また</a:t>
            </a:r>
            <a:r>
              <a:rPr lang="ja-JP" altLang="en-US" dirty="0">
                <a:latin typeface="ＭＳ Ｐゴシック 本文"/>
              </a:rPr>
              <a:t>令和</a:t>
            </a:r>
            <a:r>
              <a:rPr lang="en-US" altLang="ja-JP" dirty="0">
                <a:latin typeface="ＭＳ Ｐゴシック 本文"/>
              </a:rPr>
              <a:t>5</a:t>
            </a:r>
            <a:r>
              <a:rPr lang="ja-JP" altLang="en-US" dirty="0">
                <a:latin typeface="ＭＳ Ｐゴシック 本文"/>
              </a:rPr>
              <a:t>年</a:t>
            </a:r>
            <a:r>
              <a:rPr lang="en-US" altLang="ja-JP" dirty="0">
                <a:latin typeface="ＭＳ Ｐゴシック 本文"/>
              </a:rPr>
              <a:t>5</a:t>
            </a:r>
            <a:r>
              <a:rPr lang="ja-JP" altLang="en-US" dirty="0">
                <a:latin typeface="ＭＳ Ｐゴシック 本文"/>
              </a:rPr>
              <a:t>月</a:t>
            </a:r>
            <a:r>
              <a:rPr lang="en-US" altLang="ja-JP" dirty="0">
                <a:latin typeface="ＭＳ Ｐゴシック 本文"/>
              </a:rPr>
              <a:t>8</a:t>
            </a:r>
            <a:r>
              <a:rPr lang="ja-JP" altLang="en-US" dirty="0">
                <a:latin typeface="ＭＳ Ｐゴシック 本文"/>
              </a:rPr>
              <a:t>日に新型コロナウィルス感染症が</a:t>
            </a:r>
            <a:r>
              <a:rPr lang="en-US" altLang="ja-JP" dirty="0">
                <a:latin typeface="ＭＳ Ｐゴシック 本文"/>
              </a:rPr>
              <a:t>5</a:t>
            </a:r>
            <a:r>
              <a:rPr lang="ja-JP" altLang="en-US" dirty="0">
                <a:latin typeface="ＭＳ Ｐゴシック 本文"/>
              </a:rPr>
              <a:t>類感染症に位置付けられたことに伴い、</a:t>
            </a:r>
            <a:endParaRPr lang="en-US" altLang="ja-JP" dirty="0">
              <a:latin typeface="ＭＳ Ｐゴシック 本文"/>
            </a:endParaRPr>
          </a:p>
          <a:p>
            <a:r>
              <a:rPr lang="ja-JP" altLang="en-US" dirty="0">
                <a:latin typeface="ＭＳ Ｐゴシック 本文"/>
              </a:rPr>
              <a:t>当該報告を求める感染症に新型コロナウイルスが含まれております。</a:t>
            </a:r>
            <a:endParaRPr lang="en-US" altLang="ja-JP" dirty="0">
              <a:latin typeface="ＭＳ Ｐゴシック 本文"/>
            </a:endParaRPr>
          </a:p>
          <a:p>
            <a:r>
              <a:rPr lang="ja-JP" altLang="en-US" dirty="0">
                <a:latin typeface="ＭＳ Ｐゴシック 本文"/>
              </a:rPr>
              <a:t>なお、感染症が疑われる者の人数や症状等により報告の対応が異なりますので、</a:t>
            </a:r>
            <a:endParaRPr lang="en-US" altLang="ja-JP" dirty="0">
              <a:latin typeface="ＭＳ Ｐゴシック 本文"/>
            </a:endParaRPr>
          </a:p>
          <a:p>
            <a:r>
              <a:rPr lang="ja-JP" altLang="en-US" dirty="0">
                <a:latin typeface="ＭＳ Ｐゴシック 本文"/>
              </a:rPr>
              <a:t>詳しくは</a:t>
            </a:r>
            <a:r>
              <a:rPr kumimoji="1" lang="ja-JP" altLang="en-US" dirty="0"/>
              <a:t>本市ホームページをご確認ください。</a:t>
            </a:r>
            <a:endParaRPr kumimoji="1" lang="en-US" altLang="ja-JP" dirty="0"/>
          </a:p>
          <a:p>
            <a:endParaRPr kumimoji="1"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j-ea"/>
                <a:ea typeface="+mn-ea"/>
                <a:cs typeface="+mn-cs"/>
              </a:rPr>
              <a:t>　鹿児島市ホームページ（事故報告書の提出）</a:t>
            </a:r>
            <a:endParaRPr kumimoji="1" lang="en-US" altLang="ja-JP" sz="1200" b="0" kern="1200" dirty="0">
              <a:solidFill>
                <a:schemeClr val="dk1"/>
              </a:solidFill>
              <a:latin typeface="+mj-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j-ea"/>
                <a:ea typeface="+mn-ea"/>
                <a:cs typeface="+mn-cs"/>
              </a:rPr>
              <a:t>　</a:t>
            </a:r>
            <a:r>
              <a:rPr kumimoji="1" lang="en-US" altLang="ja-JP" sz="1200" b="0" kern="1200" dirty="0">
                <a:solidFill>
                  <a:schemeClr val="dk1"/>
                </a:solidFill>
                <a:latin typeface="+mj-ea"/>
                <a:ea typeface="+mn-ea"/>
                <a:cs typeface="+mn-cs"/>
              </a:rPr>
              <a:t>https://www.city.kagoshima.lg.jp/kenkofukushi/fukushi/syofuku/kenko/fukushi/shogai/jigyosha/jiko.html</a:t>
            </a:r>
            <a:endParaRPr kumimoji="1" lang="en-US" altLang="ja-JP"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27</a:t>
            </a:fld>
            <a:endParaRPr kumimoji="1" lang="ja-JP" altLang="en-US"/>
          </a:p>
        </p:txBody>
      </p:sp>
    </p:spTree>
    <p:extLst>
      <p:ext uri="{BB962C8B-B14F-4D97-AF65-F5344CB8AC3E}">
        <p14:creationId xmlns:p14="http://schemas.microsoft.com/office/powerpoint/2010/main" val="490687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次に、情報公表制度について説明します。</a:t>
            </a:r>
          </a:p>
          <a:p>
            <a:endParaRPr kumimoji="1" lang="ja-JP" altLang="en-US" dirty="0"/>
          </a:p>
          <a:p>
            <a:r>
              <a:rPr kumimoji="1" lang="ja-JP" altLang="en-US" dirty="0"/>
              <a:t>情報公表制度の主旨・目的については、</a:t>
            </a:r>
          </a:p>
          <a:p>
            <a:r>
              <a:rPr kumimoji="1" lang="ja-JP" altLang="en-US" dirty="0"/>
              <a:t>障害福祉サービス等を提供する事業所数が大幅に増加する中で、</a:t>
            </a:r>
          </a:p>
          <a:p>
            <a:r>
              <a:rPr kumimoji="1" lang="ja-JP" altLang="en-US" dirty="0"/>
              <a:t>事業者によるサービスの質の向上が重要な課題となっていることなどを踏まえ、</a:t>
            </a:r>
          </a:p>
          <a:p>
            <a:r>
              <a:rPr kumimoji="1" lang="ja-JP" altLang="en-US" dirty="0"/>
              <a:t>平成３０年４月から施行された法律において、事業者に対して</a:t>
            </a:r>
          </a:p>
          <a:p>
            <a:r>
              <a:rPr kumimoji="1" lang="ja-JP" altLang="en-US" dirty="0"/>
              <a:t>障害福祉サービスの内容等を報告することを求めるとともに、</a:t>
            </a:r>
          </a:p>
          <a:p>
            <a:r>
              <a:rPr kumimoji="1" lang="ja-JP" altLang="en-US" dirty="0"/>
              <a:t>内容を公表する仕組みを創設し、利用者による個々のニーズに応じた</a:t>
            </a:r>
          </a:p>
          <a:p>
            <a:r>
              <a:rPr kumimoji="1" lang="ja-JP" altLang="en-US" dirty="0"/>
              <a:t>良質なサービスの選択に資すること等を目的としております。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28</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3354016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公表の方法につきましては、ワムネットの</a:t>
            </a:r>
          </a:p>
          <a:p>
            <a:r>
              <a:rPr kumimoji="1" lang="ja-JP" altLang="en-US" dirty="0"/>
              <a:t>「障害福祉サービス等情報公表システム」において公表しております。</a:t>
            </a:r>
          </a:p>
          <a:p>
            <a:endParaRPr kumimoji="1" lang="ja-JP" altLang="en-US" dirty="0"/>
          </a:p>
          <a:p>
            <a:r>
              <a:rPr kumimoji="1" lang="ja-JP" altLang="en-US" dirty="0"/>
              <a:t>報告の方法につきましては、</a:t>
            </a:r>
          </a:p>
          <a:p>
            <a:r>
              <a:rPr kumimoji="1" lang="ja-JP" altLang="en-US" dirty="0"/>
              <a:t>事業所が直接システムにログインし入力することとなっており、</a:t>
            </a:r>
          </a:p>
          <a:p>
            <a:r>
              <a:rPr kumimoji="1" lang="ja-JP" altLang="en-US" dirty="0"/>
              <a:t>ログインに必要なＩＤ・パスワードにつきましては法人に</a:t>
            </a:r>
            <a:r>
              <a:rPr kumimoji="1" lang="en-US" altLang="ja-JP" dirty="0"/>
              <a:t>1</a:t>
            </a:r>
            <a:r>
              <a:rPr kumimoji="1" lang="ja-JP" altLang="en-US" dirty="0"/>
              <a:t>つ付与しているので、</a:t>
            </a:r>
          </a:p>
          <a:p>
            <a:r>
              <a:rPr kumimoji="1" lang="ja-JP" altLang="en-US" dirty="0"/>
              <a:t>法人内で共有をお願いします。</a:t>
            </a:r>
          </a:p>
          <a:p>
            <a:r>
              <a:rPr kumimoji="1" lang="ja-JP" altLang="en-US" dirty="0"/>
              <a:t>ＩＤ・パスワードが送付されたメールの確認がとれない場合は、</a:t>
            </a:r>
          </a:p>
          <a:p>
            <a:r>
              <a:rPr kumimoji="1" lang="ja-JP" altLang="en-US" dirty="0"/>
              <a:t>障害施設係へご連絡ください。</a:t>
            </a:r>
          </a:p>
          <a:p>
            <a:endParaRPr kumimoji="1" lang="ja-JP" altLang="en-US" dirty="0"/>
          </a:p>
          <a:p>
            <a:r>
              <a:rPr kumimoji="1" lang="ja-JP" altLang="en-US" dirty="0"/>
              <a:t>報告時期につきましては、</a:t>
            </a:r>
            <a:endParaRPr kumimoji="1" lang="en-US" altLang="ja-JP" dirty="0"/>
          </a:p>
          <a:p>
            <a:r>
              <a:rPr kumimoji="1" lang="ja-JP" altLang="en-US" dirty="0"/>
              <a:t>毎年５月に公表内容を見直していただき、更新を行ってください。</a:t>
            </a:r>
            <a:endParaRPr kumimoji="1" lang="en-US" altLang="ja-JP" dirty="0"/>
          </a:p>
          <a:p>
            <a:r>
              <a:rPr kumimoji="1" lang="ja-JP" altLang="en-US" dirty="0"/>
              <a:t>今年度更新をしていない事業所につきましては速やかに</a:t>
            </a:r>
            <a:endParaRPr kumimoji="1" lang="en-US" altLang="ja-JP" dirty="0"/>
          </a:p>
          <a:p>
            <a:r>
              <a:rPr kumimoji="1" lang="ja-JP" altLang="en-US" dirty="0"/>
              <a:t>更新していただきますようお願いいたします。</a:t>
            </a:r>
            <a:endParaRPr kumimoji="1" lang="en-US" altLang="ja-JP" dirty="0"/>
          </a:p>
          <a:p>
            <a:endParaRPr kumimoji="1" lang="en-US" altLang="ja-JP" dirty="0"/>
          </a:p>
          <a:p>
            <a:r>
              <a:rPr kumimoji="1" lang="ja-JP" altLang="en-US" dirty="0"/>
              <a:t>また、更新を行った後に公表内容の変更があった場合は、</a:t>
            </a:r>
            <a:endParaRPr kumimoji="1" lang="en-US" altLang="ja-JP" dirty="0"/>
          </a:p>
          <a:p>
            <a:r>
              <a:rPr kumimoji="1" lang="ja-JP" altLang="en-US" dirty="0"/>
              <a:t>随時システムから報告を行ってください。</a:t>
            </a:r>
            <a:endParaRPr kumimoji="1" lang="en-US" altLang="ja-JP" dirty="0"/>
          </a:p>
          <a:p>
            <a:pPr defTabSz="914239">
              <a:defRPr/>
            </a:pPr>
            <a:r>
              <a:rPr kumimoji="1" lang="ja-JP" altLang="en-US" dirty="0"/>
              <a:t>なお、</a:t>
            </a:r>
            <a:r>
              <a:rPr lang="ja-JP" altLang="en-US" dirty="0">
                <a:solidFill>
                  <a:srgbClr val="FF0000"/>
                </a:solidFill>
              </a:rPr>
              <a:t>令和６年度報酬改定により情報公表未報告減算が創設されており、未報告の場合は減算の対象となります。</a:t>
            </a:r>
            <a:endParaRPr lang="en-US" altLang="ja-JP"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29</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09987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次に、人員基準等の毎月の確認について説明します。</a:t>
            </a:r>
            <a:endParaRPr lang="en-US" altLang="ja-JP" sz="1200" dirty="0"/>
          </a:p>
          <a:p>
            <a:r>
              <a:rPr lang="ja-JP" altLang="en-US" sz="1200" dirty="0"/>
              <a:t>基本報酬や加算算定の基礎となる人員配置等については、</a:t>
            </a:r>
            <a:endParaRPr lang="en-US" altLang="ja-JP" sz="1200" dirty="0"/>
          </a:p>
          <a:p>
            <a:r>
              <a:rPr lang="ja-JP" altLang="en-US" sz="1200" dirty="0"/>
              <a:t>体制等状況や勤務形態一覧表などを基に</a:t>
            </a:r>
            <a:endParaRPr lang="en-US" altLang="ja-JP" sz="1200" dirty="0"/>
          </a:p>
          <a:p>
            <a:r>
              <a:rPr lang="ja-JP" altLang="en-US" sz="1200" dirty="0"/>
              <a:t>基準や加算要件を満たしているか毎月確認を行ってください。</a:t>
            </a:r>
            <a:endParaRPr lang="en-US" altLang="ja-JP" sz="1200" dirty="0"/>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3</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84599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最後に、今年度行った行政処分についてです。</a:t>
            </a:r>
            <a:endParaRPr kumimoji="1" lang="en-US" altLang="ja-JP" dirty="0"/>
          </a:p>
          <a:p>
            <a:pPr defTabSz="914239"/>
            <a:r>
              <a:rPr kumimoji="1" lang="ja-JP" altLang="en-US" dirty="0"/>
              <a:t>報道等でご承知のとおり、本市の</a:t>
            </a:r>
            <a:r>
              <a:rPr lang="ja-JP" altLang="en-US" dirty="0"/>
              <a:t>障害福祉サービス事業所等に対して、従業者による虐待や報酬を不正に請求するなどの事由により行政処分を行ったところです。</a:t>
            </a:r>
            <a:endParaRPr lang="en-US" altLang="ja-JP" dirty="0"/>
          </a:p>
          <a:p>
            <a:pPr defTabSz="914239"/>
            <a:r>
              <a:rPr lang="ja-JP" altLang="en-US" dirty="0"/>
              <a:t>今回の事案は、障害者の尊厳を害するのみならず、制度全体の信頼を損なうもので到底許されるものではありません。 </a:t>
            </a:r>
            <a:endParaRPr lang="en-US" altLang="ja-JP" dirty="0"/>
          </a:p>
          <a:p>
            <a:pPr defTabSz="914239"/>
            <a:r>
              <a:rPr lang="ja-JP" altLang="en-US" dirty="0"/>
              <a:t>事業所等におかれましては、国の基準省令やガイドライン等の遵守など適切な運営をお願いします。</a:t>
            </a:r>
          </a:p>
          <a:p>
            <a:pPr defTabSz="914239"/>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30</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51947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39"/>
            <a:r>
              <a:rPr kumimoji="1" lang="ja-JP" altLang="en-US" dirty="0"/>
              <a:t>　上記の文書は、今回の行政処分を踏まえて、</a:t>
            </a:r>
            <a:r>
              <a:rPr kumimoji="1" lang="en-US" altLang="ja-JP" dirty="0"/>
              <a:t>8</a:t>
            </a:r>
            <a:r>
              <a:rPr kumimoji="1" lang="ja-JP" altLang="en-US" dirty="0"/>
              <a:t>月</a:t>
            </a:r>
            <a:r>
              <a:rPr kumimoji="1" lang="en-US" altLang="ja-JP" dirty="0"/>
              <a:t>23</a:t>
            </a:r>
            <a:r>
              <a:rPr kumimoji="1" lang="ja-JP" altLang="en-US" dirty="0"/>
              <a:t>日付で各事業所等に発出した文書となります。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31</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5873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訪問系の事業所におかれましては、常勤換算で２．５人以上の</a:t>
            </a:r>
            <a:endParaRPr lang="en-US" altLang="ja-JP" sz="1200" dirty="0"/>
          </a:p>
          <a:p>
            <a:r>
              <a:rPr lang="ja-JP" altLang="en-US" sz="1200" dirty="0"/>
              <a:t>有資格者等の配置が必要となりますので、年度始めの異動等で</a:t>
            </a:r>
            <a:endParaRPr lang="en-US" altLang="ja-JP" sz="1200" dirty="0"/>
          </a:p>
          <a:p>
            <a:r>
              <a:rPr lang="ja-JP" altLang="en-US" sz="1200" dirty="0"/>
              <a:t>従業者の変更がある際は、ご注意ください。</a:t>
            </a:r>
            <a:endParaRPr lang="en-US" altLang="ja-JP" sz="1200" dirty="0"/>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4</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4872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次に、各手続きの提出期限について説明します。</a:t>
            </a:r>
            <a:endParaRPr lang="en-US" altLang="ja-JP" sz="1200" dirty="0"/>
          </a:p>
          <a:p>
            <a:r>
              <a:rPr lang="ja-JP" altLang="en-US" sz="1200" dirty="0"/>
              <a:t>指定申請、更新申請は、２か月前まで、</a:t>
            </a:r>
            <a:endParaRPr lang="en-US" altLang="ja-JP" sz="1200" dirty="0"/>
          </a:p>
          <a:p>
            <a:r>
              <a:rPr lang="ja-JP" altLang="en-US" sz="1200" dirty="0"/>
              <a:t>廃止届、休止届は１か月前まで、</a:t>
            </a:r>
            <a:endParaRPr lang="en-US" altLang="ja-JP" sz="1200" dirty="0"/>
          </a:p>
          <a:p>
            <a:r>
              <a:rPr lang="ja-JP" altLang="en-US" sz="1200" dirty="0"/>
              <a:t>再開届は、再開の日から１０日以内となっておりますので、</a:t>
            </a:r>
            <a:endParaRPr lang="en-US" altLang="ja-JP" sz="1200" dirty="0"/>
          </a:p>
          <a:p>
            <a:r>
              <a:rPr lang="ja-JP" altLang="en-US" sz="1200" dirty="0"/>
              <a:t>それぞれ提出期限を厳守してください。</a:t>
            </a:r>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5</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1468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次に、変更届についてですが、給付費に関するものと</a:t>
            </a:r>
          </a:p>
          <a:p>
            <a:r>
              <a:rPr lang="ja-JP" altLang="en-US" sz="1200" dirty="0"/>
              <a:t>それ以外のもので異なります。</a:t>
            </a:r>
          </a:p>
          <a:p>
            <a:endParaRPr lang="ja-JP" altLang="en-US" sz="1200" dirty="0"/>
          </a:p>
          <a:p>
            <a:r>
              <a:rPr lang="ja-JP" altLang="en-US" sz="1200" dirty="0"/>
              <a:t>①給付費に関するもの以外については、変更のあった日から１０日以内となっております。</a:t>
            </a:r>
          </a:p>
          <a:p>
            <a:endParaRPr lang="ja-JP" altLang="en-US" sz="1200" dirty="0"/>
          </a:p>
          <a:p>
            <a:r>
              <a:rPr lang="ja-JP" altLang="en-US" sz="1200" dirty="0"/>
              <a:t>②給付費に関するものについては、届出日が１５日以前か１６日以降かで、算定開始の時期が変わります。</a:t>
            </a:r>
          </a:p>
          <a:p>
            <a:r>
              <a:rPr lang="ja-JP" altLang="en-US" sz="1200" dirty="0"/>
              <a:t>なお、１５日が休みの場合は、１５日より前の開庁日が境となります。</a:t>
            </a:r>
          </a:p>
          <a:p>
            <a:endParaRPr lang="ja-JP" altLang="en-US" sz="1200" dirty="0"/>
          </a:p>
          <a:p>
            <a:r>
              <a:rPr lang="ja-JP" altLang="en-US" sz="1200" dirty="0"/>
              <a:t>ここで注意していただきたいのは、算定要件を満たさなくなった場合です。</a:t>
            </a:r>
          </a:p>
          <a:p>
            <a:r>
              <a:rPr lang="ja-JP" altLang="en-US" sz="1200" dirty="0"/>
              <a:t>要件を満たさないことが判明したら、請求を止めるだけでなく、速やかに終了の届出を行ってください。</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6</a:t>
            </a:fld>
            <a:endParaRPr lang="ja-JP" altLang="en-US">
              <a:solidFill>
                <a:prstClr val="black"/>
              </a:solidFill>
            </a:endParaRPr>
          </a:p>
        </p:txBody>
      </p:sp>
      <p:sp>
        <p:nvSpPr>
          <p:cNvPr id="6" name="ヘッダー プレースホルダー 5"/>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352647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次に、給付費の中での例外についてです。</a:t>
            </a:r>
            <a:endParaRPr lang="en-US" altLang="ja-JP" sz="1200" dirty="0"/>
          </a:p>
          <a:p>
            <a:endParaRPr lang="en-US" altLang="ja-JP" sz="1200" dirty="0"/>
          </a:p>
          <a:p>
            <a:r>
              <a:rPr lang="ja-JP" altLang="en-US" sz="1200" dirty="0"/>
              <a:t>①前年度の実績に応じて算定する加算として、　「特定事業所加算」があります。</a:t>
            </a:r>
            <a:endParaRPr lang="en-US" altLang="ja-JP" sz="1200" dirty="0"/>
          </a:p>
          <a:p>
            <a:r>
              <a:rPr lang="ja-JP" altLang="en-US" sz="1200" dirty="0"/>
              <a:t>　この届出については、翌年度の</a:t>
            </a:r>
            <a:r>
              <a:rPr lang="en-US" altLang="ja-JP" sz="1200" dirty="0"/>
              <a:t>4</a:t>
            </a:r>
            <a:r>
              <a:rPr lang="ja-JP" altLang="en-US" sz="1200" dirty="0"/>
              <a:t>月中旬までの提出となります。</a:t>
            </a:r>
            <a:endParaRPr lang="en-US" altLang="ja-JP" sz="1200" dirty="0"/>
          </a:p>
          <a:p>
            <a:r>
              <a:rPr lang="ja-JP" altLang="en-US" sz="1200" dirty="0"/>
              <a:t>②福祉・介護職員処遇改善加算等は、</a:t>
            </a:r>
            <a:endParaRPr lang="en-US" altLang="ja-JP" sz="1200" dirty="0"/>
          </a:p>
          <a:p>
            <a:r>
              <a:rPr lang="ja-JP" altLang="en-US" sz="1200" dirty="0"/>
              <a:t>算定開始月の前々月の末日までとされていますので、</a:t>
            </a:r>
            <a:endParaRPr lang="en-US" altLang="ja-JP" sz="1200" dirty="0"/>
          </a:p>
          <a:p>
            <a:r>
              <a:rPr lang="ja-JP" altLang="en-US" sz="1200" dirty="0"/>
              <a:t>４月から算定するためには２月末までに届出が必要です。</a:t>
            </a:r>
            <a:endParaRPr lang="en-US" altLang="ja-JP" sz="1200" dirty="0"/>
          </a:p>
          <a:p>
            <a:endParaRPr lang="en-US" altLang="ja-JP" sz="1200" dirty="0"/>
          </a:p>
          <a:p>
            <a:r>
              <a:rPr lang="ja-JP" altLang="en-US" sz="1200" dirty="0"/>
              <a:t>なお、この加算を算定するためには、毎年届出が必要となりますのでご注意ください。</a:t>
            </a:r>
            <a:endParaRPr lang="en-US" altLang="ja-JP" sz="1200" dirty="0"/>
          </a:p>
        </p:txBody>
      </p:sp>
      <p:sp>
        <p:nvSpPr>
          <p:cNvPr id="5" name="スライド番号プレースホルダー 4"/>
          <p:cNvSpPr>
            <a:spLocks noGrp="1"/>
          </p:cNvSpPr>
          <p:nvPr>
            <p:ph type="sldNum" sz="quarter" idx="11"/>
          </p:nvPr>
        </p:nvSpPr>
        <p:spPr/>
        <p:txBody>
          <a:bodyPr/>
          <a:lstStyle/>
          <a:p>
            <a:fld id="{B143584D-A7E2-43D6-905A-580B331C7D4C}" type="slidenum">
              <a:rPr lang="ja-JP" altLang="en-US" smtClean="0">
                <a:solidFill>
                  <a:prstClr val="black"/>
                </a:solidFill>
              </a:rPr>
              <a:pPr/>
              <a:t>7</a:t>
            </a:fld>
            <a:endParaRPr lang="ja-JP" altLang="en-US">
              <a:solidFill>
                <a:prstClr val="black"/>
              </a:solidFill>
            </a:endParaRPr>
          </a:p>
        </p:txBody>
      </p:sp>
      <p:sp>
        <p:nvSpPr>
          <p:cNvPr id="6" name="ヘッダー プレースホルダー 5"/>
          <p:cNvSpPr>
            <a:spLocks noGrp="1"/>
          </p:cNvSpPr>
          <p:nvPr>
            <p:ph type="hdr" sz="quarter" idx="12"/>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360492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Ｐゴシック 本文"/>
              </a:rPr>
              <a:t>次に、特定事業所加算について説明します。</a:t>
            </a:r>
          </a:p>
          <a:p>
            <a:endParaRPr lang="en-US" altLang="ja-JP" dirty="0">
              <a:latin typeface="ＭＳ Ｐゴシック 本文"/>
            </a:endParaRPr>
          </a:p>
          <a:p>
            <a:pPr defTabSz="914239">
              <a:spcBef>
                <a:spcPct val="20000"/>
              </a:spcBef>
              <a:defRPr/>
            </a:pPr>
            <a:r>
              <a:rPr lang="ja-JP" altLang="en-US" dirty="0">
                <a:latin typeface="ＭＳ Ｐゴシック 本文"/>
              </a:rPr>
              <a:t>特定事業所加算は、</a:t>
            </a:r>
            <a:r>
              <a:rPr lang="ja-JP" altLang="en-US" dirty="0">
                <a:solidFill>
                  <a:prstClr val="black"/>
                </a:solidFill>
                <a:latin typeface="ＭＳ Ｐゴシック 本文"/>
                <a:ea typeface="ＭＳ Ｐゴシック" panose="020B0600070205080204" pitchFamily="50" charset="-128"/>
              </a:rPr>
              <a:t>良質な人材の確保とサービスの質の向上を図る観点から、</a:t>
            </a:r>
            <a:endParaRPr lang="en-US" altLang="ja-JP" dirty="0">
              <a:solidFill>
                <a:prstClr val="black"/>
              </a:solidFill>
              <a:latin typeface="ＭＳ Ｐゴシック 本文"/>
              <a:ea typeface="ＭＳ Ｐゴシック" panose="020B0600070205080204" pitchFamily="50" charset="-128"/>
            </a:endParaRPr>
          </a:p>
          <a:p>
            <a:pPr defTabSz="914239">
              <a:spcBef>
                <a:spcPct val="20000"/>
              </a:spcBef>
              <a:defRPr/>
            </a:pPr>
            <a:r>
              <a:rPr lang="ja-JP" altLang="en-US" dirty="0">
                <a:solidFill>
                  <a:prstClr val="black"/>
                </a:solidFill>
                <a:latin typeface="ＭＳ Ｐゴシック 本文"/>
                <a:ea typeface="ＭＳ Ｐゴシック" panose="020B0600070205080204" pitchFamily="50" charset="-128"/>
              </a:rPr>
              <a:t>条件に応じて、所定単位数が加算されますが、令和６年度報酬改定で重度訪問介護を除くサービスで要件の見直しが行われました。</a:t>
            </a:r>
            <a:endParaRPr lang="en-US" altLang="ja-JP" dirty="0">
              <a:solidFill>
                <a:prstClr val="black"/>
              </a:solidFill>
              <a:latin typeface="ＭＳ Ｐゴシック 本文"/>
              <a:ea typeface="ＭＳ Ｐゴシック" panose="020B0600070205080204" pitchFamily="50" charset="-128"/>
            </a:endParaRPr>
          </a:p>
          <a:p>
            <a:pPr defTabSz="914239">
              <a:spcBef>
                <a:spcPct val="20000"/>
              </a:spcBef>
              <a:defRPr/>
            </a:pPr>
            <a:endParaRPr lang="en-US" altLang="ja-JP" dirty="0">
              <a:solidFill>
                <a:prstClr val="black"/>
              </a:solidFill>
              <a:latin typeface="ＭＳ Ｐゴシック 本文"/>
              <a:ea typeface="ＭＳ Ｐゴシック" panose="020B0600070205080204" pitchFamily="50" charset="-128"/>
            </a:endParaRPr>
          </a:p>
          <a:p>
            <a:pPr defTabSz="914239">
              <a:spcBef>
                <a:spcPct val="20000"/>
              </a:spcBef>
              <a:defRPr/>
            </a:pPr>
            <a:r>
              <a:rPr lang="ja-JP" altLang="en-US" dirty="0">
                <a:solidFill>
                  <a:prstClr val="black"/>
                </a:solidFill>
                <a:latin typeface="ＭＳ Ｐゴシック 本文"/>
                <a:ea typeface="ＭＳ Ｐゴシック" panose="020B0600070205080204" pitchFamily="50" charset="-128"/>
              </a:rPr>
              <a:t>居宅介護を例にご説明いたします。</a:t>
            </a:r>
            <a:endParaRPr lang="en-US" altLang="ja-JP" dirty="0">
              <a:solidFill>
                <a:prstClr val="black"/>
              </a:solidFill>
              <a:latin typeface="ＭＳ Ｐゴシック 本文"/>
              <a:ea typeface="ＭＳ Ｐゴシック" panose="020B0600070205080204" pitchFamily="50" charset="-128"/>
            </a:endParaRPr>
          </a:p>
          <a:p>
            <a:r>
              <a:rPr lang="ja-JP" altLang="en-US" dirty="0">
                <a:latin typeface="ＭＳ Ｐゴシック 本文"/>
              </a:rPr>
              <a:t>特定事業所加算（</a:t>
            </a:r>
            <a:r>
              <a:rPr lang="en-US" altLang="ja-JP" dirty="0">
                <a:latin typeface="ＭＳ Ｐゴシック 本文"/>
              </a:rPr>
              <a:t>Ⅰ</a:t>
            </a:r>
            <a:r>
              <a:rPr lang="ja-JP" altLang="en-US" dirty="0">
                <a:latin typeface="ＭＳ Ｐゴシック 本文"/>
              </a:rPr>
              <a:t>）は、所定単位数の２０％を加算。</a:t>
            </a:r>
            <a:endParaRPr lang="en-US" altLang="ja-JP" dirty="0">
              <a:latin typeface="ＭＳ Ｐゴシック 本文"/>
            </a:endParaRPr>
          </a:p>
          <a:p>
            <a:r>
              <a:rPr lang="ja-JP" altLang="en-US" dirty="0">
                <a:latin typeface="ＭＳ Ｐゴシック 本文"/>
              </a:rPr>
              <a:t>算定要件の①～③のすべてに適合する必要があります。</a:t>
            </a:r>
            <a:endParaRPr lang="en-US" altLang="ja-JP" dirty="0">
              <a:latin typeface="ＭＳ Ｐゴシック 本文"/>
            </a:endParaRPr>
          </a:p>
          <a:p>
            <a:endParaRPr lang="en-US" altLang="ja-JP" dirty="0">
              <a:latin typeface="ＭＳ Ｐゴシック 本文"/>
            </a:endParaRPr>
          </a:p>
          <a:p>
            <a:r>
              <a:rPr lang="ja-JP" altLang="en-US" dirty="0">
                <a:latin typeface="ＭＳ Ｐゴシック 本文"/>
              </a:rPr>
              <a:t>特定事業所加算（</a:t>
            </a:r>
            <a:r>
              <a:rPr lang="en-US" altLang="ja-JP" dirty="0">
                <a:latin typeface="ＭＳ Ｐゴシック 本文"/>
              </a:rPr>
              <a:t>Ⅱ</a:t>
            </a:r>
            <a:r>
              <a:rPr lang="ja-JP" altLang="en-US" dirty="0">
                <a:latin typeface="ＭＳ Ｐゴシック 本文"/>
              </a:rPr>
              <a:t>）は、所定単位数の１０％を加算。</a:t>
            </a:r>
            <a:endParaRPr lang="en-US" altLang="ja-JP" dirty="0">
              <a:latin typeface="ＭＳ Ｐゴシック 本文"/>
            </a:endParaRPr>
          </a:p>
          <a:p>
            <a:r>
              <a:rPr lang="ja-JP" altLang="en-US" dirty="0">
                <a:latin typeface="ＭＳ Ｐゴシック 本文"/>
              </a:rPr>
              <a:t>算定要件の①及び②に適合が必要です。</a:t>
            </a:r>
            <a:endParaRPr lang="en-US" altLang="ja-JP" dirty="0">
              <a:latin typeface="ＭＳ Ｐゴシック 本文"/>
            </a:endParaRPr>
          </a:p>
          <a:p>
            <a:endParaRPr lang="en-US" altLang="ja-JP" dirty="0">
              <a:latin typeface="ＭＳ Ｐゴシック 本文"/>
            </a:endParaRPr>
          </a:p>
          <a:p>
            <a:r>
              <a:rPr lang="ja-JP" altLang="en-US" dirty="0">
                <a:latin typeface="ＭＳ Ｐゴシック 本文"/>
              </a:rPr>
              <a:t>特定事業所加算（</a:t>
            </a:r>
            <a:r>
              <a:rPr lang="en-US" altLang="ja-JP" dirty="0">
                <a:latin typeface="ＭＳ Ｐゴシック 本文"/>
              </a:rPr>
              <a:t>Ⅲ</a:t>
            </a:r>
            <a:r>
              <a:rPr lang="ja-JP" altLang="en-US" dirty="0">
                <a:latin typeface="ＭＳ Ｐゴシック 本文"/>
              </a:rPr>
              <a:t>）は、所定単位数の１０％を加算。</a:t>
            </a:r>
            <a:endParaRPr lang="en-US" altLang="ja-JP" dirty="0">
              <a:latin typeface="ＭＳ Ｐゴシック 本文"/>
            </a:endParaRPr>
          </a:p>
          <a:p>
            <a:r>
              <a:rPr lang="ja-JP" altLang="en-US" dirty="0">
                <a:latin typeface="ＭＳ Ｐゴシック 本文"/>
              </a:rPr>
              <a:t>算定要件の①及び③に適合が必要です。</a:t>
            </a:r>
            <a:endParaRPr lang="en-US" altLang="ja-JP" dirty="0">
              <a:latin typeface="ＭＳ Ｐゴシック 本文"/>
            </a:endParaRPr>
          </a:p>
          <a:p>
            <a:endParaRPr lang="en-US" altLang="ja-JP" dirty="0">
              <a:latin typeface="ＭＳ Ｐゴシック 本文"/>
            </a:endParaRPr>
          </a:p>
          <a:p>
            <a:r>
              <a:rPr lang="ja-JP" altLang="en-US" dirty="0">
                <a:latin typeface="ＭＳ Ｐゴシック 本文"/>
              </a:rPr>
              <a:t>特定事業所加算（</a:t>
            </a:r>
            <a:r>
              <a:rPr lang="en-US" altLang="ja-JP" dirty="0">
                <a:latin typeface="ＭＳ Ｐゴシック 本文"/>
              </a:rPr>
              <a:t>Ⅳ</a:t>
            </a:r>
            <a:r>
              <a:rPr lang="ja-JP" altLang="en-US" dirty="0">
                <a:latin typeface="ＭＳ Ｐゴシック 本文"/>
              </a:rPr>
              <a:t>）は、所定単位数の５％を加算。</a:t>
            </a:r>
            <a:endParaRPr lang="en-US" altLang="ja-JP" dirty="0">
              <a:latin typeface="ＭＳ Ｐゴシック 本文"/>
            </a:endParaRPr>
          </a:p>
          <a:p>
            <a:r>
              <a:rPr lang="ja-JP" altLang="en-US" dirty="0">
                <a:latin typeface="ＭＳ Ｐゴシック 本文"/>
              </a:rPr>
              <a:t>算定要件の①及び④に適合が必要です。</a:t>
            </a:r>
            <a:endParaRPr lang="en-US" altLang="ja-JP" dirty="0">
              <a:latin typeface="ＭＳ Ｐゴシック 本文"/>
            </a:endParaRPr>
          </a:p>
          <a:p>
            <a:endParaRPr lang="en-US" altLang="ja-JP" dirty="0">
              <a:latin typeface="ＭＳ Ｐゴシック 本文"/>
            </a:endParaRPr>
          </a:p>
          <a:p>
            <a:r>
              <a:rPr lang="ja-JP" altLang="en-US" dirty="0">
                <a:latin typeface="ＭＳ Ｐゴシック 本文"/>
              </a:rPr>
              <a:t>見直しが行われた算定要件は、下線部の箇所となり、</a:t>
            </a:r>
            <a:r>
              <a:rPr lang="ja-JP" altLang="ja-JP" dirty="0">
                <a:latin typeface="ＭＳ Ｐゴシック 本文"/>
                <a:ea typeface="ＭＳ 明朝" panose="02020609040205080304" pitchFamily="17" charset="-128"/>
                <a:cs typeface="Times New Roman" panose="02020603050405020304" pitchFamily="18" charset="0"/>
              </a:rPr>
              <a:t>重度障害児への対応を評価</a:t>
            </a:r>
            <a:r>
              <a:rPr lang="ja-JP" altLang="en-US" dirty="0">
                <a:latin typeface="ＭＳ Ｐゴシック 本文"/>
                <a:ea typeface="ＭＳ 明朝" panose="02020609040205080304" pitchFamily="17" charset="-128"/>
                <a:cs typeface="Times New Roman" panose="02020603050405020304" pitchFamily="18" charset="0"/>
              </a:rPr>
              <a:t>するものとなっております</a:t>
            </a:r>
            <a:r>
              <a:rPr lang="ja-JP" altLang="en-US" dirty="0">
                <a:latin typeface="ＭＳ Ｐゴシック 本文"/>
              </a:rPr>
              <a:t>。</a:t>
            </a:r>
            <a:endParaRPr lang="en-US" altLang="ja-JP" dirty="0">
              <a:latin typeface="ＭＳ Ｐゴシック 本文"/>
            </a:endParaRPr>
          </a:p>
          <a:p>
            <a:pPr defTabSz="914239">
              <a:defRPr/>
            </a:pPr>
            <a:r>
              <a:rPr lang="ja-JP" altLang="en-US" dirty="0">
                <a:latin typeface="ＭＳ Ｐゴシック 本文"/>
              </a:rPr>
              <a:t>①</a:t>
            </a:r>
            <a:r>
              <a:rPr lang="ja-JP" altLang="en-US" dirty="0">
                <a:solidFill>
                  <a:prstClr val="black"/>
                </a:solidFill>
                <a:latin typeface="ＭＳ Ｐゴシック 本文"/>
              </a:rPr>
              <a:t>サービス提供体制の整備（研修の計画的実施、情報の的確な伝達等）</a:t>
            </a:r>
            <a:endParaRPr lang="en-US" altLang="ja-JP" dirty="0">
              <a:latin typeface="ＭＳ Ｐゴシック 本文"/>
            </a:endParaRPr>
          </a:p>
          <a:p>
            <a:pPr defTabSz="914239">
              <a:defRPr/>
            </a:pPr>
            <a:r>
              <a:rPr lang="ja-JP" altLang="en-US" dirty="0">
                <a:latin typeface="ＭＳ Ｐゴシック 本文"/>
              </a:rPr>
              <a:t>②</a:t>
            </a:r>
            <a:r>
              <a:rPr lang="ja-JP" altLang="en-US" dirty="0">
                <a:solidFill>
                  <a:prstClr val="black"/>
                </a:solidFill>
                <a:latin typeface="ＭＳ Ｐゴシック 本文"/>
              </a:rPr>
              <a:t>良質な人材の確保（介護福祉士の割合が</a:t>
            </a:r>
            <a:r>
              <a:rPr lang="en-US" altLang="ja-JP" dirty="0">
                <a:solidFill>
                  <a:prstClr val="black"/>
                </a:solidFill>
                <a:latin typeface="ＭＳ Ｐゴシック 本文"/>
              </a:rPr>
              <a:t>30</a:t>
            </a:r>
            <a:r>
              <a:rPr lang="ja-JP" altLang="en-US" dirty="0">
                <a:solidFill>
                  <a:prstClr val="black"/>
                </a:solidFill>
                <a:latin typeface="ＭＳ Ｐゴシック 本文"/>
              </a:rPr>
              <a:t>％以上等）</a:t>
            </a:r>
            <a:endParaRPr lang="en-US" altLang="ja-JP" dirty="0">
              <a:latin typeface="ＭＳ Ｐゴシック 本文"/>
            </a:endParaRPr>
          </a:p>
          <a:p>
            <a:pPr defTabSz="914239">
              <a:spcBef>
                <a:spcPct val="20000"/>
              </a:spcBef>
              <a:defRPr/>
            </a:pPr>
            <a:r>
              <a:rPr lang="ja-JP" altLang="en-US" dirty="0">
                <a:latin typeface="ＭＳ Ｐゴシック 本文"/>
              </a:rPr>
              <a:t>③</a:t>
            </a:r>
            <a:r>
              <a:rPr lang="ja-JP" altLang="en-US" dirty="0">
                <a:solidFill>
                  <a:prstClr val="black"/>
                </a:solidFill>
                <a:latin typeface="ＭＳ Ｐゴシック 本文"/>
              </a:rPr>
              <a:t>重度障害者への対応（区分５以上の利用者及び喀痰吸引等を必要とする者</a:t>
            </a:r>
            <a:r>
              <a:rPr lang="ja-JP" altLang="en-US" u="sng" dirty="0">
                <a:solidFill>
                  <a:prstClr val="black"/>
                </a:solidFill>
                <a:latin typeface="ＭＳ Ｐゴシック 本文"/>
                <a:ea typeface="ＭＳ Ｐゴシック" panose="020B0600070205080204" pitchFamily="50" charset="-128"/>
              </a:rPr>
              <a:t>並びに重症心身障害児及び医療的ケア児</a:t>
            </a:r>
            <a:r>
              <a:rPr lang="ja-JP" altLang="en-US" dirty="0">
                <a:solidFill>
                  <a:prstClr val="black"/>
                </a:solidFill>
                <a:latin typeface="ＭＳ Ｐゴシック 本文"/>
                <a:ea typeface="ＭＳ Ｐゴシック" panose="020B0600070205080204" pitchFamily="50" charset="-128"/>
              </a:rPr>
              <a:t>の占める割合が</a:t>
            </a:r>
            <a:r>
              <a:rPr lang="en-US" altLang="ja-JP" dirty="0">
                <a:solidFill>
                  <a:prstClr val="black"/>
                </a:solidFill>
                <a:latin typeface="ＭＳ Ｐゴシック 本文"/>
                <a:ea typeface="ＭＳ Ｐゴシック" panose="020B0600070205080204" pitchFamily="50" charset="-128"/>
              </a:rPr>
              <a:t>30</a:t>
            </a:r>
            <a:r>
              <a:rPr lang="ja-JP" altLang="en-US" dirty="0">
                <a:solidFill>
                  <a:prstClr val="black"/>
                </a:solidFill>
                <a:latin typeface="ＭＳ Ｐゴシック 本文"/>
                <a:ea typeface="ＭＳ Ｐゴシック" panose="020B0600070205080204" pitchFamily="50" charset="-128"/>
              </a:rPr>
              <a:t>％以上</a:t>
            </a:r>
            <a:r>
              <a:rPr lang="ja-JP" altLang="en-US" dirty="0">
                <a:solidFill>
                  <a:prstClr val="black"/>
                </a:solidFill>
                <a:latin typeface="ＭＳ Ｐゴシック 本文"/>
              </a:rPr>
              <a:t>）</a:t>
            </a:r>
            <a:endParaRPr lang="en-US" altLang="ja-JP" dirty="0">
              <a:latin typeface="ＭＳ Ｐゴシック 本文"/>
            </a:endParaRPr>
          </a:p>
          <a:p>
            <a:pPr defTabSz="914239">
              <a:spcBef>
                <a:spcPct val="20000"/>
              </a:spcBef>
              <a:defRPr/>
            </a:pPr>
            <a:r>
              <a:rPr lang="ja-JP" altLang="en-US" dirty="0">
                <a:latin typeface="ＭＳ Ｐゴシック 本文"/>
              </a:rPr>
              <a:t>④</a:t>
            </a:r>
            <a:r>
              <a:rPr lang="ja-JP" altLang="en-US" dirty="0">
                <a:solidFill>
                  <a:prstClr val="black"/>
                </a:solidFill>
                <a:latin typeface="ＭＳ Ｐゴシック 本文"/>
              </a:rPr>
              <a:t>中重度障害者への対応（区分４以上である者及び喀痰吸引等を必要とする者</a:t>
            </a:r>
            <a:r>
              <a:rPr lang="ja-JP" altLang="en-US" u="sng" dirty="0">
                <a:solidFill>
                  <a:prstClr val="black"/>
                </a:solidFill>
                <a:latin typeface="ＭＳ Ｐゴシック 本文"/>
                <a:ea typeface="ＭＳ Ｐゴシック" panose="020B0600070205080204" pitchFamily="50" charset="-128"/>
              </a:rPr>
              <a:t>並びに重症心身障害児及び医療的ケア児</a:t>
            </a:r>
            <a:r>
              <a:rPr lang="ja-JP" altLang="en-US" dirty="0">
                <a:solidFill>
                  <a:prstClr val="black"/>
                </a:solidFill>
                <a:latin typeface="ＭＳ Ｐゴシック 本文"/>
              </a:rPr>
              <a:t>の占める割合が</a:t>
            </a:r>
            <a:r>
              <a:rPr lang="en-US" altLang="ja-JP" dirty="0">
                <a:solidFill>
                  <a:prstClr val="black"/>
                </a:solidFill>
                <a:latin typeface="ＭＳ Ｐゴシック 本文"/>
              </a:rPr>
              <a:t>50</a:t>
            </a:r>
            <a:r>
              <a:rPr lang="ja-JP" altLang="en-US" dirty="0">
                <a:solidFill>
                  <a:prstClr val="black"/>
                </a:solidFill>
                <a:latin typeface="ＭＳ Ｐゴシック 本文"/>
              </a:rPr>
              <a:t>％以上）</a:t>
            </a:r>
            <a:endParaRPr lang="en-US" altLang="ja-JP" dirty="0">
              <a:latin typeface="ＭＳ Ｐゴシック 本文"/>
            </a:endParaRPr>
          </a:p>
          <a:p>
            <a:r>
              <a:rPr lang="ja-JP" altLang="en-US" dirty="0">
                <a:latin typeface="ＭＳ Ｐゴシック 本文"/>
              </a:rPr>
              <a:t>となっています。</a:t>
            </a:r>
            <a:endParaRPr lang="en-US" altLang="ja-JP" dirty="0">
              <a:latin typeface="ＭＳ Ｐゴシック 本文"/>
            </a:endParaRPr>
          </a:p>
          <a:p>
            <a:pPr algn="l"/>
            <a:r>
              <a:rPr lang="ja-JP" altLang="en-US" dirty="0">
                <a:latin typeface="ＭＳ Ｐゴシック 本文"/>
              </a:rPr>
              <a:t>その他の同行援護や行動援護については、厚生労働省のホームページに掲載の「令和６年度障害福祉サービス等報酬改定の概要」等をご確認ください。</a:t>
            </a:r>
            <a:endParaRPr lang="en-US" altLang="ja-JP" dirty="0">
              <a:latin typeface="ＭＳ Ｐゴシック 本文"/>
            </a:endParaRPr>
          </a:p>
        </p:txBody>
      </p:sp>
      <p:sp>
        <p:nvSpPr>
          <p:cNvPr id="4" name="スライド番号プレースホルダー 3"/>
          <p:cNvSpPr>
            <a:spLocks noGrp="1"/>
          </p:cNvSpPr>
          <p:nvPr>
            <p:ph type="sldNum" sz="quarter" idx="10"/>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8</a:t>
            </a:fld>
            <a:endParaRPr lang="ja-JP" altLang="en-US">
              <a:solidFill>
                <a:prstClr val="black"/>
              </a:solidFill>
              <a:latin typeface="Calibri"/>
              <a:ea typeface="ＭＳ Ｐゴシック" panose="020B0600070205080204" pitchFamily="50" charset="-128"/>
            </a:endParaRPr>
          </a:p>
        </p:txBody>
      </p:sp>
      <p:sp>
        <p:nvSpPr>
          <p:cNvPr id="5" name="ヘッダー プレースホルダー 4"/>
          <p:cNvSpPr>
            <a:spLocks noGrp="1"/>
          </p:cNvSpPr>
          <p:nvPr>
            <p:ph type="hdr" sz="quarter" idx="11"/>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606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次に、加算を算定する際の主な注意点について説明します。</a:t>
            </a:r>
            <a:endParaRPr lang="en-US" altLang="ja-JP" sz="1200" dirty="0"/>
          </a:p>
          <a:p>
            <a:endParaRPr lang="en-US" altLang="ja-JP" sz="1200" dirty="0"/>
          </a:p>
          <a:p>
            <a:r>
              <a:rPr lang="ja-JP" altLang="en-US" sz="1200" dirty="0"/>
              <a:t>まず、特定事業所加算についてですが、算定要件に、研修、会議、健康診断の実施などの体制要件というものがあります。</a:t>
            </a:r>
            <a:endParaRPr lang="en-US" altLang="ja-JP" sz="1200" dirty="0"/>
          </a:p>
          <a:p>
            <a:r>
              <a:rPr lang="ja-JP" altLang="en-US" sz="1200" dirty="0"/>
              <a:t>これは実施計画等を作成することで体制が整ったとみなしますので、実績がない段階でも加算の届出ができます。</a:t>
            </a:r>
            <a:endParaRPr lang="en-US" altLang="ja-JP" sz="1200" dirty="0"/>
          </a:p>
          <a:p>
            <a:endParaRPr lang="en-US" altLang="ja-JP" sz="1200" dirty="0"/>
          </a:p>
          <a:p>
            <a:r>
              <a:rPr lang="ja-JP" altLang="en-US" sz="1200" dirty="0"/>
              <a:t>ただし、重度訪問介護については、前月において、深夜帯も含めたサービス提供の実績が必要となりますのでご注意ください。</a:t>
            </a:r>
            <a:endParaRPr lang="en-US" altLang="ja-JP" sz="1200" dirty="0"/>
          </a:p>
          <a:p>
            <a:endParaRPr lang="en-US" altLang="ja-JP" sz="1200" dirty="0"/>
          </a:p>
          <a:p>
            <a:r>
              <a:rPr lang="ja-JP" altLang="en-US" sz="1200" dirty="0"/>
              <a:t>また、届出の際は、該当する要件を満たしていることを確認できる書類の添付が必要となりますのでご注意ください。</a:t>
            </a:r>
            <a:endParaRPr lang="en-US" altLang="ja-JP" sz="1200" dirty="0"/>
          </a:p>
        </p:txBody>
      </p:sp>
      <p:sp>
        <p:nvSpPr>
          <p:cNvPr id="5" name="スライド番号プレースホルダー 4"/>
          <p:cNvSpPr>
            <a:spLocks noGrp="1"/>
          </p:cNvSpPr>
          <p:nvPr>
            <p:ph type="sldNum" sz="quarter" idx="11"/>
          </p:nvPr>
        </p:nvSpPr>
        <p:spPr/>
        <p:txBody>
          <a:bodyPr/>
          <a:lstStyle/>
          <a:p>
            <a:pPr defTabSz="914239">
              <a:defRPr/>
            </a:pPr>
            <a:fld id="{B143584D-A7E2-43D6-905A-580B331C7D4C}" type="slidenum">
              <a:rPr lang="ja-JP" altLang="en-US">
                <a:solidFill>
                  <a:prstClr val="black"/>
                </a:solidFill>
                <a:latin typeface="Calibri"/>
                <a:ea typeface="ＭＳ Ｐゴシック" panose="020B0600070205080204" pitchFamily="50" charset="-128"/>
              </a:rPr>
              <a:pPr defTabSz="914239">
                <a:defRPr/>
              </a:pPr>
              <a:t>9</a:t>
            </a:fld>
            <a:endParaRPr lang="ja-JP" altLang="en-US">
              <a:solidFill>
                <a:prstClr val="black"/>
              </a:solidFill>
              <a:latin typeface="Calibri"/>
              <a:ea typeface="ＭＳ Ｐゴシック" panose="020B0600070205080204" pitchFamily="50" charset="-128"/>
            </a:endParaRPr>
          </a:p>
        </p:txBody>
      </p:sp>
      <p:sp>
        <p:nvSpPr>
          <p:cNvPr id="6" name="ヘッダー プレースホルダー 5"/>
          <p:cNvSpPr>
            <a:spLocks noGrp="1"/>
          </p:cNvSpPr>
          <p:nvPr>
            <p:ph type="hdr" sz="quarter" idx="12"/>
          </p:nvPr>
        </p:nvSpPr>
        <p:spPr/>
        <p:txBody>
          <a:bodyPr/>
          <a:lstStyle/>
          <a:p>
            <a:pPr defTabSz="914239">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13027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3709DF1-0881-4547-A5A6-3B2F8B74152D}"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29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F0C9F4-5B76-40E4-9287-E425C2BF0EAE}"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450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4B8CCE-E017-4EB0-B45D-A9A4103CA4B9}"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917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94AEB8-121E-43C5-8FFB-7A103DD2F30A}"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694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47C79C9-26C7-4A5B-98B6-98333B4F4D65}"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762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18D448D-0C12-434F-8075-C30B27CD70D9}"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89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9ABFD9-D181-4911-92D9-6A4B7E6B9A3A}"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72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0B00E21-3229-453F-96DF-FA0255EB7011}"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977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54BF16-7A4F-42BC-9312-F44CE260D5EA}"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925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7A1817-3163-4205-B703-31C5C9B2B56D}"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395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AF495DC-EE58-4A42-A9E4-1721520DCF8B}"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451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1DB47-F0FA-4382-8A94-F1F678F139DB}"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6600248"/>
      </p:ext>
    </p:extLst>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7" y="476673"/>
            <a:ext cx="7772400" cy="1054990"/>
          </a:xfrm>
        </p:spPr>
        <p:style>
          <a:lnRef idx="1">
            <a:schemeClr val="accent1"/>
          </a:lnRef>
          <a:fillRef idx="3">
            <a:schemeClr val="accent1"/>
          </a:fillRef>
          <a:effectRef idx="2">
            <a:schemeClr val="accent1"/>
          </a:effectRef>
          <a:fontRef idx="minor">
            <a:schemeClr val="lt1"/>
          </a:fontRef>
        </p:style>
        <p:txBody>
          <a:bodyPr>
            <a:noAutofit/>
          </a:bodyPr>
          <a:lstStyle/>
          <a:p>
            <a:pPr algn="l"/>
            <a:r>
              <a:rPr lang="ja-JP" altLang="en-US" sz="2800"/>
              <a:t>令和６年度</a:t>
            </a:r>
            <a:br>
              <a:rPr kumimoji="1" lang="en-US" altLang="ja-JP" sz="2800"/>
            </a:br>
            <a:r>
              <a:rPr lang="ja-JP" altLang="en-US" sz="2800"/>
              <a:t>指定障害福祉サービス事業者等集団指導</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A91244B0-13D8-45E2-A34F-94B284C31408}" type="slidenum">
              <a:rPr lang="ja-JP" altLang="en-US" kern="0" smtClean="0">
                <a:solidFill>
                  <a:sysClr val="windowText" lastClr="000000"/>
                </a:solidFill>
              </a:rPr>
              <a:pPr>
                <a:defRPr/>
              </a:pPr>
              <a:t>1</a:t>
            </a:fld>
            <a:endParaRPr lang="ja-JP" altLang="en-US" kern="0" dirty="0">
              <a:solidFill>
                <a:sysClr val="windowText" lastClr="000000"/>
              </a:solidFill>
            </a:endParaRPr>
          </a:p>
        </p:txBody>
      </p:sp>
      <p:sp>
        <p:nvSpPr>
          <p:cNvPr id="7" name="サブタイトル 2"/>
          <p:cNvSpPr txBox="1">
            <a:spLocks/>
          </p:cNvSpPr>
          <p:nvPr/>
        </p:nvSpPr>
        <p:spPr>
          <a:xfrm>
            <a:off x="2843808" y="6022462"/>
            <a:ext cx="5702051" cy="50815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spcBef>
                <a:spcPts val="0"/>
              </a:spcBef>
            </a:pPr>
            <a:r>
              <a:rPr lang="ja-JP" altLang="en-US" sz="2400" dirty="0">
                <a:solidFill>
                  <a:schemeClr val="tx1"/>
                </a:solidFill>
              </a:rPr>
              <a:t>　　　　　　　　　　　　障害福祉課障害施設係</a:t>
            </a:r>
          </a:p>
        </p:txBody>
      </p:sp>
      <p:graphicFrame>
        <p:nvGraphicFramePr>
          <p:cNvPr id="11" name="表 10">
            <a:extLst>
              <a:ext uri="{FF2B5EF4-FFF2-40B4-BE49-F238E27FC236}">
                <a16:creationId xmlns:a16="http://schemas.microsoft.com/office/drawing/2014/main" id="{72EC754A-6391-5A61-DFDD-4B3A3CF57045}"/>
              </a:ext>
            </a:extLst>
          </p:cNvPr>
          <p:cNvGraphicFramePr>
            <a:graphicFrameLocks noGrp="1"/>
          </p:cNvGraphicFramePr>
          <p:nvPr>
            <p:extLst>
              <p:ext uri="{D42A27DB-BD31-4B8C-83A1-F6EECF244321}">
                <p14:modId xmlns:p14="http://schemas.microsoft.com/office/powerpoint/2010/main" val="3065241137"/>
              </p:ext>
            </p:extLst>
          </p:nvPr>
        </p:nvGraphicFramePr>
        <p:xfrm>
          <a:off x="683567" y="1772816"/>
          <a:ext cx="7704858" cy="3802392"/>
        </p:xfrm>
        <a:graphic>
          <a:graphicData uri="http://schemas.openxmlformats.org/drawingml/2006/table">
            <a:tbl>
              <a:tblPr firstRow="1" bandRow="1">
                <a:tableStyleId>{5C22544A-7EE6-4342-B048-85BDC9FD1C3A}</a:tableStyleId>
              </a:tblPr>
              <a:tblGrid>
                <a:gridCol w="3852429">
                  <a:extLst>
                    <a:ext uri="{9D8B030D-6E8A-4147-A177-3AD203B41FA5}">
                      <a16:colId xmlns:a16="http://schemas.microsoft.com/office/drawing/2014/main" val="3666949379"/>
                    </a:ext>
                  </a:extLst>
                </a:gridCol>
                <a:gridCol w="3852429">
                  <a:extLst>
                    <a:ext uri="{9D8B030D-6E8A-4147-A177-3AD203B41FA5}">
                      <a16:colId xmlns:a16="http://schemas.microsoft.com/office/drawing/2014/main" val="2349127711"/>
                    </a:ext>
                  </a:extLst>
                </a:gridCol>
              </a:tblGrid>
              <a:tr h="378242">
                <a:tc gridSpan="2">
                  <a:txBody>
                    <a:bodyPr/>
                    <a:lstStyle/>
                    <a:p>
                      <a:r>
                        <a:rPr kumimoji="1" lang="ja-JP" altLang="en-US" dirty="0"/>
                        <a:t>訪問系説明項目</a:t>
                      </a:r>
                    </a:p>
                  </a:txBody>
                  <a:tcPr/>
                </a:tc>
                <a:tc hMerge="1">
                  <a:txBody>
                    <a:bodyPr/>
                    <a:lstStyle/>
                    <a:p>
                      <a:endParaRPr kumimoji="1" lang="ja-JP" altLang="en-US" dirty="0"/>
                    </a:p>
                  </a:txBody>
                  <a:tcPr/>
                </a:tc>
                <a:extLst>
                  <a:ext uri="{0D108BD9-81ED-4DB2-BD59-A6C34878D82A}">
                    <a16:rowId xmlns:a16="http://schemas.microsoft.com/office/drawing/2014/main" val="1405376093"/>
                  </a:ext>
                </a:extLst>
              </a:tr>
              <a:tr h="594106">
                <a:tc>
                  <a:txBody>
                    <a:bodyPr/>
                    <a:lstStyle/>
                    <a:p>
                      <a:r>
                        <a:rPr lang="ja-JP" altLang="en-US" b="0" dirty="0">
                          <a:solidFill>
                            <a:schemeClr val="tx1"/>
                          </a:solidFill>
                        </a:rPr>
                        <a:t>１　情報共有の徹底・適切な対応</a:t>
                      </a: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rPr>
                        <a:t>９</a:t>
                      </a:r>
                      <a:r>
                        <a:rPr lang="ja-JP" altLang="en-US" sz="1800" b="0" dirty="0">
                          <a:solidFill>
                            <a:srgbClr val="FF0000"/>
                          </a:solidFill>
                        </a:rPr>
                        <a:t>　</a:t>
                      </a:r>
                      <a:r>
                        <a:rPr lang="ja-JP" altLang="en-US" sz="1800" b="0" dirty="0">
                          <a:solidFill>
                            <a:schemeClr val="tx1"/>
                          </a:solidFill>
                        </a:rPr>
                        <a:t>居宅介護・同行援護・行動援護の</a:t>
                      </a:r>
                      <a:endParaRPr lang="en-US" altLang="ja-JP" sz="1800" b="0" dirty="0">
                        <a:solidFill>
                          <a:schemeClr val="tx1"/>
                        </a:solidFill>
                      </a:endParaRPr>
                    </a:p>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rPr>
                        <a:t>　　資格要件等</a:t>
                      </a:r>
                      <a:endParaRPr kumimoji="1" lang="ja-JP" altLang="en-US" sz="1800" b="0" kern="1200" dirty="0">
                        <a:solidFill>
                          <a:schemeClr val="tx1"/>
                        </a:solidFill>
                        <a:latin typeface="+mj-ea"/>
                        <a:ea typeface="+mn-ea"/>
                        <a:cs typeface="+mn-cs"/>
                      </a:endParaRPr>
                    </a:p>
                  </a:txBody>
                  <a:tcPr anchor="ctr"/>
                </a:tc>
                <a:extLst>
                  <a:ext uri="{0D108BD9-81ED-4DB2-BD59-A6C34878D82A}">
                    <a16:rowId xmlns:a16="http://schemas.microsoft.com/office/drawing/2014/main" val="1637861574"/>
                  </a:ext>
                </a:extLst>
              </a:tr>
              <a:tr h="475406">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t>２　</a:t>
                      </a:r>
                      <a:r>
                        <a:rPr lang="ja-JP" altLang="en-US" sz="1800" dirty="0"/>
                        <a:t>人員基準等の毎月の確認</a:t>
                      </a:r>
                      <a:endParaRPr lang="en-US" altLang="ja-JP" sz="1800" dirty="0"/>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chemeClr val="tx1"/>
                          </a:solidFill>
                        </a:rPr>
                        <a:t>10</a:t>
                      </a:r>
                      <a:r>
                        <a:rPr lang="ja-JP" altLang="en-US" sz="1800" b="0" dirty="0">
                          <a:solidFill>
                            <a:srgbClr val="FF0000"/>
                          </a:solidFill>
                        </a:rPr>
                        <a:t>　</a:t>
                      </a:r>
                      <a:r>
                        <a:rPr lang="ja-JP" altLang="en-US" sz="1800" b="0" dirty="0">
                          <a:solidFill>
                            <a:schemeClr val="tx1"/>
                          </a:solidFill>
                        </a:rPr>
                        <a:t>たんの吸引等の登録</a:t>
                      </a:r>
                      <a:endParaRPr kumimoji="1" lang="ja-JP" altLang="en-US" sz="1800" b="0" kern="1200" dirty="0">
                        <a:solidFill>
                          <a:schemeClr val="tx1"/>
                        </a:solidFill>
                        <a:latin typeface="+mj-ea"/>
                        <a:ea typeface="+mn-ea"/>
                        <a:cs typeface="+mn-cs"/>
                      </a:endParaRPr>
                    </a:p>
                  </a:txBody>
                  <a:tcPr anchor="ctr"/>
                </a:tc>
                <a:extLst>
                  <a:ext uri="{0D108BD9-81ED-4DB2-BD59-A6C34878D82A}">
                    <a16:rowId xmlns:a16="http://schemas.microsoft.com/office/drawing/2014/main" val="1608692577"/>
                  </a:ext>
                </a:extLst>
              </a:tr>
              <a:tr h="38349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t>３　申請・変更・廃止等の手続</a:t>
                      </a:r>
                      <a:endParaRPr lang="en-US" altLang="ja-JP" sz="1800" dirty="0"/>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chemeClr val="tx1"/>
                          </a:solidFill>
                        </a:rPr>
                        <a:t>11</a:t>
                      </a:r>
                      <a:r>
                        <a:rPr lang="ja-JP" altLang="en-US" sz="1800" dirty="0"/>
                        <a:t>　</a:t>
                      </a:r>
                      <a:r>
                        <a:rPr kumimoji="1" lang="ja-JP" altLang="en-US" sz="1800" b="0" kern="1200" dirty="0">
                          <a:solidFill>
                            <a:schemeClr val="dk1"/>
                          </a:solidFill>
                          <a:latin typeface="+mj-ea"/>
                          <a:ea typeface="+mn-ea"/>
                          <a:cs typeface="+mn-cs"/>
                        </a:rPr>
                        <a:t>秘密保持等</a:t>
                      </a:r>
                      <a:endParaRPr kumimoji="1" lang="ja-JP" altLang="en-US" sz="1800" b="0" kern="1200" dirty="0">
                        <a:solidFill>
                          <a:schemeClr val="tx1"/>
                        </a:solidFill>
                        <a:latin typeface="+mj-ea"/>
                        <a:ea typeface="+mn-ea"/>
                        <a:cs typeface="+mn-cs"/>
                      </a:endParaRPr>
                    </a:p>
                  </a:txBody>
                  <a:tcPr anchor="ctr"/>
                </a:tc>
                <a:extLst>
                  <a:ext uri="{0D108BD9-81ED-4DB2-BD59-A6C34878D82A}">
                    <a16:rowId xmlns:a16="http://schemas.microsoft.com/office/drawing/2014/main" val="1320391477"/>
                  </a:ext>
                </a:extLst>
              </a:tr>
              <a:tr h="38349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t>４　特定事業所加算</a:t>
                      </a:r>
                      <a:endParaRPr lang="en-US" altLang="ja-JP" sz="1800" dirty="0"/>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dk1"/>
                          </a:solidFill>
                          <a:latin typeface="+mj-ea"/>
                          <a:ea typeface="+mn-ea"/>
                          <a:cs typeface="+mn-cs"/>
                        </a:rPr>
                        <a:t>12</a:t>
                      </a:r>
                      <a:r>
                        <a:rPr kumimoji="1" lang="ja-JP" altLang="en-US" sz="1800" b="0" kern="1200" dirty="0">
                          <a:solidFill>
                            <a:schemeClr val="tx1"/>
                          </a:solidFill>
                          <a:latin typeface="+mj-ea"/>
                          <a:ea typeface="+mn-ea"/>
                          <a:cs typeface="+mn-cs"/>
                        </a:rPr>
                        <a:t>　</a:t>
                      </a:r>
                      <a:r>
                        <a:rPr kumimoji="1" lang="ja-JP" altLang="en-US" sz="1800" b="0" kern="1200" dirty="0">
                          <a:solidFill>
                            <a:schemeClr val="dk1"/>
                          </a:solidFill>
                          <a:latin typeface="+mj-ea"/>
                          <a:ea typeface="+mn-ea"/>
                          <a:cs typeface="+mn-cs"/>
                        </a:rPr>
                        <a:t>業務管理体制の整備</a:t>
                      </a:r>
                      <a:endParaRPr lang="en-US" altLang="ja-JP" sz="1800" b="0" dirty="0">
                        <a:solidFill>
                          <a:schemeClr val="tx1"/>
                        </a:solidFill>
                      </a:endParaRPr>
                    </a:p>
                  </a:txBody>
                  <a:tcPr anchor="ctr"/>
                </a:tc>
                <a:extLst>
                  <a:ext uri="{0D108BD9-81ED-4DB2-BD59-A6C34878D82A}">
                    <a16:rowId xmlns:a16="http://schemas.microsoft.com/office/drawing/2014/main" val="4223093881"/>
                  </a:ext>
                </a:extLst>
              </a:tr>
              <a:tr h="38349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t>５　加算を算定する際の注意点</a:t>
                      </a:r>
                      <a:endParaRPr lang="en-US" altLang="ja-JP" sz="1800" dirty="0"/>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dk1"/>
                          </a:solidFill>
                          <a:latin typeface="+mj-ea"/>
                          <a:ea typeface="+mn-ea"/>
                          <a:cs typeface="+mn-cs"/>
                        </a:rPr>
                        <a:t>13</a:t>
                      </a:r>
                      <a:r>
                        <a:rPr kumimoji="1" lang="ja-JP" altLang="en-US" sz="1800" b="0" dirty="0">
                          <a:solidFill>
                            <a:schemeClr val="tx1"/>
                          </a:solidFill>
                          <a:latin typeface="+mj-ea"/>
                          <a:ea typeface="+mj-ea"/>
                        </a:rPr>
                        <a:t>　</a:t>
                      </a:r>
                      <a:r>
                        <a:rPr kumimoji="1" lang="ja-JP" altLang="en-US" sz="1800" b="0" kern="1200" dirty="0">
                          <a:solidFill>
                            <a:schemeClr val="dk1"/>
                          </a:solidFill>
                          <a:latin typeface="+mj-ea"/>
                          <a:ea typeface="+mn-ea"/>
                          <a:cs typeface="+mn-cs"/>
                        </a:rPr>
                        <a:t>事故報告書の提出</a:t>
                      </a:r>
                      <a:endParaRPr lang="en-US" altLang="ja-JP" sz="1800" b="0" dirty="0">
                        <a:solidFill>
                          <a:schemeClr val="tx1"/>
                        </a:solidFill>
                      </a:endParaRPr>
                    </a:p>
                  </a:txBody>
                  <a:tcPr anchor="ctr"/>
                </a:tc>
                <a:extLst>
                  <a:ext uri="{0D108BD9-81ED-4DB2-BD59-A6C34878D82A}">
                    <a16:rowId xmlns:a16="http://schemas.microsoft.com/office/drawing/2014/main" val="3794254746"/>
                  </a:ext>
                </a:extLst>
              </a:tr>
              <a:tr h="391189">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t>６　</a:t>
                      </a:r>
                      <a:r>
                        <a:rPr lang="ja-JP" altLang="en-US" sz="1800" b="0" dirty="0">
                          <a:solidFill>
                            <a:schemeClr val="tx1"/>
                          </a:solidFill>
                        </a:rPr>
                        <a:t>処遇改善加算算定の注意点</a:t>
                      </a:r>
                      <a:endParaRPr lang="en-US" altLang="ja-JP" sz="1800" b="0" dirty="0">
                        <a:solidFill>
                          <a:schemeClr val="tx1"/>
                        </a:solidFill>
                      </a:endParaRP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dk1"/>
                          </a:solidFill>
                          <a:latin typeface="+mj-ea"/>
                          <a:ea typeface="+mn-ea"/>
                          <a:cs typeface="+mn-cs"/>
                        </a:rPr>
                        <a:t>14</a:t>
                      </a:r>
                      <a:r>
                        <a:rPr kumimoji="1" lang="ja-JP" altLang="en-US" sz="1800" b="0" kern="1200" dirty="0">
                          <a:solidFill>
                            <a:schemeClr val="dk1"/>
                          </a:solidFill>
                          <a:latin typeface="+mj-ea"/>
                          <a:ea typeface="+mn-ea"/>
                          <a:cs typeface="+mn-cs"/>
                        </a:rPr>
                        <a:t>　情報公表制度</a:t>
                      </a:r>
                      <a:endParaRPr kumimoji="1" lang="en-US" altLang="ja-JP" sz="1800" b="0" kern="1200" dirty="0">
                        <a:solidFill>
                          <a:schemeClr val="dk1"/>
                        </a:solidFill>
                        <a:latin typeface="+mj-ea"/>
                        <a:ea typeface="+mn-ea"/>
                        <a:cs typeface="+mn-cs"/>
                      </a:endParaRPr>
                    </a:p>
                  </a:txBody>
                  <a:tcPr anchor="ctr"/>
                </a:tc>
                <a:extLst>
                  <a:ext uri="{0D108BD9-81ED-4DB2-BD59-A6C34878D82A}">
                    <a16:rowId xmlns:a16="http://schemas.microsoft.com/office/drawing/2014/main" val="4279995538"/>
                  </a:ext>
                </a:extLst>
              </a:tr>
              <a:tr h="38349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t>７　</a:t>
                      </a:r>
                      <a:r>
                        <a:rPr lang="ja-JP" altLang="en-US" sz="1800" b="0" dirty="0">
                          <a:solidFill>
                            <a:schemeClr val="tx1"/>
                          </a:solidFill>
                        </a:rPr>
                        <a:t>条例改正の主な内容</a:t>
                      </a:r>
                      <a:endParaRPr lang="en-US" altLang="ja-JP" sz="1800" b="0" dirty="0">
                        <a:solidFill>
                          <a:schemeClr val="tx1"/>
                        </a:solidFill>
                      </a:endParaRPr>
                    </a:p>
                  </a:txBody>
                  <a:tcPr anchor="ctr"/>
                </a:tc>
                <a:tc>
                  <a:txBody>
                    <a:bodyPr/>
                    <a:lstStyle/>
                    <a:p>
                      <a:pPr marL="360000" indent="-457200" algn="l"/>
                      <a:r>
                        <a:rPr kumimoji="1" lang="en-US" altLang="ja-JP" sz="1800" b="0" dirty="0">
                          <a:latin typeface="+mj-ea"/>
                          <a:ea typeface="+mj-ea"/>
                        </a:rPr>
                        <a:t>15</a:t>
                      </a:r>
                      <a:r>
                        <a:rPr kumimoji="1" lang="ja-JP" altLang="en-US" sz="1800" b="0" dirty="0">
                          <a:latin typeface="+mj-ea"/>
                          <a:ea typeface="+mj-ea"/>
                        </a:rPr>
                        <a:t>　行政処分</a:t>
                      </a:r>
                      <a:endParaRPr kumimoji="1" lang="en-US" altLang="ja-JP" sz="1800" b="0" dirty="0">
                        <a:latin typeface="+mj-ea"/>
                        <a:ea typeface="+mj-ea"/>
                      </a:endParaRPr>
                    </a:p>
                  </a:txBody>
                  <a:tcPr anchor="ctr"/>
                </a:tc>
                <a:extLst>
                  <a:ext uri="{0D108BD9-81ED-4DB2-BD59-A6C34878D82A}">
                    <a16:rowId xmlns:a16="http://schemas.microsoft.com/office/drawing/2014/main" val="4200167608"/>
                  </a:ext>
                </a:extLst>
              </a:tr>
              <a:tr h="38349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rPr>
                        <a:t>８</a:t>
                      </a:r>
                      <a:r>
                        <a:rPr lang="ja-JP" altLang="en-US" sz="1800" b="0" dirty="0">
                          <a:solidFill>
                            <a:srgbClr val="FF0000"/>
                          </a:solidFill>
                        </a:rPr>
                        <a:t>　</a:t>
                      </a:r>
                      <a:r>
                        <a:rPr lang="ja-JP" altLang="en-US" sz="1800" b="0" dirty="0">
                          <a:solidFill>
                            <a:schemeClr val="tx1"/>
                          </a:solidFill>
                        </a:rPr>
                        <a:t>令和６年度報酬改定</a:t>
                      </a:r>
                      <a:endParaRPr kumimoji="1" lang="ja-JP" altLang="en-US" sz="1800" b="0" kern="1200" dirty="0">
                        <a:solidFill>
                          <a:schemeClr val="tx1"/>
                        </a:solidFill>
                        <a:latin typeface="+mj-ea"/>
                        <a:ea typeface="+mn-ea"/>
                        <a:cs typeface="+mn-cs"/>
                      </a:endParaRPr>
                    </a:p>
                  </a:txBody>
                  <a:tcPr anchor="ctr"/>
                </a:tc>
                <a:tc>
                  <a:txBody>
                    <a:bodyPr/>
                    <a:lstStyle/>
                    <a:p>
                      <a:pPr marL="360000" indent="-457200" algn="l"/>
                      <a:endParaRPr kumimoji="1" lang="en-US" altLang="ja-JP" sz="1800" b="0" dirty="0">
                        <a:latin typeface="+mj-ea"/>
                        <a:ea typeface="+mj-ea"/>
                      </a:endParaRPr>
                    </a:p>
                  </a:txBody>
                  <a:tcPr anchor="ctr"/>
                </a:tc>
                <a:extLst>
                  <a:ext uri="{0D108BD9-81ED-4DB2-BD59-A6C34878D82A}">
                    <a16:rowId xmlns:a16="http://schemas.microsoft.com/office/drawing/2014/main" val="4162656147"/>
                  </a:ext>
                </a:extLst>
              </a:tr>
            </a:tbl>
          </a:graphicData>
        </a:graphic>
      </p:graphicFrame>
    </p:spTree>
    <p:extLst>
      <p:ext uri="{BB962C8B-B14F-4D97-AF65-F5344CB8AC3E}">
        <p14:creationId xmlns:p14="http://schemas.microsoft.com/office/powerpoint/2010/main" val="2872018167"/>
      </p:ext>
    </p:extLst>
  </p:cSld>
  <p:clrMapOvr>
    <a:masterClrMapping/>
  </p:clrMapOvr>
  <mc:AlternateContent xmlns:mc="http://schemas.openxmlformats.org/markup-compatibility/2006" xmlns:p14="http://schemas.microsoft.com/office/powerpoint/2010/main">
    <mc:Choice Requires="p14">
      <p:transition spd="slow" p14:dur="2000" advTm="14534"/>
    </mc:Choice>
    <mc:Fallback xmlns="">
      <p:transition spd="slow" advTm="1453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タイトル 1"/>
          <p:cNvSpPr txBox="1">
            <a:spLocks/>
          </p:cNvSpPr>
          <p:nvPr/>
        </p:nvSpPr>
        <p:spPr>
          <a:xfrm>
            <a:off x="458552" y="476929"/>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2400" dirty="0"/>
              <a:t>６　令和６年度報酬改定における処遇改善加算等の主な変更点</a:t>
            </a:r>
          </a:p>
        </p:txBody>
      </p:sp>
      <p:sp>
        <p:nvSpPr>
          <p:cNvPr id="3" name="タイトル 1">
            <a:extLst>
              <a:ext uri="{FF2B5EF4-FFF2-40B4-BE49-F238E27FC236}">
                <a16:creationId xmlns:a16="http://schemas.microsoft.com/office/drawing/2014/main" id="{DDDF0DE6-604D-B69C-0223-93BDBD49E3DD}"/>
              </a:ext>
            </a:extLst>
          </p:cNvPr>
          <p:cNvSpPr txBox="1">
            <a:spLocks/>
          </p:cNvSpPr>
          <p:nvPr/>
        </p:nvSpPr>
        <p:spPr>
          <a:xfrm>
            <a:off x="457200" y="476672"/>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14" name="テキスト ボックス 13">
            <a:extLst>
              <a:ext uri="{FF2B5EF4-FFF2-40B4-BE49-F238E27FC236}">
                <a16:creationId xmlns:a16="http://schemas.microsoft.com/office/drawing/2014/main" id="{9364B409-61C6-31F0-3032-EB3B00B48837}"/>
              </a:ext>
            </a:extLst>
          </p:cNvPr>
          <p:cNvSpPr txBox="1"/>
          <p:nvPr/>
        </p:nvSpPr>
        <p:spPr>
          <a:xfrm>
            <a:off x="395536" y="1257811"/>
            <a:ext cx="44935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福祉・介護職員等処遇改善加算</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a:extLst>
              <a:ext uri="{FF2B5EF4-FFF2-40B4-BE49-F238E27FC236}">
                <a16:creationId xmlns:a16="http://schemas.microsoft.com/office/drawing/2014/main" id="{5612EC7D-953D-F5F8-ED42-83D7C3A64F13}"/>
              </a:ext>
            </a:extLst>
          </p:cNvPr>
          <p:cNvSpPr txBox="1"/>
          <p:nvPr/>
        </p:nvSpPr>
        <p:spPr>
          <a:xfrm>
            <a:off x="750454" y="1688290"/>
            <a:ext cx="7632848"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n-ea"/>
                <a:cs typeface="+mn-cs"/>
              </a:rPr>
              <a:t>① </a:t>
            </a:r>
            <a:r>
              <a:rPr lang="ja-JP" altLang="ja-JP" b="1" dirty="0">
                <a:effectLst/>
                <a:latin typeface="+mn-ea"/>
                <a:cs typeface="Times New Roman" panose="02020603050405020304" pitchFamily="18" charset="0"/>
              </a:rPr>
              <a:t>福祉・介護職員への配分を基本</a:t>
            </a:r>
            <a:endParaRPr lang="en-US" altLang="ja-JP" b="1" dirty="0">
              <a:effectLst/>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700" b="1" dirty="0">
                <a:effectLst/>
                <a:latin typeface="+mn-ea"/>
                <a:cs typeface="Times New Roman" panose="02020603050405020304" pitchFamily="18" charset="0"/>
              </a:rPr>
              <a:t>特に経験・技能のある障害福祉人材に重点的に配分することとするが、障害福祉サービス事業者等の判断により、福祉・介護職員以外の職種への配分も含め、事業所内で柔軟な配分を認める</a:t>
            </a:r>
            <a:endParaRPr kumimoji="1" lang="en-US" altLang="ja-JP" sz="1700" b="1" i="0" u="none" strike="noStrike" kern="1200" cap="none" spc="0" normalizeH="0" baseline="0" noProof="0" dirty="0">
              <a:ln>
                <a:noFill/>
              </a:ln>
              <a:solidFill>
                <a:prstClr val="black"/>
              </a:solidFill>
              <a:effectLst/>
              <a:uLnTx/>
              <a:uFillTx/>
              <a:latin typeface="+mn-ea"/>
              <a:cs typeface="+mn-cs"/>
            </a:endParaRPr>
          </a:p>
        </p:txBody>
      </p:sp>
      <p:sp>
        <p:nvSpPr>
          <p:cNvPr id="16" name="テキスト ボックス 15">
            <a:extLst>
              <a:ext uri="{FF2B5EF4-FFF2-40B4-BE49-F238E27FC236}">
                <a16:creationId xmlns:a16="http://schemas.microsoft.com/office/drawing/2014/main" id="{1371D97D-1544-EC51-544A-F8B2B7C6D805}"/>
              </a:ext>
            </a:extLst>
          </p:cNvPr>
          <p:cNvSpPr txBox="1"/>
          <p:nvPr/>
        </p:nvSpPr>
        <p:spPr>
          <a:xfrm>
            <a:off x="750454" y="2829673"/>
            <a:ext cx="76328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 キャリアパス要件・職場環境等要件の取組に要する費用を、賃金改善額に含めていないか？（賃金改善に伴う法定福利費等の事業主負担の増加分は含むことができる）</a:t>
            </a:r>
            <a:endParaRPr kumimoji="1" lang="en-US" altLang="ja-JP"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7" name="図 16">
            <a:extLst>
              <a:ext uri="{FF2B5EF4-FFF2-40B4-BE49-F238E27FC236}">
                <a16:creationId xmlns:a16="http://schemas.microsoft.com/office/drawing/2014/main" id="{0A762D10-9918-7184-A8F6-C07E035924CB}"/>
              </a:ext>
            </a:extLst>
          </p:cNvPr>
          <p:cNvPicPr>
            <a:picLocks noChangeAspect="1"/>
          </p:cNvPicPr>
          <p:nvPr/>
        </p:nvPicPr>
        <p:blipFill>
          <a:blip r:embed="rId3"/>
          <a:stretch>
            <a:fillRect/>
          </a:stretch>
        </p:blipFill>
        <p:spPr>
          <a:xfrm>
            <a:off x="10428" y="3987030"/>
            <a:ext cx="9058672" cy="2481724"/>
          </a:xfrm>
          <a:prstGeom prst="rect">
            <a:avLst/>
          </a:prstGeom>
        </p:spPr>
      </p:pic>
    </p:spTree>
    <p:extLst>
      <p:ext uri="{BB962C8B-B14F-4D97-AF65-F5344CB8AC3E}">
        <p14:creationId xmlns:p14="http://schemas.microsoft.com/office/powerpoint/2010/main" val="3247496544"/>
      </p:ext>
    </p:extLst>
  </p:cSld>
  <p:clrMapOvr>
    <a:masterClrMapping/>
  </p:clrMapOvr>
  <mc:AlternateContent xmlns:mc="http://schemas.openxmlformats.org/markup-compatibility/2006" xmlns:p14="http://schemas.microsoft.com/office/powerpoint/2010/main">
    <mc:Choice Requires="p14">
      <p:transition spd="slow" p14:dur="2000" advTm="89006"/>
    </mc:Choice>
    <mc:Fallback xmlns="">
      <p:transition spd="slow" advTm="8900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11</a:t>
            </a:fld>
            <a:endParaRPr lang="ja-JP" altLang="en-US" dirty="0">
              <a:solidFill>
                <a:prstClr val="black">
                  <a:tint val="75000"/>
                </a:prstClr>
              </a:solidFill>
            </a:endParaRPr>
          </a:p>
        </p:txBody>
      </p:sp>
      <p:sp>
        <p:nvSpPr>
          <p:cNvPr id="6" name="タイトル 1"/>
          <p:cNvSpPr txBox="1">
            <a:spLocks/>
          </p:cNvSpPr>
          <p:nvPr/>
        </p:nvSpPr>
        <p:spPr>
          <a:xfrm>
            <a:off x="483243" y="304947"/>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9" name="コンテンツ プレースホルダー 2">
            <a:extLst>
              <a:ext uri="{FF2B5EF4-FFF2-40B4-BE49-F238E27FC236}">
                <a16:creationId xmlns:a16="http://schemas.microsoft.com/office/drawing/2014/main" id="{F0305DFB-8310-785A-0326-86671A0C0698}"/>
              </a:ext>
            </a:extLst>
          </p:cNvPr>
          <p:cNvSpPr txBox="1">
            <a:spLocks/>
          </p:cNvSpPr>
          <p:nvPr/>
        </p:nvSpPr>
        <p:spPr>
          <a:xfrm>
            <a:off x="483243" y="2464513"/>
            <a:ext cx="8229600" cy="40244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2000" b="1" dirty="0">
                <a:solidFill>
                  <a:schemeClr val="tx1"/>
                </a:solidFill>
                <a:latin typeface="+mn-ea"/>
              </a:rPr>
              <a:t>【</a:t>
            </a:r>
            <a:r>
              <a:rPr lang="ja-JP" altLang="en-US" sz="2000" b="1" dirty="0">
                <a:solidFill>
                  <a:schemeClr val="tx1"/>
                </a:solidFill>
                <a:latin typeface="+mn-ea"/>
              </a:rPr>
              <a:t>キャリアパス要件</a:t>
            </a:r>
            <a:r>
              <a:rPr lang="en-US" altLang="ja-JP" sz="2000" b="1" dirty="0">
                <a:solidFill>
                  <a:schemeClr val="tx1"/>
                </a:solidFill>
                <a:latin typeface="+mn-ea"/>
              </a:rPr>
              <a:t>Ⅳ 】</a:t>
            </a:r>
            <a:r>
              <a:rPr lang="ja-JP" altLang="en-US" sz="2000" b="1" dirty="0">
                <a:solidFill>
                  <a:schemeClr val="tx1"/>
                </a:solidFill>
                <a:latin typeface="+mn-ea"/>
              </a:rPr>
              <a:t>「経験・技能のある障害福祉人材」のうち</a:t>
            </a:r>
            <a:r>
              <a:rPr lang="en-US" altLang="ja-JP" sz="2000" b="1" dirty="0">
                <a:solidFill>
                  <a:schemeClr val="tx1"/>
                </a:solidFill>
                <a:latin typeface="+mn-ea"/>
              </a:rPr>
              <a:t>1</a:t>
            </a:r>
            <a:r>
              <a:rPr lang="ja-JP" altLang="en-US" sz="2000" b="1" dirty="0">
                <a:solidFill>
                  <a:schemeClr val="tx1"/>
                </a:solidFill>
                <a:latin typeface="+mn-ea"/>
              </a:rPr>
              <a:t>人以上は、年収４４０万円以上であること</a:t>
            </a:r>
            <a:endParaRPr lang="en-US" altLang="ja-JP" sz="2000" b="1" dirty="0">
              <a:solidFill>
                <a:schemeClr val="tx1"/>
              </a:solidFill>
              <a:latin typeface="+mn-ea"/>
            </a:endParaRPr>
          </a:p>
          <a:p>
            <a:pPr algn="l"/>
            <a:r>
              <a:rPr lang="en-US" altLang="ja-JP" sz="2000" b="1" dirty="0">
                <a:solidFill>
                  <a:schemeClr val="tx1"/>
                </a:solidFill>
                <a:latin typeface="+mn-ea"/>
              </a:rPr>
              <a:t>※</a:t>
            </a:r>
            <a:r>
              <a:rPr lang="ja-JP" altLang="en-US" sz="2000" b="1" dirty="0">
                <a:solidFill>
                  <a:schemeClr val="tx1"/>
                </a:solidFill>
                <a:latin typeface="+mn-ea"/>
              </a:rPr>
              <a:t>例外的な取扱いあり</a:t>
            </a:r>
            <a:endParaRPr lang="en-US" altLang="ja-JP" sz="2000" b="1" dirty="0">
              <a:solidFill>
                <a:schemeClr val="tx1"/>
              </a:solidFill>
              <a:latin typeface="+mn-ea"/>
            </a:endParaRPr>
          </a:p>
          <a:p>
            <a:pPr algn="l"/>
            <a:r>
              <a:rPr lang="ja-JP" altLang="en-US" sz="2000" dirty="0">
                <a:solidFill>
                  <a:schemeClr val="tx1"/>
                </a:solidFill>
                <a:latin typeface="+mn-ea"/>
              </a:rPr>
              <a:t>（旧特定加算の職種間配分ルールは緩和されている。）</a:t>
            </a:r>
            <a:endParaRPr lang="en-US" altLang="ja-JP" sz="2000" dirty="0">
              <a:solidFill>
                <a:schemeClr val="tx1"/>
              </a:solidFill>
              <a:latin typeface="+mn-ea"/>
            </a:endParaRPr>
          </a:p>
          <a:p>
            <a:pPr algn="l"/>
            <a:endParaRPr lang="en-US" altLang="ja-JP" sz="2000" b="1" dirty="0">
              <a:solidFill>
                <a:schemeClr val="tx1"/>
              </a:solidFill>
              <a:latin typeface="+mn-ea"/>
            </a:endParaRPr>
          </a:p>
          <a:p>
            <a:pPr algn="l"/>
            <a:r>
              <a:rPr lang="ja-JP" altLang="en-US" sz="2000" dirty="0">
                <a:solidFill>
                  <a:schemeClr val="tx1"/>
                </a:solidFill>
                <a:latin typeface="+mn-ea"/>
              </a:rPr>
              <a:t>　　</a:t>
            </a:r>
            <a:endParaRPr lang="en-US" altLang="ja-JP" sz="2000" dirty="0">
              <a:solidFill>
                <a:schemeClr val="tx1"/>
              </a:solidFill>
              <a:latin typeface="+mn-ea"/>
            </a:endParaRPr>
          </a:p>
          <a:p>
            <a:pPr algn="l"/>
            <a:r>
              <a:rPr lang="ja-JP" altLang="en-US" sz="2000" dirty="0">
                <a:solidFill>
                  <a:schemeClr val="tx1"/>
                </a:solidFill>
                <a:latin typeface="+mn-ea"/>
              </a:rPr>
              <a:t>　　</a:t>
            </a:r>
            <a:endParaRPr lang="en-US" altLang="ja-JP" sz="2000" dirty="0">
              <a:solidFill>
                <a:schemeClr val="tx1"/>
              </a:solidFill>
              <a:latin typeface="+mn-ea"/>
            </a:endParaRPr>
          </a:p>
          <a:p>
            <a:pPr algn="l"/>
            <a:r>
              <a:rPr lang="ja-JP" altLang="en-US" sz="2000" dirty="0">
                <a:solidFill>
                  <a:schemeClr val="tx1"/>
                </a:solidFill>
                <a:latin typeface="+mn-ea"/>
              </a:rPr>
              <a:t>　　</a:t>
            </a:r>
            <a:endParaRPr lang="en-US" altLang="ja-JP" sz="1900" dirty="0">
              <a:solidFill>
                <a:schemeClr val="tx1"/>
              </a:solidFill>
              <a:latin typeface="+mn-ea"/>
            </a:endParaRPr>
          </a:p>
        </p:txBody>
      </p:sp>
      <p:sp>
        <p:nvSpPr>
          <p:cNvPr id="10" name="テキスト ボックス 9">
            <a:extLst>
              <a:ext uri="{FF2B5EF4-FFF2-40B4-BE49-F238E27FC236}">
                <a16:creationId xmlns:a16="http://schemas.microsoft.com/office/drawing/2014/main" id="{BAC16268-8CB0-E2F0-84F8-402662E490F7}"/>
              </a:ext>
            </a:extLst>
          </p:cNvPr>
          <p:cNvSpPr txBox="1"/>
          <p:nvPr/>
        </p:nvSpPr>
        <p:spPr>
          <a:xfrm>
            <a:off x="539152" y="1141074"/>
            <a:ext cx="7632848" cy="1323439"/>
          </a:xfrm>
          <a:prstGeom prst="rect">
            <a:avLst/>
          </a:prstGeom>
          <a:noFill/>
        </p:spPr>
        <p:txBody>
          <a:bodyPr wrap="square" rtlCol="0">
            <a:spAutoFit/>
          </a:bodyPr>
          <a:lstStyle/>
          <a:p>
            <a:pPr lvl="0">
              <a:defRPr/>
            </a:pPr>
            <a:r>
              <a:rPr lang="en-US" altLang="ja-JP" sz="2000" b="1" dirty="0">
                <a:solidFill>
                  <a:prstClr val="black"/>
                </a:solidFill>
                <a:latin typeface="+mn-ea"/>
              </a:rPr>
              <a:t>【</a:t>
            </a:r>
            <a:r>
              <a:rPr lang="ja-JP" altLang="en-US" sz="2000" b="1" dirty="0">
                <a:solidFill>
                  <a:prstClr val="black"/>
                </a:solidFill>
                <a:latin typeface="+mn-ea"/>
              </a:rPr>
              <a:t>キャリアパス要件</a:t>
            </a:r>
            <a:r>
              <a:rPr lang="en-US" altLang="ja-JP" sz="2000" b="1" dirty="0">
                <a:solidFill>
                  <a:prstClr val="black"/>
                </a:solidFill>
                <a:latin typeface="+mn-ea"/>
              </a:rPr>
              <a:t>Ⅰ</a:t>
            </a:r>
            <a:r>
              <a:rPr lang="ja-JP" altLang="en-US" sz="2000" b="1" dirty="0">
                <a:solidFill>
                  <a:prstClr val="black"/>
                </a:solidFill>
                <a:latin typeface="+mn-ea"/>
              </a:rPr>
              <a:t>～</a:t>
            </a:r>
            <a:r>
              <a:rPr lang="en-US" altLang="ja-JP" sz="2000" b="1" dirty="0">
                <a:solidFill>
                  <a:prstClr val="black"/>
                </a:solidFill>
                <a:latin typeface="+mn-ea"/>
              </a:rPr>
              <a:t>Ⅲ】</a:t>
            </a:r>
            <a:r>
              <a:rPr lang="ja-JP" altLang="en-US" sz="2000" b="1" dirty="0">
                <a:solidFill>
                  <a:prstClr val="black"/>
                </a:solidFill>
                <a:latin typeface="+mn-ea"/>
              </a:rPr>
              <a:t>令和６年度中の誓約を行った事業所</a:t>
            </a:r>
            <a:endParaRPr lang="en-US" altLang="ja-JP" sz="2000" b="1" dirty="0">
              <a:solidFill>
                <a:prstClr val="black"/>
              </a:solidFill>
              <a:latin typeface="+mn-ea"/>
            </a:endParaRPr>
          </a:p>
          <a:p>
            <a:pPr>
              <a:defRPr/>
            </a:pPr>
            <a:r>
              <a:rPr lang="en-US" altLang="ja-JP" sz="2000" b="1" dirty="0">
                <a:solidFill>
                  <a:prstClr val="black"/>
                </a:solidFill>
                <a:latin typeface="+mn-ea"/>
              </a:rPr>
              <a:t>Ⅰ</a:t>
            </a:r>
            <a:r>
              <a:rPr lang="ja-JP" altLang="en-US" sz="2000" b="1" dirty="0">
                <a:solidFill>
                  <a:prstClr val="black"/>
                </a:solidFill>
                <a:latin typeface="+mn-ea"/>
              </a:rPr>
              <a:t>（任用要件・賃金体系の整備）</a:t>
            </a:r>
            <a:r>
              <a:rPr lang="en-US" altLang="ja-JP" sz="2000" b="1" dirty="0">
                <a:solidFill>
                  <a:prstClr val="black"/>
                </a:solidFill>
                <a:latin typeface="+mn-ea"/>
              </a:rPr>
              <a:t>Ⅱ</a:t>
            </a:r>
            <a:r>
              <a:rPr lang="ja-JP" altLang="en-US" sz="2000" b="1" dirty="0">
                <a:solidFill>
                  <a:prstClr val="black"/>
                </a:solidFill>
                <a:latin typeface="+mn-ea"/>
              </a:rPr>
              <a:t>（研修の実施等）</a:t>
            </a:r>
            <a:r>
              <a:rPr lang="en-US" altLang="ja-JP" sz="2000" b="1" dirty="0">
                <a:solidFill>
                  <a:prstClr val="black"/>
                </a:solidFill>
                <a:latin typeface="+mn-ea"/>
              </a:rPr>
              <a:t>Ⅲ</a:t>
            </a:r>
            <a:r>
              <a:rPr lang="ja-JP" altLang="en-US" sz="2000" b="1" dirty="0">
                <a:solidFill>
                  <a:prstClr val="black"/>
                </a:solidFill>
                <a:latin typeface="+mn-ea"/>
              </a:rPr>
              <a:t>（昇給の仕組みの整備）</a:t>
            </a:r>
            <a:endParaRPr lang="en-US" altLang="ja-JP" sz="2000" b="1" dirty="0">
              <a:solidFill>
                <a:prstClr val="black"/>
              </a:solidFill>
              <a:latin typeface="+mn-ea"/>
            </a:endParaRPr>
          </a:p>
          <a:p>
            <a:pPr lvl="0">
              <a:defRPr/>
            </a:pPr>
            <a:r>
              <a:rPr kumimoji="1" lang="ja-JP" altLang="en-US" sz="2000" b="1" i="0" u="none" strike="noStrike" kern="1200" cap="none" spc="0" normalizeH="0" baseline="0" noProof="0" dirty="0">
                <a:ln>
                  <a:noFill/>
                </a:ln>
                <a:solidFill>
                  <a:prstClr val="black"/>
                </a:solidFill>
                <a:effectLst/>
                <a:uLnTx/>
                <a:uFillTx/>
                <a:latin typeface="+mn-ea"/>
                <a:cs typeface="+mn-cs"/>
              </a:rPr>
              <a:t>令和６年度の実績報告書にて報告が必要</a:t>
            </a:r>
          </a:p>
        </p:txBody>
      </p:sp>
      <p:sp>
        <p:nvSpPr>
          <p:cNvPr id="11" name="正方形/長方形 10">
            <a:extLst>
              <a:ext uri="{FF2B5EF4-FFF2-40B4-BE49-F238E27FC236}">
                <a16:creationId xmlns:a16="http://schemas.microsoft.com/office/drawing/2014/main" id="{72E8E19C-B5C6-EC19-6735-F9C2BA2BFBC6}"/>
              </a:ext>
            </a:extLst>
          </p:cNvPr>
          <p:cNvSpPr/>
          <p:nvPr/>
        </p:nvSpPr>
        <p:spPr>
          <a:xfrm>
            <a:off x="792000" y="4095130"/>
            <a:ext cx="7740000" cy="221386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ja-JP" altLang="en-US" sz="1800" dirty="0">
                <a:solidFill>
                  <a:schemeClr val="tx1"/>
                </a:solidFill>
                <a:latin typeface="+mn-ea"/>
              </a:rPr>
              <a:t>　　</a:t>
            </a:r>
            <a:endParaRPr lang="en-US" altLang="ja-JP" sz="1800" dirty="0">
              <a:solidFill>
                <a:schemeClr val="tx1"/>
              </a:solidFill>
              <a:latin typeface="+mn-ea"/>
            </a:endParaRPr>
          </a:p>
          <a:p>
            <a:pPr algn="l"/>
            <a:r>
              <a:rPr lang="ja-JP" altLang="en-US" dirty="0">
                <a:solidFill>
                  <a:schemeClr val="tx1"/>
                </a:solidFill>
                <a:latin typeface="+mn-ea"/>
              </a:rPr>
              <a:t>　</a:t>
            </a:r>
            <a:r>
              <a:rPr lang="ja-JP" altLang="en-US" sz="2000" dirty="0">
                <a:solidFill>
                  <a:schemeClr val="tx1"/>
                </a:solidFill>
                <a:latin typeface="+mn-ea"/>
              </a:rPr>
              <a:t>　・勤続１０年以上の職員を基本</a:t>
            </a:r>
          </a:p>
          <a:p>
            <a:pPr algn="l"/>
            <a:r>
              <a:rPr lang="ja-JP" altLang="en-US" sz="2000" dirty="0">
                <a:solidFill>
                  <a:schemeClr val="tx1"/>
                </a:solidFill>
                <a:latin typeface="+mn-ea"/>
              </a:rPr>
              <a:t>　　・</a:t>
            </a:r>
            <a:r>
              <a:rPr lang="ja-JP" altLang="en-US" sz="2000" u="sng" dirty="0">
                <a:solidFill>
                  <a:schemeClr val="tx1"/>
                </a:solidFill>
                <a:latin typeface="+mn-ea"/>
              </a:rPr>
              <a:t>介護福祉士等に該当すること</a:t>
            </a:r>
          </a:p>
          <a:p>
            <a:pPr algn="l"/>
            <a:r>
              <a:rPr lang="ja-JP" altLang="en-US" sz="2000" dirty="0">
                <a:solidFill>
                  <a:schemeClr val="tx1"/>
                </a:solidFill>
                <a:latin typeface="+mn-ea"/>
              </a:rPr>
              <a:t>　　・勤続年数は、他の法人における経験も通算可能</a:t>
            </a:r>
          </a:p>
          <a:p>
            <a:pPr algn="l"/>
            <a:r>
              <a:rPr lang="ja-JP" altLang="en-US" sz="2000" dirty="0">
                <a:solidFill>
                  <a:schemeClr val="tx1"/>
                </a:solidFill>
                <a:latin typeface="+mn-ea"/>
              </a:rPr>
              <a:t>　　・当該職員の業務や技能等を踏まえ、各事業所の裁量で設定する</a:t>
            </a:r>
            <a:endParaRPr lang="en-US" altLang="ja-JP" sz="2000" dirty="0">
              <a:solidFill>
                <a:schemeClr val="tx1"/>
              </a:solidFill>
              <a:latin typeface="+mn-ea"/>
            </a:endParaRPr>
          </a:p>
          <a:p>
            <a:pPr algn="ctr"/>
            <a:endParaRPr kumimoji="1" lang="ja-JP" altLang="en-US" dirty="0"/>
          </a:p>
        </p:txBody>
      </p:sp>
      <p:sp>
        <p:nvSpPr>
          <p:cNvPr id="12" name="正方形/長方形 11">
            <a:extLst>
              <a:ext uri="{FF2B5EF4-FFF2-40B4-BE49-F238E27FC236}">
                <a16:creationId xmlns:a16="http://schemas.microsoft.com/office/drawing/2014/main" id="{3B2AE5B3-BE07-4873-6ED7-34AE50940262}"/>
              </a:ext>
            </a:extLst>
          </p:cNvPr>
          <p:cNvSpPr/>
          <p:nvPr/>
        </p:nvSpPr>
        <p:spPr>
          <a:xfrm>
            <a:off x="472966" y="3952967"/>
            <a:ext cx="5719034" cy="422788"/>
          </a:xfrm>
          <a:prstGeom prst="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n-ea"/>
              </a:rPr>
              <a:t>経験・技能のある障害福祉人材（福祉・介護職員）</a:t>
            </a:r>
          </a:p>
        </p:txBody>
      </p:sp>
    </p:spTree>
    <p:extLst>
      <p:ext uri="{BB962C8B-B14F-4D97-AF65-F5344CB8AC3E}">
        <p14:creationId xmlns:p14="http://schemas.microsoft.com/office/powerpoint/2010/main" val="3021970018"/>
      </p:ext>
    </p:extLst>
  </p:cSld>
  <p:clrMapOvr>
    <a:masterClrMapping/>
  </p:clrMapOvr>
  <mc:AlternateContent xmlns:mc="http://schemas.openxmlformats.org/markup-compatibility/2006" xmlns:p14="http://schemas.microsoft.com/office/powerpoint/2010/main">
    <mc:Choice Requires="p14">
      <p:transition spd="slow" p14:dur="2000" advTm="78902"/>
    </mc:Choice>
    <mc:Fallback xmlns="">
      <p:transition spd="slow" advTm="7890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7" name="タイトル 1"/>
          <p:cNvSpPr txBox="1">
            <a:spLocks/>
          </p:cNvSpPr>
          <p:nvPr/>
        </p:nvSpPr>
        <p:spPr>
          <a:xfrm>
            <a:off x="457200" y="476672"/>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2" name="コンテンツ プレースホルダー 2">
            <a:extLst>
              <a:ext uri="{FF2B5EF4-FFF2-40B4-BE49-F238E27FC236}">
                <a16:creationId xmlns:a16="http://schemas.microsoft.com/office/drawing/2014/main" id="{A095C390-A8EB-DCF5-A979-AE1A3F301E8D}"/>
              </a:ext>
            </a:extLst>
          </p:cNvPr>
          <p:cNvSpPr txBox="1">
            <a:spLocks/>
          </p:cNvSpPr>
          <p:nvPr/>
        </p:nvSpPr>
        <p:spPr>
          <a:xfrm>
            <a:off x="612000" y="1449000"/>
            <a:ext cx="8229600" cy="364830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2000" b="1" kern="100" dirty="0">
                <a:solidFill>
                  <a:schemeClr val="tx1"/>
                </a:solidFill>
                <a:latin typeface="+mn-ea"/>
                <a:cs typeface="Times New Roman" panose="02020603050405020304" pitchFamily="18" charset="0"/>
              </a:rPr>
              <a:t>【</a:t>
            </a:r>
            <a:r>
              <a:rPr lang="ja-JP" altLang="en-US" sz="2000" b="1" kern="100" dirty="0">
                <a:solidFill>
                  <a:schemeClr val="tx1"/>
                </a:solidFill>
                <a:latin typeface="+mn-ea"/>
                <a:cs typeface="Times New Roman" panose="02020603050405020304" pitchFamily="18" charset="0"/>
              </a:rPr>
              <a:t>キャリアパス要件</a:t>
            </a:r>
            <a:r>
              <a:rPr lang="en-US" altLang="ja-JP" sz="2000" b="1" kern="100" dirty="0">
                <a:solidFill>
                  <a:schemeClr val="tx1"/>
                </a:solidFill>
                <a:latin typeface="+mn-ea"/>
                <a:cs typeface="Times New Roman" panose="02020603050405020304" pitchFamily="18" charset="0"/>
              </a:rPr>
              <a:t>Ⅴ】</a:t>
            </a:r>
          </a:p>
          <a:p>
            <a:pPr algn="just"/>
            <a:r>
              <a:rPr lang="ja-JP" altLang="en-US" sz="2000" b="1" kern="100" dirty="0">
                <a:solidFill>
                  <a:schemeClr val="tx1"/>
                </a:solidFill>
                <a:latin typeface="+mn-ea"/>
                <a:cs typeface="Times New Roman" panose="02020603050405020304" pitchFamily="18" charset="0"/>
              </a:rPr>
              <a:t>特定事業所加算</a:t>
            </a:r>
            <a:endParaRPr lang="en-US" altLang="ja-JP" sz="2000" b="1" kern="100" dirty="0">
              <a:solidFill>
                <a:schemeClr val="tx1"/>
              </a:solidFill>
              <a:latin typeface="+mn-ea"/>
              <a:cs typeface="Times New Roman" panose="02020603050405020304" pitchFamily="18" charset="0"/>
            </a:endParaRPr>
          </a:p>
          <a:p>
            <a:pPr algn="just"/>
            <a:endParaRPr lang="en-US" altLang="ja-JP" sz="2000" b="1" kern="100" dirty="0">
              <a:solidFill>
                <a:schemeClr val="tx1"/>
              </a:solidFill>
              <a:effectLst/>
              <a:latin typeface="+mn-ea"/>
              <a:cs typeface="Times New Roman" panose="02020603050405020304" pitchFamily="18" charset="0"/>
            </a:endParaRPr>
          </a:p>
          <a:p>
            <a:pPr algn="just"/>
            <a:r>
              <a:rPr lang="en-US" altLang="ja-JP" sz="2000" b="1" kern="100" dirty="0">
                <a:solidFill>
                  <a:schemeClr val="tx1"/>
                </a:solidFill>
                <a:latin typeface="+mn-ea"/>
                <a:cs typeface="Times New Roman" panose="02020603050405020304" pitchFamily="18" charset="0"/>
              </a:rPr>
              <a:t>【</a:t>
            </a:r>
            <a:r>
              <a:rPr lang="ja-JP" altLang="ja-JP" sz="2000" b="1" kern="100" dirty="0">
                <a:solidFill>
                  <a:schemeClr val="tx1"/>
                </a:solidFill>
                <a:effectLst/>
                <a:latin typeface="+mn-ea"/>
                <a:cs typeface="Times New Roman" panose="02020603050405020304" pitchFamily="18" charset="0"/>
              </a:rPr>
              <a:t>月額賃金改善要件Ⅰ </a:t>
            </a:r>
            <a:r>
              <a:rPr lang="en-US" altLang="ja-JP" sz="2000" b="1" kern="100" dirty="0">
                <a:solidFill>
                  <a:schemeClr val="tx1"/>
                </a:solidFill>
                <a:latin typeface="+mn-ea"/>
                <a:cs typeface="Times New Roman" panose="02020603050405020304" pitchFamily="18" charset="0"/>
              </a:rPr>
              <a:t>】</a:t>
            </a:r>
            <a:endParaRPr lang="ja-JP" altLang="ja-JP" sz="2000" b="1" kern="100" dirty="0">
              <a:solidFill>
                <a:schemeClr val="tx1"/>
              </a:solidFill>
              <a:effectLst/>
              <a:latin typeface="+mn-ea"/>
              <a:cs typeface="Times New Roman" panose="02020603050405020304" pitchFamily="18" charset="0"/>
            </a:endParaRPr>
          </a:p>
          <a:p>
            <a:pPr algn="just"/>
            <a:r>
              <a:rPr lang="ja-JP" altLang="ja-JP" sz="2000" b="1" kern="100" dirty="0">
                <a:solidFill>
                  <a:schemeClr val="tx1"/>
                </a:solidFill>
                <a:effectLst/>
                <a:latin typeface="+mn-ea"/>
                <a:cs typeface="Times New Roman" panose="02020603050405020304" pitchFamily="18" charset="0"/>
              </a:rPr>
              <a:t>新加算Ⅳの加算額の１</a:t>
            </a:r>
            <a:r>
              <a:rPr lang="en-US" altLang="ja-JP" sz="2000" b="1" kern="100" dirty="0">
                <a:solidFill>
                  <a:schemeClr val="tx1"/>
                </a:solidFill>
                <a:effectLst/>
                <a:latin typeface="+mn-ea"/>
                <a:cs typeface="Times New Roman" panose="02020603050405020304" pitchFamily="18" charset="0"/>
              </a:rPr>
              <a:t>/</a:t>
            </a:r>
            <a:r>
              <a:rPr lang="ja-JP" altLang="ja-JP" sz="2000" b="1" kern="100" dirty="0">
                <a:solidFill>
                  <a:schemeClr val="tx1"/>
                </a:solidFill>
                <a:effectLst/>
                <a:latin typeface="+mn-ea"/>
                <a:cs typeface="Times New Roman" panose="02020603050405020304" pitchFamily="18" charset="0"/>
              </a:rPr>
              <a:t>２以上を基本給等（※）で配分する。</a:t>
            </a:r>
          </a:p>
          <a:p>
            <a:pPr algn="just"/>
            <a:r>
              <a:rPr lang="ja-JP" altLang="ja-JP" sz="2000" kern="100" dirty="0">
                <a:solidFill>
                  <a:schemeClr val="tx1"/>
                </a:solidFill>
                <a:effectLst/>
                <a:latin typeface="+mn-ea"/>
                <a:cs typeface="Times New Roman" panose="02020603050405020304" pitchFamily="18" charset="0"/>
              </a:rPr>
              <a:t>※ 基本給等＝基本給または決まって毎月支払われる手当。</a:t>
            </a:r>
          </a:p>
          <a:p>
            <a:pPr algn="just"/>
            <a:r>
              <a:rPr lang="ja-JP" altLang="en-US" sz="2000" kern="100" dirty="0">
                <a:solidFill>
                  <a:schemeClr val="tx1"/>
                </a:solidFill>
                <a:effectLst/>
                <a:latin typeface="+mn-ea"/>
                <a:cs typeface="Times New Roman" panose="02020603050405020304" pitchFamily="18" charset="0"/>
              </a:rPr>
              <a:t>ｅｘ）</a:t>
            </a:r>
            <a:r>
              <a:rPr lang="ja-JP" altLang="ja-JP" sz="2000" kern="100" dirty="0">
                <a:solidFill>
                  <a:schemeClr val="tx1"/>
                </a:solidFill>
                <a:effectLst/>
                <a:latin typeface="+mn-ea"/>
                <a:cs typeface="Times New Roman" panose="02020603050405020304" pitchFamily="18" charset="0"/>
              </a:rPr>
              <a:t>新加算Ⅳの加算額が</a:t>
            </a:r>
            <a:r>
              <a:rPr lang="en-US" altLang="ja-JP" sz="2000" kern="100" dirty="0">
                <a:solidFill>
                  <a:schemeClr val="tx1"/>
                </a:solidFill>
                <a:effectLst/>
                <a:latin typeface="+mn-ea"/>
                <a:cs typeface="Times New Roman" panose="02020603050405020304" pitchFamily="18" charset="0"/>
              </a:rPr>
              <a:t>1,000</a:t>
            </a:r>
            <a:r>
              <a:rPr lang="ja-JP" altLang="ja-JP" sz="2000" kern="100" dirty="0">
                <a:solidFill>
                  <a:schemeClr val="tx1"/>
                </a:solidFill>
                <a:effectLst/>
                <a:latin typeface="+mn-ea"/>
                <a:cs typeface="Times New Roman" panose="02020603050405020304" pitchFamily="18" charset="0"/>
              </a:rPr>
              <a:t>万円の場合、</a:t>
            </a:r>
            <a:r>
              <a:rPr lang="en-US" altLang="ja-JP" sz="2000" kern="100" dirty="0">
                <a:solidFill>
                  <a:schemeClr val="tx1"/>
                </a:solidFill>
                <a:effectLst/>
                <a:latin typeface="+mn-ea"/>
                <a:cs typeface="Times New Roman" panose="02020603050405020304" pitchFamily="18" charset="0"/>
              </a:rPr>
              <a:t>500</a:t>
            </a:r>
            <a:r>
              <a:rPr lang="ja-JP" altLang="ja-JP" sz="2000" kern="100" dirty="0">
                <a:solidFill>
                  <a:schemeClr val="tx1"/>
                </a:solidFill>
                <a:effectLst/>
                <a:latin typeface="+mn-ea"/>
                <a:cs typeface="Times New Roman" panose="02020603050405020304" pitchFamily="18" charset="0"/>
              </a:rPr>
              <a:t>万円以上（新加算Ⅳの</a:t>
            </a:r>
            <a:r>
              <a:rPr lang="en-US" altLang="ja-JP" sz="2000" kern="100" dirty="0">
                <a:solidFill>
                  <a:schemeClr val="tx1"/>
                </a:solidFill>
                <a:effectLst/>
                <a:latin typeface="+mn-ea"/>
                <a:cs typeface="Times New Roman" panose="02020603050405020304" pitchFamily="18" charset="0"/>
              </a:rPr>
              <a:t>1/2</a:t>
            </a:r>
            <a:r>
              <a:rPr lang="ja-JP" altLang="ja-JP" sz="2000" kern="100" dirty="0">
                <a:solidFill>
                  <a:schemeClr val="tx1"/>
                </a:solidFill>
                <a:effectLst/>
                <a:latin typeface="+mn-ea"/>
                <a:cs typeface="Times New Roman" panose="02020603050405020304" pitchFamily="18" charset="0"/>
              </a:rPr>
              <a:t>以上）は基本給等での改善に充てる必要がある。たとえ新加算Ⅲ以上を取得していても、新加算Ⅳの</a:t>
            </a:r>
            <a:r>
              <a:rPr lang="en-US" altLang="ja-JP" sz="2000" kern="100" dirty="0">
                <a:solidFill>
                  <a:schemeClr val="tx1"/>
                </a:solidFill>
                <a:effectLst/>
                <a:latin typeface="+mn-ea"/>
                <a:cs typeface="Times New Roman" panose="02020603050405020304" pitchFamily="18" charset="0"/>
              </a:rPr>
              <a:t>1/2</a:t>
            </a:r>
            <a:r>
              <a:rPr lang="ja-JP" altLang="ja-JP" sz="2000" kern="100" dirty="0">
                <a:solidFill>
                  <a:schemeClr val="tx1"/>
                </a:solidFill>
                <a:effectLst/>
                <a:latin typeface="+mn-ea"/>
                <a:cs typeface="Times New Roman" panose="02020603050405020304" pitchFamily="18" charset="0"/>
              </a:rPr>
              <a:t>分以上（ここでは</a:t>
            </a:r>
            <a:r>
              <a:rPr lang="en-US" altLang="ja-JP" sz="2000" kern="100" dirty="0">
                <a:solidFill>
                  <a:schemeClr val="tx1"/>
                </a:solidFill>
                <a:effectLst/>
                <a:latin typeface="+mn-ea"/>
                <a:cs typeface="Times New Roman" panose="02020603050405020304" pitchFamily="18" charset="0"/>
              </a:rPr>
              <a:t>500</a:t>
            </a:r>
            <a:r>
              <a:rPr lang="ja-JP" altLang="ja-JP" sz="2000" kern="100" dirty="0">
                <a:solidFill>
                  <a:schemeClr val="tx1"/>
                </a:solidFill>
                <a:effectLst/>
                <a:latin typeface="+mn-ea"/>
                <a:cs typeface="Times New Roman" panose="02020603050405020304" pitchFamily="18" charset="0"/>
              </a:rPr>
              <a:t>万円以上）を基本給等の改善に充て</a:t>
            </a:r>
            <a:r>
              <a:rPr lang="ja-JP" altLang="en-US" sz="2000" kern="100" dirty="0">
                <a:solidFill>
                  <a:schemeClr val="tx1"/>
                </a:solidFill>
                <a:effectLst/>
                <a:latin typeface="+mn-ea"/>
                <a:cs typeface="Times New Roman" panose="02020603050405020304" pitchFamily="18" charset="0"/>
              </a:rPr>
              <a:t>る</a:t>
            </a:r>
            <a:r>
              <a:rPr lang="ja-JP" altLang="ja-JP" sz="2000" kern="100" dirty="0">
                <a:solidFill>
                  <a:schemeClr val="tx1"/>
                </a:solidFill>
                <a:effectLst/>
                <a:latin typeface="+mn-ea"/>
                <a:cs typeface="Times New Roman" panose="02020603050405020304" pitchFamily="18" charset="0"/>
              </a:rPr>
              <a:t>。</a:t>
            </a:r>
          </a:p>
          <a:p>
            <a:pPr algn="just"/>
            <a:r>
              <a:rPr lang="ja-JP" altLang="en-US" sz="2000" b="1" kern="100" dirty="0">
                <a:solidFill>
                  <a:schemeClr val="tx1"/>
                </a:solidFill>
                <a:effectLst/>
                <a:latin typeface="+mn-ea"/>
                <a:cs typeface="Times New Roman" panose="02020603050405020304" pitchFamily="18" charset="0"/>
              </a:rPr>
              <a:t>今年度中は適用を猶予（</a:t>
            </a:r>
            <a:r>
              <a:rPr lang="ja-JP" altLang="ja-JP" sz="2000" b="1" kern="100" dirty="0">
                <a:solidFill>
                  <a:schemeClr val="tx1"/>
                </a:solidFill>
                <a:effectLst/>
                <a:latin typeface="+mn-ea"/>
                <a:cs typeface="Times New Roman" panose="02020603050405020304" pitchFamily="18" charset="0"/>
              </a:rPr>
              <a:t>令和７年</a:t>
            </a:r>
            <a:r>
              <a:rPr lang="ja-JP" altLang="en-US" sz="2000" b="1" kern="100" dirty="0">
                <a:solidFill>
                  <a:schemeClr val="tx1"/>
                </a:solidFill>
                <a:effectLst/>
                <a:latin typeface="+mn-ea"/>
                <a:cs typeface="Times New Roman" panose="02020603050405020304" pitchFamily="18" charset="0"/>
              </a:rPr>
              <a:t>４</a:t>
            </a:r>
            <a:r>
              <a:rPr lang="ja-JP" altLang="ja-JP" sz="2000" b="1" kern="100" dirty="0">
                <a:solidFill>
                  <a:schemeClr val="tx1"/>
                </a:solidFill>
                <a:effectLst/>
                <a:latin typeface="+mn-ea"/>
                <a:cs typeface="Times New Roman" panose="02020603050405020304" pitchFamily="18" charset="0"/>
              </a:rPr>
              <a:t>月</a:t>
            </a:r>
            <a:r>
              <a:rPr lang="ja-JP" altLang="en-US" sz="2000" b="1" kern="100" dirty="0">
                <a:solidFill>
                  <a:schemeClr val="tx1"/>
                </a:solidFill>
                <a:effectLst/>
                <a:latin typeface="+mn-ea"/>
                <a:cs typeface="Times New Roman" panose="02020603050405020304" pitchFamily="18" charset="0"/>
              </a:rPr>
              <a:t>からは必須）</a:t>
            </a:r>
            <a:r>
              <a:rPr lang="ja-JP" altLang="ja-JP" sz="2000" b="1" kern="100" dirty="0">
                <a:solidFill>
                  <a:schemeClr val="tx1"/>
                </a:solidFill>
                <a:effectLst/>
                <a:latin typeface="+mn-ea"/>
                <a:cs typeface="Times New Roman" panose="02020603050405020304" pitchFamily="18" charset="0"/>
              </a:rPr>
              <a:t>。</a:t>
            </a:r>
            <a:endParaRPr lang="en-US" altLang="ja-JP" sz="2000" b="1" kern="100" dirty="0">
              <a:solidFill>
                <a:schemeClr val="tx1"/>
              </a:solidFill>
              <a:effectLst/>
              <a:latin typeface="+mn-ea"/>
              <a:cs typeface="Times New Roman" panose="02020603050405020304" pitchFamily="18" charset="0"/>
            </a:endParaRPr>
          </a:p>
        </p:txBody>
      </p:sp>
      <p:sp>
        <p:nvSpPr>
          <p:cNvPr id="5" name="コンテンツ プレースホルダー 2">
            <a:extLst>
              <a:ext uri="{FF2B5EF4-FFF2-40B4-BE49-F238E27FC236}">
                <a16:creationId xmlns:a16="http://schemas.microsoft.com/office/drawing/2014/main" id="{33F95BAE-7BD3-11F4-1FAA-3D057276A43F}"/>
              </a:ext>
            </a:extLst>
          </p:cNvPr>
          <p:cNvSpPr txBox="1">
            <a:spLocks/>
          </p:cNvSpPr>
          <p:nvPr/>
        </p:nvSpPr>
        <p:spPr>
          <a:xfrm>
            <a:off x="545512" y="5229000"/>
            <a:ext cx="8049600" cy="900000"/>
          </a:xfrm>
          <a:prstGeom prst="rect">
            <a:avLst/>
          </a:prstGeom>
          <a:ln w="12700" cmpd="sng">
            <a:solidFill>
              <a:schemeClr val="tx1"/>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just"/>
            <a:r>
              <a:rPr lang="ja-JP" altLang="en-US" sz="2400" b="1" kern="100" dirty="0">
                <a:solidFill>
                  <a:schemeClr val="tx1"/>
                </a:solidFill>
                <a:effectLst/>
                <a:latin typeface="+mn-ea"/>
                <a:cs typeface="Times New Roman" panose="02020603050405020304" pitchFamily="18" charset="0"/>
              </a:rPr>
              <a:t>目標</a:t>
            </a:r>
            <a:r>
              <a:rPr lang="ja-JP" altLang="en-US" sz="2400" b="1" kern="100" dirty="0">
                <a:solidFill>
                  <a:schemeClr val="tx1"/>
                </a:solidFill>
                <a:latin typeface="+mn-ea"/>
                <a:cs typeface="Times New Roman" panose="02020603050405020304" pitchFamily="18" charset="0"/>
              </a:rPr>
              <a:t>　</a:t>
            </a:r>
            <a:r>
              <a:rPr lang="ja-JP" altLang="en-US" sz="2400" b="1" u="sng" kern="100" dirty="0">
                <a:solidFill>
                  <a:schemeClr val="tx1"/>
                </a:solidFill>
                <a:effectLst/>
                <a:latin typeface="+mn-ea"/>
                <a:cs typeface="Times New Roman" panose="02020603050405020304" pitchFamily="18" charset="0"/>
              </a:rPr>
              <a:t>令和６年度に</a:t>
            </a:r>
            <a:r>
              <a:rPr lang="en-US" altLang="ja-JP" sz="2400" b="1" u="sng" kern="100" dirty="0">
                <a:solidFill>
                  <a:schemeClr val="tx1"/>
                </a:solidFill>
                <a:effectLst/>
                <a:latin typeface="+mn-ea"/>
                <a:cs typeface="Times New Roman" panose="02020603050405020304" pitchFamily="18" charset="0"/>
              </a:rPr>
              <a:t>2.5</a:t>
            </a:r>
            <a:r>
              <a:rPr lang="ja-JP" altLang="en-US" sz="2400" b="1" u="sng" kern="100" dirty="0">
                <a:solidFill>
                  <a:schemeClr val="tx1"/>
                </a:solidFill>
                <a:effectLst/>
                <a:latin typeface="+mn-ea"/>
                <a:cs typeface="Times New Roman" panose="02020603050405020304" pitchFamily="18" charset="0"/>
              </a:rPr>
              <a:t>％、令和７年度に</a:t>
            </a:r>
            <a:r>
              <a:rPr lang="en-US" altLang="ja-JP" sz="2400" b="1" u="sng" kern="100" dirty="0">
                <a:solidFill>
                  <a:schemeClr val="tx1"/>
                </a:solidFill>
                <a:effectLst/>
                <a:latin typeface="+mn-ea"/>
                <a:cs typeface="Times New Roman" panose="02020603050405020304" pitchFamily="18" charset="0"/>
              </a:rPr>
              <a:t>2.0</a:t>
            </a:r>
            <a:r>
              <a:rPr lang="ja-JP" altLang="en-US" sz="2400" b="1" u="sng" kern="100" dirty="0">
                <a:solidFill>
                  <a:schemeClr val="tx1"/>
                </a:solidFill>
                <a:effectLst/>
                <a:latin typeface="+mn-ea"/>
                <a:cs typeface="Times New Roman" panose="02020603050405020304" pitchFamily="18" charset="0"/>
              </a:rPr>
              <a:t>％のベースアップ</a:t>
            </a:r>
            <a:endParaRPr lang="en-US" altLang="ja-JP" sz="2400" b="1" u="sng" kern="100" dirty="0">
              <a:solidFill>
                <a:schemeClr val="tx1"/>
              </a:solidFill>
              <a:latin typeface="+mn-ea"/>
              <a:cs typeface="Times New Roman" panose="02020603050405020304" pitchFamily="18" charset="0"/>
            </a:endParaRPr>
          </a:p>
          <a:p>
            <a:pPr algn="just"/>
            <a:r>
              <a:rPr lang="ja-JP" altLang="en-US" sz="2000" b="1" kern="100" dirty="0">
                <a:solidFill>
                  <a:schemeClr val="tx1"/>
                </a:solidFill>
                <a:effectLst/>
                <a:latin typeface="+mn-ea"/>
                <a:cs typeface="Times New Roman" panose="02020603050405020304" pitchFamily="18" charset="0"/>
              </a:rPr>
              <a:t>令和６・７年度の２か年で加算額全額を賃金改善に充てる</a:t>
            </a:r>
            <a:endParaRPr lang="ja-JP" altLang="ja-JP" sz="2000" b="1" kern="100" dirty="0">
              <a:solidFill>
                <a:schemeClr val="tx1"/>
              </a:solidFill>
              <a:effectLst/>
              <a:latin typeface="+mn-ea"/>
              <a:cs typeface="Times New Roman" panose="02020603050405020304" pitchFamily="18" charset="0"/>
            </a:endParaRPr>
          </a:p>
        </p:txBody>
      </p:sp>
    </p:spTree>
    <p:extLst>
      <p:ext uri="{BB962C8B-B14F-4D97-AF65-F5344CB8AC3E}">
        <p14:creationId xmlns:p14="http://schemas.microsoft.com/office/powerpoint/2010/main" val="1005898576"/>
      </p:ext>
    </p:extLst>
  </p:cSld>
  <p:clrMapOvr>
    <a:masterClrMapping/>
  </p:clrMapOvr>
  <mc:AlternateContent xmlns:mc="http://schemas.openxmlformats.org/markup-compatibility/2006" xmlns:p14="http://schemas.microsoft.com/office/powerpoint/2010/main">
    <mc:Choice Requires="p14">
      <p:transition spd="slow" p14:dur="2000" advTm="55565"/>
    </mc:Choice>
    <mc:Fallback xmlns="">
      <p:transition spd="slow" advTm="5556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5" name="タイトル 1"/>
          <p:cNvSpPr txBox="1">
            <a:spLocks/>
          </p:cNvSpPr>
          <p:nvPr/>
        </p:nvSpPr>
        <p:spPr>
          <a:xfrm>
            <a:off x="457200" y="332656"/>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2" name="テキスト ボックス 1">
            <a:extLst>
              <a:ext uri="{FF2B5EF4-FFF2-40B4-BE49-F238E27FC236}">
                <a16:creationId xmlns:a16="http://schemas.microsoft.com/office/drawing/2014/main" id="{BE9D2EB8-A4D0-964C-016E-735ED3AFA169}"/>
              </a:ext>
            </a:extLst>
          </p:cNvPr>
          <p:cNvSpPr txBox="1"/>
          <p:nvPr/>
        </p:nvSpPr>
        <p:spPr>
          <a:xfrm>
            <a:off x="251520" y="1124744"/>
            <a:ext cx="8435280" cy="954107"/>
          </a:xfrm>
          <a:prstGeom prst="rect">
            <a:avLst/>
          </a:prstGeom>
          <a:noFill/>
        </p:spPr>
        <p:txBody>
          <a:bodyPr wrap="square" rtlCol="0">
            <a:spAutoFit/>
          </a:bodyPr>
          <a:lstStyle/>
          <a:p>
            <a:pPr lvl="0">
              <a:defRPr/>
            </a:pPr>
            <a:r>
              <a:rPr lang="ja-JP" altLang="en-US" sz="2800" dirty="0">
                <a:solidFill>
                  <a:prstClr val="black"/>
                </a:solidFill>
              </a:rPr>
              <a:t>障害福祉サービス等処遇改善計画書の作成</a:t>
            </a:r>
            <a:r>
              <a:rPr lang="ja-JP" altLang="en-US" sz="2800">
                <a:solidFill>
                  <a:prstClr val="black"/>
                </a:solidFill>
              </a:rPr>
              <a:t>に当たって</a:t>
            </a:r>
            <a:r>
              <a:rPr lang="ja-JP" altLang="en-US" sz="2800" dirty="0">
                <a:solidFill>
                  <a:prstClr val="black"/>
                </a:solidFill>
              </a:rPr>
              <a:t>の注意点</a:t>
            </a:r>
            <a:endParaRPr kumimoji="1" lang="en-US" altLang="ja-JP" sz="2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8" name="コンテンツ プレースホルダー 2">
            <a:extLst>
              <a:ext uri="{FF2B5EF4-FFF2-40B4-BE49-F238E27FC236}">
                <a16:creationId xmlns:a16="http://schemas.microsoft.com/office/drawing/2014/main" id="{877BDB62-DCB3-B519-AAD3-D10BAD56C62E}"/>
              </a:ext>
            </a:extLst>
          </p:cNvPr>
          <p:cNvSpPr txBox="1">
            <a:spLocks/>
          </p:cNvSpPr>
          <p:nvPr/>
        </p:nvSpPr>
        <p:spPr>
          <a:xfrm>
            <a:off x="398814" y="2132856"/>
            <a:ext cx="8229600" cy="45807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300" dirty="0">
                <a:solidFill>
                  <a:schemeClr val="tx1"/>
                </a:solidFill>
              </a:rPr>
              <a:t>①事業所における賃金改善の内容の根拠となる規則・規程（就業規則等）がきちんと整備できているか？</a:t>
            </a:r>
            <a:endParaRPr lang="en-US" altLang="ja-JP" sz="2300" dirty="0">
              <a:solidFill>
                <a:schemeClr val="tx1"/>
              </a:solidFill>
            </a:endParaRPr>
          </a:p>
          <a:p>
            <a:pPr algn="l"/>
            <a:r>
              <a:rPr lang="ja-JP" altLang="en-US" sz="2300" dirty="0">
                <a:solidFill>
                  <a:schemeClr val="tx1"/>
                </a:solidFill>
              </a:rPr>
              <a:t>②</a:t>
            </a:r>
            <a:r>
              <a:rPr lang="ja-JP" altLang="en-US" sz="2300" dirty="0">
                <a:solidFill>
                  <a:prstClr val="black"/>
                </a:solidFill>
                <a:latin typeface="+mn-ea"/>
              </a:rPr>
              <a:t>障害福祉サービス等処遇改善計画書</a:t>
            </a:r>
            <a:r>
              <a:rPr kumimoji="1" lang="ja-JP" altLang="en-US" sz="2300" i="0" u="none" strike="noStrike" kern="1200" cap="none" spc="0" normalizeH="0" baseline="0" noProof="0" dirty="0">
                <a:ln>
                  <a:noFill/>
                </a:ln>
                <a:solidFill>
                  <a:prstClr val="black"/>
                </a:solidFill>
                <a:effectLst/>
                <a:uLnTx/>
                <a:uFillTx/>
                <a:latin typeface="+mn-ea"/>
              </a:rPr>
              <a:t>の内容</a:t>
            </a:r>
            <a:r>
              <a:rPr kumimoji="1" lang="ja-JP" altLang="en-US" sz="2300" i="0" u="none" strike="noStrike" kern="1200" cap="none" spc="0" normalizeH="0" baseline="0" noProof="0" dirty="0">
                <a:ln>
                  <a:noFill/>
                </a:ln>
                <a:solidFill>
                  <a:prstClr val="black"/>
                </a:solidFill>
                <a:effectLst/>
                <a:uLnTx/>
                <a:uFillTx/>
                <a:latin typeface="+mn-ea"/>
                <a:cs typeface="+mn-cs"/>
              </a:rPr>
              <a:t>、実施した処遇改善の内容について、</a:t>
            </a:r>
            <a:r>
              <a:rPr kumimoji="1" lang="ja-JP" altLang="en-US" sz="2300" i="0" strike="noStrike" kern="1200" cap="none" spc="0" normalizeH="0" baseline="0" noProof="0" dirty="0">
                <a:ln>
                  <a:noFill/>
                </a:ln>
                <a:solidFill>
                  <a:prstClr val="black"/>
                </a:solidFill>
                <a:effectLst/>
                <a:uLnTx/>
                <a:uFillTx/>
                <a:latin typeface="+mn-ea"/>
                <a:cs typeface="+mn-cs"/>
              </a:rPr>
              <a:t>職員へ</a:t>
            </a:r>
            <a:r>
              <a:rPr kumimoji="1" lang="ja-JP" altLang="en-US" sz="2300" i="0" u="none" strike="noStrike" kern="1200" cap="none" spc="0" normalizeH="0" baseline="0" noProof="0" dirty="0">
                <a:ln>
                  <a:noFill/>
                </a:ln>
                <a:solidFill>
                  <a:prstClr val="black"/>
                </a:solidFill>
                <a:effectLst/>
                <a:uLnTx/>
                <a:uFillTx/>
                <a:latin typeface="+mn-ea"/>
                <a:cs typeface="+mn-cs"/>
              </a:rPr>
              <a:t>周知しているか？ </a:t>
            </a:r>
            <a:endParaRPr kumimoji="1" lang="en-US" altLang="ja-JP" sz="2300" i="0" u="none" strike="noStrike" kern="1200" cap="none" spc="0" normalizeH="0" baseline="0" noProof="0" dirty="0">
              <a:ln>
                <a:noFill/>
              </a:ln>
              <a:solidFill>
                <a:prstClr val="black"/>
              </a:solidFill>
              <a:effectLst/>
              <a:uLnTx/>
              <a:uFillTx/>
              <a:latin typeface="+mn-ea"/>
              <a:cs typeface="+mn-cs"/>
            </a:endParaRPr>
          </a:p>
          <a:p>
            <a:pPr algn="l"/>
            <a:r>
              <a:rPr lang="en-US" altLang="ja-JP" sz="2300" dirty="0">
                <a:solidFill>
                  <a:prstClr val="black"/>
                </a:solidFill>
              </a:rPr>
              <a:t>※</a:t>
            </a:r>
            <a:r>
              <a:rPr lang="ja-JP" altLang="en-US" sz="2300" dirty="0">
                <a:solidFill>
                  <a:prstClr val="black"/>
                </a:solidFill>
              </a:rPr>
              <a:t>自署で署名を受ける必要があります。</a:t>
            </a:r>
            <a:endParaRPr lang="en-US" altLang="ja-JP" sz="2300" dirty="0">
              <a:solidFill>
                <a:prstClr val="black"/>
              </a:solidFill>
            </a:endParaRPr>
          </a:p>
          <a:p>
            <a:pPr algn="l"/>
            <a:r>
              <a:rPr lang="ja-JP" altLang="en-US" sz="2300" dirty="0">
                <a:solidFill>
                  <a:prstClr val="black"/>
                </a:solidFill>
              </a:rPr>
              <a:t>③計画書の記載内容の根拠となる資料等を適切に保管し、指定権者から求めがあった場合に速やかに提出できるようにしているか？</a:t>
            </a:r>
            <a:endParaRPr lang="en-US" altLang="ja-JP" sz="2300" b="1" u="sng" dirty="0">
              <a:solidFill>
                <a:schemeClr val="tx1"/>
              </a:solidFill>
            </a:endParaRPr>
          </a:p>
          <a:p>
            <a:pPr algn="l"/>
            <a:r>
              <a:rPr lang="en-US" altLang="ja-JP" sz="2300" u="sng" dirty="0">
                <a:solidFill>
                  <a:schemeClr val="tx1"/>
                </a:solidFill>
              </a:rPr>
              <a:t>※</a:t>
            </a:r>
            <a:r>
              <a:rPr lang="ja-JP" altLang="en-US" sz="2300" u="sng" dirty="0">
                <a:solidFill>
                  <a:schemeClr val="tx1"/>
                </a:solidFill>
              </a:rPr>
              <a:t>加算の詳細については、</a:t>
            </a:r>
            <a:r>
              <a:rPr lang="ja-JP" altLang="en-US" sz="2300" b="1" u="sng" dirty="0">
                <a:solidFill>
                  <a:srgbClr val="FF0000"/>
                </a:solidFill>
              </a:rPr>
              <a:t>市ホームページ（厚生労働省通知）</a:t>
            </a:r>
            <a:r>
              <a:rPr lang="ja-JP" altLang="en-US" sz="2300" u="sng" dirty="0">
                <a:solidFill>
                  <a:schemeClr val="tx1"/>
                </a:solidFill>
              </a:rPr>
              <a:t>を参照</a:t>
            </a:r>
            <a:endParaRPr lang="en-US" altLang="ja-JP" sz="2300" u="sng" dirty="0">
              <a:solidFill>
                <a:schemeClr val="tx1"/>
              </a:solidFill>
            </a:endParaRPr>
          </a:p>
        </p:txBody>
      </p:sp>
    </p:spTree>
    <p:extLst>
      <p:ext uri="{BB962C8B-B14F-4D97-AF65-F5344CB8AC3E}">
        <p14:creationId xmlns:p14="http://schemas.microsoft.com/office/powerpoint/2010/main" val="127751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７　条例改正の主な内容</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3A21A9A5-6E28-A805-DEA8-D96EC505B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65139"/>
            <a:ext cx="7754640" cy="494406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AB4238B-3502-E890-D18E-8A5B6152054B}"/>
              </a:ext>
            </a:extLst>
          </p:cNvPr>
          <p:cNvSpPr txBox="1"/>
          <p:nvPr/>
        </p:nvSpPr>
        <p:spPr>
          <a:xfrm>
            <a:off x="468760" y="995807"/>
            <a:ext cx="8435280" cy="338554"/>
          </a:xfrm>
          <a:prstGeom prst="rect">
            <a:avLst/>
          </a:prstGeom>
          <a:noFill/>
        </p:spPr>
        <p:txBody>
          <a:bodyPr wrap="square" rtlCol="0">
            <a:spAutoFit/>
          </a:bodyPr>
          <a:lstStyle/>
          <a:p>
            <a:pPr lvl="0">
              <a:defRPr/>
            </a:pPr>
            <a:r>
              <a:rPr lang="ja-JP" altLang="en-US" sz="1600" dirty="0">
                <a:solidFill>
                  <a:prstClr val="black"/>
                </a:solidFill>
                <a:latin typeface="Calibri"/>
                <a:ea typeface="ＭＳ Ｐゴシック" panose="020B0600070205080204" pitchFamily="50" charset="-128"/>
              </a:rPr>
              <a:t>改正の特徴と改正内容</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Tree>
    <p:extLst>
      <p:ext uri="{BB962C8B-B14F-4D97-AF65-F5344CB8AC3E}">
        <p14:creationId xmlns:p14="http://schemas.microsoft.com/office/powerpoint/2010/main" val="264368516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7A078314-A8A0-7E61-801A-FC031166C288}"/>
              </a:ext>
            </a:extLst>
          </p:cNvPr>
          <p:cNvPicPr>
            <a:picLocks noChangeAspect="1"/>
          </p:cNvPicPr>
          <p:nvPr/>
        </p:nvPicPr>
        <p:blipFill rotWithShape="1">
          <a:blip r:embed="rId3"/>
          <a:srcRect l="27162" t="15158" r="5270" b="9034"/>
          <a:stretch/>
        </p:blipFill>
        <p:spPr>
          <a:xfrm>
            <a:off x="539552" y="928333"/>
            <a:ext cx="7920880" cy="5554249"/>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87547856"/>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331774EF-05B2-83DB-B611-117BC4569737}"/>
              </a:ext>
            </a:extLst>
          </p:cNvPr>
          <p:cNvPicPr>
            <a:picLocks noChangeAspect="1"/>
          </p:cNvPicPr>
          <p:nvPr/>
        </p:nvPicPr>
        <p:blipFill rotWithShape="1">
          <a:blip r:embed="rId3"/>
          <a:srcRect l="27775" t="18500" r="10439" b="12201"/>
          <a:stretch/>
        </p:blipFill>
        <p:spPr>
          <a:xfrm>
            <a:off x="683568" y="924662"/>
            <a:ext cx="7776864" cy="5451574"/>
          </a:xfrm>
          <a:prstGeom prst="rect">
            <a:avLst/>
          </a:prstGeom>
        </p:spPr>
      </p:pic>
    </p:spTree>
    <p:extLst>
      <p:ext uri="{BB962C8B-B14F-4D97-AF65-F5344CB8AC3E}">
        <p14:creationId xmlns:p14="http://schemas.microsoft.com/office/powerpoint/2010/main" val="641789845"/>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8" name="グループ化 7">
            <a:extLst>
              <a:ext uri="{FF2B5EF4-FFF2-40B4-BE49-F238E27FC236}">
                <a16:creationId xmlns:a16="http://schemas.microsoft.com/office/drawing/2014/main" id="{165751AE-BCA6-798D-EFD7-4D604E7EA89A}"/>
              </a:ext>
            </a:extLst>
          </p:cNvPr>
          <p:cNvGrpSpPr/>
          <p:nvPr/>
        </p:nvGrpSpPr>
        <p:grpSpPr>
          <a:xfrm>
            <a:off x="611560" y="1124743"/>
            <a:ext cx="7848872" cy="5464405"/>
            <a:chOff x="611560" y="1124743"/>
            <a:chExt cx="7848872" cy="5464405"/>
          </a:xfrm>
        </p:grpSpPr>
        <p:pic>
          <p:nvPicPr>
            <p:cNvPr id="5" name="図 4">
              <a:extLst>
                <a:ext uri="{FF2B5EF4-FFF2-40B4-BE49-F238E27FC236}">
                  <a16:creationId xmlns:a16="http://schemas.microsoft.com/office/drawing/2014/main" id="{0AEC159C-B7BC-54F3-9FF3-347559C9A547}"/>
                </a:ext>
              </a:extLst>
            </p:cNvPr>
            <p:cNvPicPr>
              <a:picLocks noChangeAspect="1"/>
            </p:cNvPicPr>
            <p:nvPr/>
          </p:nvPicPr>
          <p:blipFill rotWithShape="1">
            <a:blip r:embed="rId3"/>
            <a:srcRect l="27562" t="18830" r="10227" b="11871"/>
            <a:stretch/>
          </p:blipFill>
          <p:spPr>
            <a:xfrm>
              <a:off x="611560" y="1124743"/>
              <a:ext cx="7848872" cy="5464405"/>
            </a:xfrm>
            <a:prstGeom prst="rect">
              <a:avLst/>
            </a:prstGeom>
          </p:spPr>
        </p:pic>
        <p:sp>
          <p:nvSpPr>
            <p:cNvPr id="6" name="テキスト ボックス 5">
              <a:extLst>
                <a:ext uri="{FF2B5EF4-FFF2-40B4-BE49-F238E27FC236}">
                  <a16:creationId xmlns:a16="http://schemas.microsoft.com/office/drawing/2014/main" id="{4B1C39DB-8562-74D7-D48C-CDE5B326082F}"/>
                </a:ext>
              </a:extLst>
            </p:cNvPr>
            <p:cNvSpPr txBox="1"/>
            <p:nvPr/>
          </p:nvSpPr>
          <p:spPr>
            <a:xfrm>
              <a:off x="8212262" y="6366470"/>
              <a:ext cx="248170" cy="222678"/>
            </a:xfrm>
            <a:prstGeom prst="rect">
              <a:avLst/>
            </a:prstGeom>
            <a:solidFill>
              <a:schemeClr val="bg1"/>
            </a:solidFill>
          </p:spPr>
          <p:txBody>
            <a:bodyPr wrap="square" rtlCol="0">
              <a:spAutoFit/>
            </a:bodyPr>
            <a:lstStyle/>
            <a:p>
              <a:endParaRPr kumimoji="1" lang="ja-JP" altLang="en-US" dirty="0"/>
            </a:p>
          </p:txBody>
        </p:sp>
      </p:grpSp>
      <p:sp>
        <p:nvSpPr>
          <p:cNvPr id="9" name="正方形/長方形 8">
            <a:extLst>
              <a:ext uri="{FF2B5EF4-FFF2-40B4-BE49-F238E27FC236}">
                <a16:creationId xmlns:a16="http://schemas.microsoft.com/office/drawing/2014/main" id="{93788D57-C0ED-BC29-664A-E946F7B56871}"/>
              </a:ext>
            </a:extLst>
          </p:cNvPr>
          <p:cNvSpPr/>
          <p:nvPr/>
        </p:nvSpPr>
        <p:spPr>
          <a:xfrm>
            <a:off x="683568" y="3429000"/>
            <a:ext cx="7704856" cy="7920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70473284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11" name="グループ化 10">
            <a:extLst>
              <a:ext uri="{FF2B5EF4-FFF2-40B4-BE49-F238E27FC236}">
                <a16:creationId xmlns:a16="http://schemas.microsoft.com/office/drawing/2014/main" id="{EF63FAF7-4394-8868-FF7C-9A08BA5DC93D}"/>
              </a:ext>
            </a:extLst>
          </p:cNvPr>
          <p:cNvGrpSpPr/>
          <p:nvPr/>
        </p:nvGrpSpPr>
        <p:grpSpPr>
          <a:xfrm>
            <a:off x="502456" y="949379"/>
            <a:ext cx="7957976" cy="5471108"/>
            <a:chOff x="502456" y="949379"/>
            <a:chExt cx="7957976" cy="5471108"/>
          </a:xfrm>
        </p:grpSpPr>
        <p:pic>
          <p:nvPicPr>
            <p:cNvPr id="3" name="図 2">
              <a:extLst>
                <a:ext uri="{FF2B5EF4-FFF2-40B4-BE49-F238E27FC236}">
                  <a16:creationId xmlns:a16="http://schemas.microsoft.com/office/drawing/2014/main" id="{E1C6F3AF-3C4D-6BCE-7C59-6CA0613A92E3}"/>
                </a:ext>
              </a:extLst>
            </p:cNvPr>
            <p:cNvPicPr>
              <a:picLocks noChangeAspect="1"/>
            </p:cNvPicPr>
            <p:nvPr/>
          </p:nvPicPr>
          <p:blipFill rotWithShape="1">
            <a:blip r:embed="rId3"/>
            <a:srcRect l="27163" t="18500" r="9838" b="12201"/>
            <a:stretch/>
          </p:blipFill>
          <p:spPr>
            <a:xfrm>
              <a:off x="502456" y="949379"/>
              <a:ext cx="7957976" cy="5471108"/>
            </a:xfrm>
            <a:prstGeom prst="rect">
              <a:avLst/>
            </a:prstGeom>
          </p:spPr>
        </p:pic>
        <p:sp>
          <p:nvSpPr>
            <p:cNvPr id="10" name="テキスト ボックス 9">
              <a:extLst>
                <a:ext uri="{FF2B5EF4-FFF2-40B4-BE49-F238E27FC236}">
                  <a16:creationId xmlns:a16="http://schemas.microsoft.com/office/drawing/2014/main" id="{8DD74E6D-0C94-9298-AC47-BD6123526135}"/>
                </a:ext>
              </a:extLst>
            </p:cNvPr>
            <p:cNvSpPr txBox="1"/>
            <p:nvPr/>
          </p:nvSpPr>
          <p:spPr>
            <a:xfrm>
              <a:off x="8100392" y="6127968"/>
              <a:ext cx="216024" cy="181352"/>
            </a:xfrm>
            <a:prstGeom prst="rect">
              <a:avLst/>
            </a:prstGeom>
            <a:solidFill>
              <a:schemeClr val="bg1"/>
            </a:solidFill>
          </p:spPr>
          <p:txBody>
            <a:bodyPr wrap="square" rtlCol="0">
              <a:spAutoFit/>
            </a:bodyPr>
            <a:lstStyle/>
            <a:p>
              <a:endParaRPr kumimoji="1" lang="ja-JP" altLang="en-US" dirty="0"/>
            </a:p>
          </p:txBody>
        </p:sp>
      </p:grpSp>
    </p:spTree>
    <p:extLst>
      <p:ext uri="{BB962C8B-B14F-4D97-AF65-F5344CB8AC3E}">
        <p14:creationId xmlns:p14="http://schemas.microsoft.com/office/powerpoint/2010/main" val="1698319441"/>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8" name="グループ化 7">
            <a:extLst>
              <a:ext uri="{FF2B5EF4-FFF2-40B4-BE49-F238E27FC236}">
                <a16:creationId xmlns:a16="http://schemas.microsoft.com/office/drawing/2014/main" id="{97A15279-FD90-9720-BA18-E42EBCB83E66}"/>
              </a:ext>
            </a:extLst>
          </p:cNvPr>
          <p:cNvGrpSpPr/>
          <p:nvPr/>
        </p:nvGrpSpPr>
        <p:grpSpPr>
          <a:xfrm>
            <a:off x="539552" y="980728"/>
            <a:ext cx="7960156" cy="5472608"/>
            <a:chOff x="539552" y="980728"/>
            <a:chExt cx="7960156" cy="5472608"/>
          </a:xfrm>
        </p:grpSpPr>
        <p:pic>
          <p:nvPicPr>
            <p:cNvPr id="5" name="図 4">
              <a:extLst>
                <a:ext uri="{FF2B5EF4-FFF2-40B4-BE49-F238E27FC236}">
                  <a16:creationId xmlns:a16="http://schemas.microsoft.com/office/drawing/2014/main" id="{EBF9F6F1-C49F-D3FB-9EC9-9ACB41D65E38}"/>
                </a:ext>
              </a:extLst>
            </p:cNvPr>
            <p:cNvPicPr>
              <a:picLocks noChangeAspect="1"/>
            </p:cNvPicPr>
            <p:nvPr/>
          </p:nvPicPr>
          <p:blipFill rotWithShape="1">
            <a:blip r:embed="rId3"/>
            <a:srcRect l="27163" t="18500" r="9838" b="12201"/>
            <a:stretch/>
          </p:blipFill>
          <p:spPr>
            <a:xfrm>
              <a:off x="539552" y="980728"/>
              <a:ext cx="7960156" cy="5472608"/>
            </a:xfrm>
            <a:prstGeom prst="rect">
              <a:avLst/>
            </a:prstGeom>
          </p:spPr>
        </p:pic>
        <p:sp>
          <p:nvSpPr>
            <p:cNvPr id="6" name="テキスト ボックス 5">
              <a:extLst>
                <a:ext uri="{FF2B5EF4-FFF2-40B4-BE49-F238E27FC236}">
                  <a16:creationId xmlns:a16="http://schemas.microsoft.com/office/drawing/2014/main" id="{56D5A756-06C9-E151-CA62-6E004168B1AA}"/>
                </a:ext>
              </a:extLst>
            </p:cNvPr>
            <p:cNvSpPr txBox="1"/>
            <p:nvPr/>
          </p:nvSpPr>
          <p:spPr>
            <a:xfrm>
              <a:off x="8172400" y="6153918"/>
              <a:ext cx="216024" cy="134980"/>
            </a:xfrm>
            <a:prstGeom prst="rect">
              <a:avLst/>
            </a:prstGeom>
            <a:solidFill>
              <a:schemeClr val="bg1"/>
            </a:solidFill>
          </p:spPr>
          <p:txBody>
            <a:bodyPr wrap="square" rtlCol="0">
              <a:spAutoFit/>
            </a:bodyPr>
            <a:lstStyle/>
            <a:p>
              <a:endParaRPr kumimoji="1" lang="ja-JP" altLang="en-US" dirty="0"/>
            </a:p>
          </p:txBody>
        </p:sp>
      </p:grpSp>
    </p:spTree>
    <p:extLst>
      <p:ext uri="{BB962C8B-B14F-4D97-AF65-F5344CB8AC3E}">
        <p14:creationId xmlns:p14="http://schemas.microsoft.com/office/powerpoint/2010/main" val="1756509114"/>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１</a:t>
            </a:r>
            <a:r>
              <a:rPr kumimoji="1" lang="ja-JP" altLang="en-US" sz="4000" dirty="0"/>
              <a:t>　</a:t>
            </a:r>
            <a:r>
              <a:rPr lang="ja-JP" altLang="en-US" sz="4000" dirty="0"/>
              <a:t>情報共有の徹底・適切な対応について</a:t>
            </a:r>
            <a:endParaRPr kumimoji="1" lang="ja-JP" altLang="en-US" sz="4000" dirty="0"/>
          </a:p>
        </p:txBody>
      </p:sp>
      <p:sp>
        <p:nvSpPr>
          <p:cNvPr id="3" name="コンテンツ プレースホルダー 2"/>
          <p:cNvSpPr>
            <a:spLocks noGrp="1"/>
          </p:cNvSpPr>
          <p:nvPr>
            <p:ph idx="1"/>
          </p:nvPr>
        </p:nvSpPr>
        <p:spPr>
          <a:xfrm>
            <a:off x="457200" y="3334717"/>
            <a:ext cx="8229600" cy="3151722"/>
          </a:xfrm>
        </p:spPr>
        <p:txBody>
          <a:bodyPr>
            <a:normAutofit/>
          </a:bodyPr>
          <a:lstStyle/>
          <a:p>
            <a:r>
              <a:rPr lang="ja-JP" altLang="en-US" dirty="0"/>
              <a:t>運営規程</a:t>
            </a:r>
            <a:endParaRPr lang="en-US" altLang="ja-JP" dirty="0"/>
          </a:p>
          <a:p>
            <a:r>
              <a:rPr lang="ja-JP" altLang="en-US" dirty="0"/>
              <a:t>付表１</a:t>
            </a:r>
            <a:endParaRPr lang="en-US" altLang="ja-JP" dirty="0"/>
          </a:p>
          <a:p>
            <a:pPr marL="0" indent="0">
              <a:buNone/>
            </a:pPr>
            <a:r>
              <a:rPr lang="ja-JP" altLang="en-US" dirty="0"/>
              <a:t>　（営業時間、対象者、利用料金など）</a:t>
            </a:r>
            <a:endParaRPr lang="en-US" altLang="ja-JP" dirty="0"/>
          </a:p>
          <a:p>
            <a:r>
              <a:rPr lang="ja-JP" altLang="en-US" dirty="0"/>
              <a:t>利用者との契約の際の重要事項説明書</a:t>
            </a:r>
            <a:endParaRPr lang="en-US" altLang="ja-JP" dirty="0"/>
          </a:p>
          <a:p>
            <a:r>
              <a:rPr lang="ja-JP" altLang="en-US" dirty="0"/>
              <a:t>サービス等利用計画</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a:t>
            </a:fld>
            <a:endParaRPr lang="ja-JP" altLang="en-US" dirty="0">
              <a:solidFill>
                <a:prstClr val="black">
                  <a:tint val="75000"/>
                </a:prstClr>
              </a:solidFill>
            </a:endParaRPr>
          </a:p>
        </p:txBody>
      </p:sp>
      <p:sp>
        <p:nvSpPr>
          <p:cNvPr id="5" name="コンテンツ プレースホルダー 2"/>
          <p:cNvSpPr txBox="1">
            <a:spLocks/>
          </p:cNvSpPr>
          <p:nvPr/>
        </p:nvSpPr>
        <p:spPr>
          <a:xfrm>
            <a:off x="446856" y="980728"/>
            <a:ext cx="8229600" cy="1008112"/>
          </a:xfrm>
          <a:prstGeom prst="rect">
            <a:avLst/>
          </a:prstGeom>
          <a:ln w="22225">
            <a:solidFill>
              <a:schemeClr val="accent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t>実地指導での指導内容、請求エラー内容を見ると変更届出が提出されていない内容の請求がされていたり、人員基準を満たしていない例などが見られた。</a:t>
            </a:r>
            <a:endParaRPr lang="ja-JP" altLang="ja-JP" dirty="0"/>
          </a:p>
        </p:txBody>
      </p:sp>
      <p:sp>
        <p:nvSpPr>
          <p:cNvPr id="7" name="コンテンツ プレースホルダー 2"/>
          <p:cNvSpPr txBox="1">
            <a:spLocks/>
          </p:cNvSpPr>
          <p:nvPr/>
        </p:nvSpPr>
        <p:spPr>
          <a:xfrm>
            <a:off x="457200" y="2196515"/>
            <a:ext cx="8229600" cy="872445"/>
          </a:xfrm>
          <a:prstGeom prst="rect">
            <a:avLst/>
          </a:prstGeom>
          <a:ln w="22225">
            <a:solidFill>
              <a:schemeClr val="accent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t>→以下の情報を確認するとともに、事業所内の従業員での情報共有を図る。</a:t>
            </a:r>
            <a:endParaRPr lang="ja-JP" altLang="ja-JP" dirty="0"/>
          </a:p>
        </p:txBody>
      </p:sp>
    </p:spTree>
    <p:extLst>
      <p:ext uri="{BB962C8B-B14F-4D97-AF65-F5344CB8AC3E}">
        <p14:creationId xmlns:p14="http://schemas.microsoft.com/office/powerpoint/2010/main" val="283205106"/>
      </p:ext>
    </p:extLst>
  </p:cSld>
  <p:clrMapOvr>
    <a:masterClrMapping/>
  </p:clrMapOvr>
  <mc:AlternateContent xmlns:mc="http://schemas.openxmlformats.org/markup-compatibility/2006" xmlns:p14="http://schemas.microsoft.com/office/powerpoint/2010/main">
    <mc:Choice Requires="p14">
      <p:transition spd="slow" p14:dur="2000" advTm="48673"/>
    </mc:Choice>
    <mc:Fallback xmlns="">
      <p:transition spd="slow" advTm="4867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0FA1A1C9-C229-E003-D975-D419D9C16390}"/>
              </a:ext>
            </a:extLst>
          </p:cNvPr>
          <p:cNvGrpSpPr/>
          <p:nvPr/>
        </p:nvGrpSpPr>
        <p:grpSpPr>
          <a:xfrm>
            <a:off x="539552" y="1052736"/>
            <a:ext cx="7920880" cy="5445606"/>
            <a:chOff x="539552" y="1052736"/>
            <a:chExt cx="7920880" cy="5445606"/>
          </a:xfrm>
        </p:grpSpPr>
        <p:pic>
          <p:nvPicPr>
            <p:cNvPr id="3" name="図 2">
              <a:extLst>
                <a:ext uri="{FF2B5EF4-FFF2-40B4-BE49-F238E27FC236}">
                  <a16:creationId xmlns:a16="http://schemas.microsoft.com/office/drawing/2014/main" id="{29A4E46D-27DE-8D73-ADE3-AB1FA629870D}"/>
                </a:ext>
              </a:extLst>
            </p:cNvPr>
            <p:cNvPicPr>
              <a:picLocks noChangeAspect="1"/>
            </p:cNvPicPr>
            <p:nvPr/>
          </p:nvPicPr>
          <p:blipFill rotWithShape="1">
            <a:blip r:embed="rId3"/>
            <a:srcRect l="27163" t="18500" r="9838" b="12201"/>
            <a:stretch/>
          </p:blipFill>
          <p:spPr>
            <a:xfrm>
              <a:off x="539552" y="1052736"/>
              <a:ext cx="7920880" cy="5445606"/>
            </a:xfrm>
            <a:prstGeom prst="rect">
              <a:avLst/>
            </a:prstGeom>
          </p:spPr>
        </p:pic>
        <p:sp>
          <p:nvSpPr>
            <p:cNvPr id="9" name="テキスト ボックス 8">
              <a:extLst>
                <a:ext uri="{FF2B5EF4-FFF2-40B4-BE49-F238E27FC236}">
                  <a16:creationId xmlns:a16="http://schemas.microsoft.com/office/drawing/2014/main" id="{29AF41DA-E406-5ACB-1087-E57948FD03E9}"/>
                </a:ext>
              </a:extLst>
            </p:cNvPr>
            <p:cNvSpPr txBox="1"/>
            <p:nvPr/>
          </p:nvSpPr>
          <p:spPr>
            <a:xfrm flipH="1">
              <a:off x="8244408" y="6237312"/>
              <a:ext cx="144016" cy="191014"/>
            </a:xfrm>
            <a:prstGeom prst="rect">
              <a:avLst/>
            </a:prstGeom>
            <a:solidFill>
              <a:schemeClr val="bg1"/>
            </a:solidFill>
          </p:spPr>
          <p:txBody>
            <a:bodyPr wrap="square" rtlCol="0">
              <a:spAutoFit/>
            </a:bodyPr>
            <a:lstStyle/>
            <a:p>
              <a:pPr algn="l"/>
              <a:endParaRPr kumimoji="1" lang="ja-JP" altLang="en-US" dirty="0"/>
            </a:p>
          </p:txBody>
        </p:sp>
      </p:grpSp>
    </p:spTree>
    <p:extLst>
      <p:ext uri="{BB962C8B-B14F-4D97-AF65-F5344CB8AC3E}">
        <p14:creationId xmlns:p14="http://schemas.microsoft.com/office/powerpoint/2010/main" val="400659422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９　居宅介護・同行援護・行動援護の資格要件等</a:t>
            </a:r>
            <a:r>
              <a:rPr lang="en-US" altLang="ja-JP" sz="4000" dirty="0">
                <a:solidFill>
                  <a:prstClr val="white"/>
                </a:solidFill>
                <a:latin typeface="Calibri"/>
                <a:ea typeface="ＭＳ Ｐゴシック" panose="020B0600070205080204" pitchFamily="50" charset="-128"/>
              </a:rPr>
              <a:t>(R6</a:t>
            </a:r>
            <a:r>
              <a:rPr lang="ja-JP" altLang="en-US" sz="4000" dirty="0">
                <a:solidFill>
                  <a:prstClr val="white"/>
                </a:solidFill>
                <a:latin typeface="Calibri"/>
                <a:ea typeface="ＭＳ Ｐゴシック" panose="020B0600070205080204" pitchFamily="50" charset="-128"/>
              </a:rPr>
              <a:t>年</a:t>
            </a:r>
            <a:r>
              <a:rPr lang="en-US" altLang="ja-JP" sz="4000" dirty="0">
                <a:solidFill>
                  <a:prstClr val="white"/>
                </a:solidFill>
                <a:latin typeface="Calibri"/>
                <a:ea typeface="ＭＳ Ｐゴシック" panose="020B0600070205080204" pitchFamily="50" charset="-128"/>
              </a:rPr>
              <a:t>4</a:t>
            </a:r>
            <a:r>
              <a:rPr lang="ja-JP" altLang="en-US" sz="4000" dirty="0">
                <a:solidFill>
                  <a:prstClr val="white"/>
                </a:solidFill>
                <a:latin typeface="Calibri"/>
                <a:ea typeface="ＭＳ Ｐゴシック" panose="020B0600070205080204" pitchFamily="50" charset="-128"/>
              </a:rPr>
              <a:t>月以降</a:t>
            </a:r>
            <a:r>
              <a:rPr lang="en-US" altLang="ja-JP" sz="4000" dirty="0">
                <a:solidFill>
                  <a:prstClr val="white"/>
                </a:solidFill>
                <a:latin typeface="Calibri"/>
                <a:ea typeface="ＭＳ Ｐゴシック" panose="020B0600070205080204" pitchFamily="50" charset="-128"/>
              </a:rPr>
              <a:t>)</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コンテンツ プレースホルダー 2"/>
          <p:cNvSpPr txBox="1">
            <a:spLocks/>
          </p:cNvSpPr>
          <p:nvPr/>
        </p:nvSpPr>
        <p:spPr>
          <a:xfrm>
            <a:off x="493812" y="1282328"/>
            <a:ext cx="8229600" cy="4738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800" dirty="0"/>
              <a:t> </a:t>
            </a:r>
            <a:r>
              <a:rPr lang="ja-JP" altLang="en-US" sz="2800" dirty="0"/>
              <a:t>（１）居宅介護</a:t>
            </a:r>
            <a:endParaRPr lang="en-US" altLang="ja-JP" sz="2800" dirty="0"/>
          </a:p>
          <a:p>
            <a:pPr marL="0" indent="0">
              <a:buNone/>
            </a:pPr>
            <a:r>
              <a:rPr lang="ja-JP" altLang="en-US" sz="2800" dirty="0"/>
              <a:t>　・</a:t>
            </a:r>
            <a:r>
              <a:rPr lang="ja-JP" altLang="en-US" sz="2800" u="sng" dirty="0"/>
              <a:t>居宅介護職員初任者研修課程修了者をサービス</a:t>
            </a:r>
            <a:endParaRPr lang="en-US" altLang="ja-JP" sz="2800" u="sng" dirty="0"/>
          </a:p>
          <a:p>
            <a:pPr marL="0" indent="0">
              <a:buNone/>
            </a:pPr>
            <a:r>
              <a:rPr lang="ja-JP" altLang="en-US" sz="2800" dirty="0"/>
              <a:t>　　</a:t>
            </a:r>
            <a:r>
              <a:rPr lang="ja-JP" altLang="en-US" sz="2800" u="sng" dirty="0"/>
              <a:t>提供責任者とする暫定措置の廃止</a:t>
            </a:r>
            <a:r>
              <a:rPr lang="ja-JP" altLang="en-US" sz="2800" dirty="0"/>
              <a:t>　</a:t>
            </a:r>
            <a:endParaRPr lang="en-US" altLang="ja-JP" sz="2800" dirty="0"/>
          </a:p>
          <a:p>
            <a:pPr marL="0" indent="0">
              <a:buNone/>
            </a:pPr>
            <a:r>
              <a:rPr lang="ja-JP" altLang="en-US" sz="2800" dirty="0"/>
              <a:t>　・合わせて「居宅介護職員初任者研修課程修了者を　　</a:t>
            </a:r>
            <a:endParaRPr lang="en-US" altLang="ja-JP" sz="2800" dirty="0"/>
          </a:p>
          <a:p>
            <a:pPr marL="0" indent="0">
              <a:buNone/>
            </a:pPr>
            <a:r>
              <a:rPr lang="ja-JP" altLang="en-US" sz="2800" dirty="0"/>
              <a:t>　　サービス提供責任者として配置し、そのサービス提　</a:t>
            </a:r>
            <a:endParaRPr lang="en-US" altLang="ja-JP" sz="2800" dirty="0"/>
          </a:p>
          <a:p>
            <a:pPr marL="0" indent="0">
              <a:buNone/>
            </a:pPr>
            <a:r>
              <a:rPr lang="ja-JP" altLang="en-US" sz="2800" dirty="0"/>
              <a:t>　　供責任者が作成した居宅介護計画に基づいて居　</a:t>
            </a:r>
            <a:endParaRPr lang="en-US" altLang="ja-JP" sz="2800" dirty="0"/>
          </a:p>
          <a:p>
            <a:pPr marL="0" indent="0">
              <a:buNone/>
            </a:pPr>
            <a:r>
              <a:rPr lang="ja-JP" altLang="en-US" sz="2800" dirty="0"/>
              <a:t>　　宅介護を行う場合は、所定単位数の３０％を減算」</a:t>
            </a:r>
            <a:endParaRPr lang="en-US" altLang="ja-JP" sz="2800" dirty="0"/>
          </a:p>
          <a:p>
            <a:pPr marL="0" indent="0">
              <a:buNone/>
            </a:pPr>
            <a:r>
              <a:rPr lang="ja-JP" altLang="en-US" sz="2800" dirty="0"/>
              <a:t>　　の措置も廃止</a:t>
            </a:r>
          </a:p>
        </p:txBody>
      </p:sp>
    </p:spTree>
    <p:extLst>
      <p:ext uri="{BB962C8B-B14F-4D97-AF65-F5344CB8AC3E}">
        <p14:creationId xmlns:p14="http://schemas.microsoft.com/office/powerpoint/2010/main" val="375942714"/>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コンテンツ プレースホルダー 2"/>
          <p:cNvSpPr txBox="1">
            <a:spLocks/>
          </p:cNvSpPr>
          <p:nvPr/>
        </p:nvSpPr>
        <p:spPr>
          <a:xfrm>
            <a:off x="457200" y="980728"/>
            <a:ext cx="8229600" cy="52565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dirty="0"/>
              <a:t> （２）同行援護</a:t>
            </a:r>
          </a:p>
          <a:p>
            <a:pPr marL="0" indent="0">
              <a:buNone/>
            </a:pPr>
            <a:r>
              <a:rPr lang="ja-JP" altLang="en-US" sz="2800" dirty="0"/>
              <a:t>　　</a:t>
            </a:r>
            <a:r>
              <a:rPr lang="ja-JP" altLang="en-US" sz="2800" u="sng" dirty="0"/>
              <a:t>同行援護従業者要件の経過措置の延長</a:t>
            </a:r>
          </a:p>
          <a:p>
            <a:pPr marL="504000" indent="-457200">
              <a:buNone/>
            </a:pPr>
            <a:r>
              <a:rPr lang="ja-JP" altLang="en-US" sz="2800" dirty="0"/>
              <a:t>　　⇒現行、令和３年３月</a:t>
            </a:r>
            <a:r>
              <a:rPr lang="en-US" altLang="ja-JP" sz="2800" dirty="0"/>
              <a:t>31 </a:t>
            </a:r>
            <a:r>
              <a:rPr lang="ja-JP" altLang="en-US" sz="2800" dirty="0"/>
              <a:t>日において盲ろう者向け通訳・介助員であった者について、令和６年３月</a:t>
            </a:r>
            <a:r>
              <a:rPr lang="en-US" altLang="ja-JP" sz="2800" dirty="0"/>
              <a:t>31 </a:t>
            </a:r>
            <a:r>
              <a:rPr lang="ja-JP" altLang="en-US" sz="2800" dirty="0"/>
              <a:t>日までの間は同行援護従業者養成研修（一般課程）修了者とみなす経過措置を設けています。</a:t>
            </a:r>
          </a:p>
          <a:p>
            <a:pPr marL="504000" indent="-457200">
              <a:buNone/>
            </a:pPr>
            <a:r>
              <a:rPr lang="ja-JP" altLang="en-US" sz="2800" dirty="0"/>
              <a:t>　　　今般、当該経過措置の対象者について、令和６年３月</a:t>
            </a:r>
            <a:r>
              <a:rPr lang="en-US" altLang="ja-JP" sz="2800" dirty="0"/>
              <a:t>31 </a:t>
            </a:r>
            <a:r>
              <a:rPr lang="ja-JP" altLang="en-US" sz="2800" dirty="0"/>
              <a:t>日において同行援護の事業を行う事業所の従業者であった場合に限り、令和９年３月</a:t>
            </a:r>
            <a:r>
              <a:rPr lang="en-US" altLang="ja-JP" sz="2800" dirty="0"/>
              <a:t>31 </a:t>
            </a:r>
            <a:r>
              <a:rPr lang="ja-JP" altLang="en-US" sz="2800" dirty="0"/>
              <a:t>日までの間は、引き続き同行援護従業者養成研修修了者とみなす。</a:t>
            </a:r>
          </a:p>
          <a:p>
            <a:pPr marL="504000" indent="-457200">
              <a:buNone/>
            </a:pPr>
            <a:r>
              <a:rPr lang="ja-JP" altLang="en-US" sz="2800" dirty="0"/>
              <a:t>　　　なお、本取扱いは暫定的な措置であることから、同行援護従業者養成研修等を修了していない盲ろう者向け・通訳介助員が同行援護を提供した場合は、報酬の１０％を減算する。</a:t>
            </a:r>
          </a:p>
        </p:txBody>
      </p:sp>
      <p:sp>
        <p:nvSpPr>
          <p:cNvPr id="6"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９　居宅介護・同行援護・行動援護の資格要件等</a:t>
            </a:r>
            <a:r>
              <a:rPr lang="en-US" altLang="ja-JP" sz="4000" dirty="0">
                <a:solidFill>
                  <a:prstClr val="white"/>
                </a:solidFill>
                <a:latin typeface="Calibri"/>
                <a:ea typeface="ＭＳ Ｐゴシック" panose="020B0600070205080204" pitchFamily="50" charset="-128"/>
              </a:rPr>
              <a:t>(R6</a:t>
            </a:r>
            <a:r>
              <a:rPr lang="ja-JP" altLang="en-US" sz="4000" dirty="0">
                <a:solidFill>
                  <a:prstClr val="white"/>
                </a:solidFill>
                <a:latin typeface="Calibri"/>
                <a:ea typeface="ＭＳ Ｐゴシック" panose="020B0600070205080204" pitchFamily="50" charset="-128"/>
              </a:rPr>
              <a:t>年</a:t>
            </a:r>
            <a:r>
              <a:rPr lang="en-US" altLang="ja-JP" sz="4000" dirty="0">
                <a:solidFill>
                  <a:prstClr val="white"/>
                </a:solidFill>
                <a:latin typeface="Calibri"/>
                <a:ea typeface="ＭＳ Ｐゴシック" panose="020B0600070205080204" pitchFamily="50" charset="-128"/>
              </a:rPr>
              <a:t>4</a:t>
            </a:r>
            <a:r>
              <a:rPr lang="ja-JP" altLang="en-US" sz="4000" dirty="0">
                <a:solidFill>
                  <a:prstClr val="white"/>
                </a:solidFill>
                <a:latin typeface="Calibri"/>
                <a:ea typeface="ＭＳ Ｐゴシック" panose="020B0600070205080204" pitchFamily="50" charset="-128"/>
              </a:rPr>
              <a:t>月以降</a:t>
            </a:r>
            <a:r>
              <a:rPr lang="en-US" altLang="ja-JP" sz="4000" dirty="0">
                <a:solidFill>
                  <a:prstClr val="white"/>
                </a:solidFill>
                <a:latin typeface="Calibri"/>
                <a:ea typeface="ＭＳ Ｐゴシック" panose="020B0600070205080204" pitchFamily="50" charset="-128"/>
              </a:rPr>
              <a:t>)</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21425196"/>
      </p:ext>
    </p:extLst>
  </p:cSld>
  <p:clrMapOvr>
    <a:masterClrMapping/>
  </p:clrMapOvr>
  <mc:AlternateContent xmlns:mc="http://schemas.openxmlformats.org/markup-compatibility/2006" xmlns:p14="http://schemas.microsoft.com/office/powerpoint/2010/main">
    <mc:Choice Requires="p14">
      <p:transition spd="slow" p14:dur="2000" advTm="44789"/>
    </mc:Choice>
    <mc:Fallback xmlns="">
      <p:transition spd="slow" advTm="4478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07096" y="1340768"/>
            <a:ext cx="8229600" cy="4752528"/>
          </a:xfrm>
        </p:spPr>
        <p:txBody>
          <a:bodyPr>
            <a:normAutofit/>
          </a:bodyPr>
          <a:lstStyle/>
          <a:p>
            <a:pPr marL="0" indent="0">
              <a:buNone/>
            </a:pPr>
            <a:r>
              <a:rPr lang="ja-JP" altLang="en-US" sz="2800" dirty="0"/>
              <a:t>（３）行動援護</a:t>
            </a:r>
            <a:endParaRPr lang="en-US" altLang="ja-JP" sz="2800" dirty="0"/>
          </a:p>
          <a:p>
            <a:pPr marL="504000" indent="-457200">
              <a:buNone/>
            </a:pPr>
            <a:r>
              <a:rPr lang="ja-JP" altLang="en-US" sz="2800" dirty="0"/>
              <a:t>　　</a:t>
            </a:r>
            <a:r>
              <a:rPr lang="ja-JP" altLang="en-US" sz="2800" u="sng" dirty="0"/>
              <a:t>行動援護のサービス提供責任者及び従業者の要件に係る経過措置の延長</a:t>
            </a:r>
            <a:endParaRPr lang="en-US" altLang="ja-JP" sz="2800" u="sng" dirty="0"/>
          </a:p>
          <a:p>
            <a:pPr marL="504000" indent="-457200">
              <a:buNone/>
            </a:pPr>
            <a:r>
              <a:rPr lang="ja-JP" altLang="en-US" sz="2800" dirty="0"/>
              <a:t>　　⇒行動援護のサービス提供責任者及び従業者の要件における、「介護福祉士や実務者研修修了者等を行動援護従業者養成研修課程修了者とみなす」という経過措置について、令和９年３月</a:t>
            </a:r>
            <a:r>
              <a:rPr lang="en-US" altLang="ja-JP" sz="2800" dirty="0"/>
              <a:t>31</a:t>
            </a:r>
            <a:r>
              <a:rPr lang="ja-JP" altLang="en-US" sz="2800" dirty="0"/>
              <a:t>日まで延長し、その後廃止。</a:t>
            </a:r>
            <a:endParaRPr lang="en-US" altLang="ja-JP" sz="2800" dirty="0"/>
          </a:p>
          <a:p>
            <a:pPr marL="504000" indent="-457200">
              <a:buNone/>
            </a:pPr>
            <a:endParaRPr lang="en-US" altLang="ja-JP" sz="2800" dirty="0"/>
          </a:p>
          <a:p>
            <a:pPr marL="504000" indent="-457200">
              <a:buNone/>
            </a:pPr>
            <a:endParaRPr lang="en-US" altLang="ja-JP" sz="2800"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９　居宅介護・同行援護・行動援護の資格要件等</a:t>
            </a:r>
            <a:r>
              <a:rPr lang="en-US" altLang="ja-JP" sz="4000" dirty="0">
                <a:solidFill>
                  <a:prstClr val="white"/>
                </a:solidFill>
                <a:latin typeface="Calibri"/>
                <a:ea typeface="ＭＳ Ｐゴシック" panose="020B0600070205080204" pitchFamily="50" charset="-128"/>
              </a:rPr>
              <a:t>(R6</a:t>
            </a:r>
            <a:r>
              <a:rPr lang="ja-JP" altLang="en-US" sz="4000" dirty="0">
                <a:solidFill>
                  <a:prstClr val="white"/>
                </a:solidFill>
                <a:latin typeface="Calibri"/>
                <a:ea typeface="ＭＳ Ｐゴシック" panose="020B0600070205080204" pitchFamily="50" charset="-128"/>
              </a:rPr>
              <a:t>年</a:t>
            </a:r>
            <a:r>
              <a:rPr lang="en-US" altLang="ja-JP" sz="4000" dirty="0">
                <a:solidFill>
                  <a:prstClr val="white"/>
                </a:solidFill>
                <a:latin typeface="Calibri"/>
                <a:ea typeface="ＭＳ Ｐゴシック" panose="020B0600070205080204" pitchFamily="50" charset="-128"/>
              </a:rPr>
              <a:t>4</a:t>
            </a:r>
            <a:r>
              <a:rPr lang="ja-JP" altLang="en-US" sz="4000" dirty="0">
                <a:solidFill>
                  <a:prstClr val="white"/>
                </a:solidFill>
                <a:latin typeface="Calibri"/>
                <a:ea typeface="ＭＳ Ｐゴシック" panose="020B0600070205080204" pitchFamily="50" charset="-128"/>
              </a:rPr>
              <a:t>月以降</a:t>
            </a:r>
            <a:r>
              <a:rPr lang="en-US" altLang="ja-JP" sz="4000" dirty="0">
                <a:solidFill>
                  <a:prstClr val="white"/>
                </a:solidFill>
                <a:latin typeface="Calibri"/>
                <a:ea typeface="ＭＳ Ｐゴシック" panose="020B0600070205080204" pitchFamily="50" charset="-128"/>
              </a:rPr>
              <a:t>)</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64508764"/>
      </p:ext>
    </p:extLst>
  </p:cSld>
  <p:clrMapOvr>
    <a:masterClrMapping/>
  </p:clrMapOvr>
  <mc:AlternateContent xmlns:mc="http://schemas.openxmlformats.org/markup-compatibility/2006" xmlns:p14="http://schemas.microsoft.com/office/powerpoint/2010/main">
    <mc:Choice Requires="p14">
      <p:transition spd="slow" p14:dur="2000" advTm="35343"/>
    </mc:Choice>
    <mc:Fallback xmlns="">
      <p:transition spd="slow" advTm="3534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en-US" altLang="ja-JP" sz="4000" dirty="0"/>
              <a:t>10</a:t>
            </a:r>
            <a:r>
              <a:rPr kumimoji="1" lang="ja-JP" altLang="en-US" sz="4000" dirty="0"/>
              <a:t>　</a:t>
            </a:r>
            <a:r>
              <a:rPr lang="ja-JP" altLang="en-US" sz="4000" dirty="0"/>
              <a:t>たんの吸引等の登録について</a:t>
            </a:r>
            <a:endParaRPr kumimoji="1" lang="ja-JP" altLang="en-US" sz="4000"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コンテンツ プレースホルダー 2"/>
          <p:cNvSpPr txBox="1">
            <a:spLocks/>
          </p:cNvSpPr>
          <p:nvPr/>
        </p:nvSpPr>
        <p:spPr>
          <a:xfrm>
            <a:off x="457200" y="3435794"/>
            <a:ext cx="8229600" cy="1145334"/>
          </a:xfrm>
          <a:prstGeom prst="rect">
            <a:avLst/>
          </a:prstGeom>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0" indent="0">
              <a:buNone/>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→居宅介護事業所等が</a:t>
            </a:r>
            <a:r>
              <a:rPr lang="ja-JP" altLang="en-US" dirty="0"/>
              <a:t>たんの吸引等</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を行う場合、必ず鹿児島県へ</a:t>
            </a:r>
            <a:r>
              <a:rPr kumimoji="1" lang="ja-JP" altLang="en-US" sz="3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の登録が</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必要。</a:t>
            </a:r>
            <a:endParaRPr kumimoji="1" lang="ja-JP"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コンテンツ プレースホルダー 2"/>
          <p:cNvSpPr txBox="1">
            <a:spLocks/>
          </p:cNvSpPr>
          <p:nvPr/>
        </p:nvSpPr>
        <p:spPr>
          <a:xfrm>
            <a:off x="457200" y="4867451"/>
            <a:ext cx="8229600" cy="1488899"/>
          </a:xfrm>
          <a:prstGeom prst="rect">
            <a:avLst/>
          </a:prstGeom>
          <a:ln w="22225">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→詳しくは、鹿児島県ホームページをご覧いただくか、鹿児島県障害福祉課へお問い合わせください。</a:t>
            </a:r>
            <a:endParaRPr kumimoji="1" lang="ja-JP"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コンテンツ プレースホルダー 2"/>
          <p:cNvSpPr txBox="1">
            <a:spLocks/>
          </p:cNvSpPr>
          <p:nvPr/>
        </p:nvSpPr>
        <p:spPr>
          <a:xfrm>
            <a:off x="457200" y="1118679"/>
            <a:ext cx="8229600" cy="2094298"/>
          </a:xfrm>
          <a:prstGeom prst="rect">
            <a:avLst/>
          </a:prstGeom>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0" indent="0">
              <a:buNone/>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「登録特定行為事業者」として鹿児島県に登録した事業所においては、一定の研修を受けた介護職員等に対して、喀痰吸引等の行為（特定行為）の業務に従事させることができる。</a:t>
            </a:r>
            <a:endParaRPr kumimoji="1" lang="ja-JP"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69966731"/>
      </p:ext>
    </p:extLst>
  </p:cSld>
  <p:clrMapOvr>
    <a:masterClrMapping/>
  </p:clrMapOvr>
  <mc:AlternateContent xmlns:mc="http://schemas.openxmlformats.org/markup-compatibility/2006" xmlns:p14="http://schemas.microsoft.com/office/powerpoint/2010/main">
    <mc:Choice Requires="p14">
      <p:transition spd="slow" p14:dur="2000" advTm="56065"/>
    </mc:Choice>
    <mc:Fallback xmlns="">
      <p:transition spd="slow" advTm="5606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en-US" altLang="ja-JP" sz="4000" dirty="0"/>
              <a:t>11</a:t>
            </a:r>
            <a:r>
              <a:rPr kumimoji="1" lang="ja-JP" altLang="en-US" sz="4000" dirty="0"/>
              <a:t>　</a:t>
            </a:r>
            <a:r>
              <a:rPr lang="ja-JP" altLang="en-US" sz="4000" dirty="0"/>
              <a:t>秘密保持等について</a:t>
            </a:r>
            <a:endParaRPr kumimoji="1" lang="ja-JP" altLang="en-US" sz="4000" dirty="0"/>
          </a:p>
        </p:txBody>
      </p:sp>
      <p:sp>
        <p:nvSpPr>
          <p:cNvPr id="3" name="コンテンツ プレースホルダー 2"/>
          <p:cNvSpPr>
            <a:spLocks noGrp="1"/>
          </p:cNvSpPr>
          <p:nvPr>
            <p:ph idx="1"/>
          </p:nvPr>
        </p:nvSpPr>
        <p:spPr>
          <a:xfrm>
            <a:off x="457200" y="4005064"/>
            <a:ext cx="8229600" cy="2448272"/>
          </a:xfrm>
        </p:spPr>
        <p:txBody>
          <a:bodyPr>
            <a:normAutofit/>
          </a:bodyPr>
          <a:lstStyle/>
          <a:p>
            <a:r>
              <a:rPr lang="ja-JP" altLang="en-US" sz="2800" dirty="0"/>
              <a:t>従業者の秘密保持義務について、在職中及び退職後における秘密保持義務を職業規則又は雇用契約書、誓約書等に明記すること。</a:t>
            </a:r>
            <a:endParaRPr lang="en-US" altLang="ja-JP" sz="2800" dirty="0"/>
          </a:p>
          <a:p>
            <a:r>
              <a:rPr lang="ja-JP" altLang="en-US" sz="2800" dirty="0"/>
              <a:t>利用者及びその家族から個人情報の利用について同意を得ておくこと。</a:t>
            </a:r>
            <a:endParaRPr lang="en-US" altLang="ja-JP" sz="2800"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コンテンツ プレースホルダー 2"/>
          <p:cNvSpPr txBox="1">
            <a:spLocks/>
          </p:cNvSpPr>
          <p:nvPr/>
        </p:nvSpPr>
        <p:spPr>
          <a:xfrm>
            <a:off x="446856" y="1124744"/>
            <a:ext cx="8229600" cy="2736304"/>
          </a:xfrm>
          <a:prstGeom prst="rect">
            <a:avLst/>
          </a:prstGeom>
          <a:ln w="22225">
            <a:solidFill>
              <a:schemeClr val="accent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dirty="0">
                <a:solidFill>
                  <a:prstClr val="black"/>
                </a:solidFill>
                <a:latin typeface="Calibri"/>
                <a:ea typeface="ＭＳ Ｐゴシック" panose="020B0600070205080204" pitchFamily="50" charset="-128"/>
              </a:rPr>
              <a:t>・正当な理由がなく、その業務上知り得た利用者又はその家族の秘密を漏らすことがないよう、必要な措置を講じなければならない。</a:t>
            </a:r>
            <a:endParaRPr lang="en-US" altLang="ja-JP"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・他の事業所へ利用者等の情報を提供する際は、あらかじめ文書により利用者等の同意を得ておかなければならない。</a:t>
            </a:r>
            <a:endParaRPr kumimoji="1" lang="ja-JP"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03362660"/>
      </p:ext>
    </p:extLst>
  </p:cSld>
  <p:clrMapOvr>
    <a:masterClrMapping/>
  </p:clrMapOvr>
  <mc:AlternateContent xmlns:mc="http://schemas.openxmlformats.org/markup-compatibility/2006" xmlns:p14="http://schemas.microsoft.com/office/powerpoint/2010/main">
    <mc:Choice Requires="p14">
      <p:transition spd="slow" p14:dur="2000" advTm="48673"/>
    </mc:Choice>
    <mc:Fallback xmlns="">
      <p:transition spd="slow" advTm="4867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Autofit/>
          </a:bodyPr>
          <a:lstStyle/>
          <a:p>
            <a:pPr algn="l"/>
            <a:r>
              <a:rPr lang="en-US" altLang="ja-JP" sz="3200" dirty="0"/>
              <a:t>12</a:t>
            </a:r>
            <a:r>
              <a:rPr kumimoji="1" lang="ja-JP" altLang="en-US" sz="3200" dirty="0"/>
              <a:t>　</a:t>
            </a:r>
            <a:r>
              <a:rPr lang="ja-JP" altLang="en-US" sz="3200" dirty="0"/>
              <a:t>業務管理体制の整備</a:t>
            </a:r>
            <a:r>
              <a:rPr kumimoji="1" lang="ja-JP" altLang="en-US" sz="3200" dirty="0"/>
              <a:t>について</a:t>
            </a:r>
          </a:p>
        </p:txBody>
      </p:sp>
      <p:graphicFrame>
        <p:nvGraphicFramePr>
          <p:cNvPr id="8" name="表 7"/>
          <p:cNvGraphicFramePr>
            <a:graphicFrameLocks noGrp="1"/>
          </p:cNvGraphicFramePr>
          <p:nvPr>
            <p:extLst>
              <p:ext uri="{D42A27DB-BD31-4B8C-83A1-F6EECF244321}">
                <p14:modId xmlns:p14="http://schemas.microsoft.com/office/powerpoint/2010/main" val="2002998268"/>
              </p:ext>
            </p:extLst>
          </p:nvPr>
        </p:nvGraphicFramePr>
        <p:xfrm>
          <a:off x="662880" y="3044552"/>
          <a:ext cx="7941568" cy="17526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591418647"/>
                    </a:ext>
                  </a:extLst>
                </a:gridCol>
                <a:gridCol w="5904656">
                  <a:extLst>
                    <a:ext uri="{9D8B030D-6E8A-4147-A177-3AD203B41FA5}">
                      <a16:colId xmlns:a16="http://schemas.microsoft.com/office/drawing/2014/main" val="832329143"/>
                    </a:ext>
                  </a:extLst>
                </a:gridCol>
                <a:gridCol w="1460848">
                  <a:extLst>
                    <a:ext uri="{9D8B030D-6E8A-4147-A177-3AD203B41FA5}">
                      <a16:colId xmlns:a16="http://schemas.microsoft.com/office/drawing/2014/main" val="3992071888"/>
                    </a:ext>
                  </a:extLst>
                </a:gridCol>
              </a:tblGrid>
              <a:tr h="370840">
                <a:tc>
                  <a:txBody>
                    <a:bodyPr/>
                    <a:lstStyle/>
                    <a:p>
                      <a:endParaRPr kumimoji="1" lang="ja-JP" altLang="en-US" dirty="0"/>
                    </a:p>
                  </a:txBody>
                  <a:tcPr/>
                </a:tc>
                <a:tc>
                  <a:txBody>
                    <a:bodyPr/>
                    <a:lstStyle/>
                    <a:p>
                      <a:pPr algn="ctr"/>
                      <a:r>
                        <a:rPr kumimoji="1" lang="ja-JP" altLang="en-US" dirty="0"/>
                        <a:t>事業所等の所在地</a:t>
                      </a:r>
                    </a:p>
                  </a:txBody>
                  <a:tcPr/>
                </a:tc>
                <a:tc>
                  <a:txBody>
                    <a:bodyPr/>
                    <a:lstStyle/>
                    <a:p>
                      <a:pPr algn="ctr"/>
                      <a:r>
                        <a:rPr kumimoji="1" lang="ja-JP" altLang="en-US" dirty="0"/>
                        <a:t>届出先</a:t>
                      </a:r>
                    </a:p>
                  </a:txBody>
                  <a:tcPr/>
                </a:tc>
                <a:extLst>
                  <a:ext uri="{0D108BD9-81ED-4DB2-BD59-A6C34878D82A}">
                    <a16:rowId xmlns:a16="http://schemas.microsoft.com/office/drawing/2014/main" val="545063145"/>
                  </a:ext>
                </a:extLst>
              </a:tr>
              <a:tr h="370840">
                <a:tc>
                  <a:txBody>
                    <a:bodyPr/>
                    <a:lstStyle/>
                    <a:p>
                      <a:r>
                        <a:rPr kumimoji="1" lang="ja-JP" altLang="en-US" dirty="0"/>
                        <a:t>（１）</a:t>
                      </a:r>
                    </a:p>
                  </a:txBody>
                  <a:tcPr/>
                </a:tc>
                <a:tc>
                  <a:txBody>
                    <a:bodyPr/>
                    <a:lstStyle/>
                    <a:p>
                      <a:r>
                        <a:rPr kumimoji="1" lang="ja-JP" altLang="en-US" dirty="0"/>
                        <a:t>すべての事業所等が、鹿児島市内に所在する場合</a:t>
                      </a:r>
                    </a:p>
                  </a:txBody>
                  <a:tcPr/>
                </a:tc>
                <a:tc>
                  <a:txBody>
                    <a:bodyPr/>
                    <a:lstStyle/>
                    <a:p>
                      <a:pPr algn="ctr"/>
                      <a:r>
                        <a:rPr kumimoji="1" lang="ja-JP" altLang="en-US" dirty="0"/>
                        <a:t>鹿児島市</a:t>
                      </a:r>
                    </a:p>
                  </a:txBody>
                  <a:tcPr/>
                </a:tc>
                <a:extLst>
                  <a:ext uri="{0D108BD9-81ED-4DB2-BD59-A6C34878D82A}">
                    <a16:rowId xmlns:a16="http://schemas.microsoft.com/office/drawing/2014/main" val="384673332"/>
                  </a:ext>
                </a:extLst>
              </a:tr>
              <a:tr h="370840">
                <a:tc>
                  <a:txBody>
                    <a:bodyPr/>
                    <a:lstStyle/>
                    <a:p>
                      <a:r>
                        <a:rPr kumimoji="1" lang="ja-JP" altLang="en-US" dirty="0"/>
                        <a:t>（２）</a:t>
                      </a:r>
                    </a:p>
                  </a:txBody>
                  <a:tcPr/>
                </a:tc>
                <a:tc>
                  <a:txBody>
                    <a:bodyPr/>
                    <a:lstStyle/>
                    <a:p>
                      <a:r>
                        <a:rPr kumimoji="1" lang="ja-JP" altLang="en-US" dirty="0"/>
                        <a:t>すべての事業所等が、鹿児島県内に所在する場合（上記（１）を除く）</a:t>
                      </a:r>
                    </a:p>
                  </a:txBody>
                  <a:tcPr/>
                </a:tc>
                <a:tc>
                  <a:txBody>
                    <a:bodyPr/>
                    <a:lstStyle/>
                    <a:p>
                      <a:pPr algn="ctr"/>
                      <a:r>
                        <a:rPr kumimoji="1" lang="ja-JP" altLang="en-US" dirty="0"/>
                        <a:t>鹿児島県</a:t>
                      </a:r>
                    </a:p>
                  </a:txBody>
                  <a:tcPr/>
                </a:tc>
                <a:extLst>
                  <a:ext uri="{0D108BD9-81ED-4DB2-BD59-A6C34878D82A}">
                    <a16:rowId xmlns:a16="http://schemas.microsoft.com/office/drawing/2014/main" val="1876314541"/>
                  </a:ext>
                </a:extLst>
              </a:tr>
              <a:tr h="370840">
                <a:tc>
                  <a:txBody>
                    <a:bodyPr/>
                    <a:lstStyle/>
                    <a:p>
                      <a:r>
                        <a:rPr kumimoji="1" lang="ja-JP" altLang="en-US" dirty="0"/>
                        <a:t>（３）</a:t>
                      </a:r>
                    </a:p>
                  </a:txBody>
                  <a:tcPr/>
                </a:tc>
                <a:tc>
                  <a:txBody>
                    <a:bodyPr/>
                    <a:lstStyle/>
                    <a:p>
                      <a:r>
                        <a:rPr kumimoji="1" lang="ja-JP" altLang="en-US" dirty="0"/>
                        <a:t>すべての事業所等が、複数の都道府県に所在する場合</a:t>
                      </a:r>
                    </a:p>
                  </a:txBody>
                  <a:tcPr/>
                </a:tc>
                <a:tc>
                  <a:txBody>
                    <a:bodyPr/>
                    <a:lstStyle/>
                    <a:p>
                      <a:pPr algn="ctr"/>
                      <a:r>
                        <a:rPr kumimoji="1" lang="ja-JP" altLang="en-US" dirty="0"/>
                        <a:t>厚生労働省</a:t>
                      </a:r>
                    </a:p>
                  </a:txBody>
                  <a:tcPr/>
                </a:tc>
                <a:extLst>
                  <a:ext uri="{0D108BD9-81ED-4DB2-BD59-A6C34878D82A}">
                    <a16:rowId xmlns:a16="http://schemas.microsoft.com/office/drawing/2014/main" val="158308537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163941153"/>
              </p:ext>
            </p:extLst>
          </p:nvPr>
        </p:nvGraphicFramePr>
        <p:xfrm>
          <a:off x="673224" y="5258008"/>
          <a:ext cx="7571184" cy="1483360"/>
        </p:xfrm>
        <a:graphic>
          <a:graphicData uri="http://schemas.openxmlformats.org/drawingml/2006/table">
            <a:tbl>
              <a:tblPr firstRow="1" bandRow="1">
                <a:tableStyleId>{5C22544A-7EE6-4342-B048-85BDC9FD1C3A}</a:tableStyleId>
              </a:tblPr>
              <a:tblGrid>
                <a:gridCol w="2138001">
                  <a:extLst>
                    <a:ext uri="{9D8B030D-6E8A-4147-A177-3AD203B41FA5}">
                      <a16:colId xmlns:a16="http://schemas.microsoft.com/office/drawing/2014/main" val="62897170"/>
                    </a:ext>
                  </a:extLst>
                </a:gridCol>
                <a:gridCol w="5433183">
                  <a:extLst>
                    <a:ext uri="{9D8B030D-6E8A-4147-A177-3AD203B41FA5}">
                      <a16:colId xmlns:a16="http://schemas.microsoft.com/office/drawing/2014/main" val="1607898117"/>
                    </a:ext>
                  </a:extLst>
                </a:gridCol>
              </a:tblGrid>
              <a:tr h="370840">
                <a:tc>
                  <a:txBody>
                    <a:bodyPr/>
                    <a:lstStyle/>
                    <a:p>
                      <a:pPr algn="ctr"/>
                      <a:r>
                        <a:rPr kumimoji="1" lang="ja-JP" altLang="en-US" dirty="0"/>
                        <a:t>事業所数　</a:t>
                      </a:r>
                      <a:r>
                        <a:rPr kumimoji="1" lang="en-US" altLang="ja-JP" dirty="0"/>
                        <a:t>※</a:t>
                      </a:r>
                      <a:r>
                        <a:rPr kumimoji="1" lang="ja-JP" altLang="en-US" dirty="0"/>
                        <a:t>１</a:t>
                      </a:r>
                    </a:p>
                  </a:txBody>
                  <a:tcPr/>
                </a:tc>
                <a:tc>
                  <a:txBody>
                    <a:bodyPr/>
                    <a:lstStyle/>
                    <a:p>
                      <a:pPr algn="ctr"/>
                      <a:r>
                        <a:rPr kumimoji="1" lang="ja-JP" altLang="en-US" dirty="0"/>
                        <a:t>届出事項</a:t>
                      </a:r>
                    </a:p>
                  </a:txBody>
                  <a:tcPr/>
                </a:tc>
                <a:extLst>
                  <a:ext uri="{0D108BD9-81ED-4DB2-BD59-A6C34878D82A}">
                    <a16:rowId xmlns:a16="http://schemas.microsoft.com/office/drawing/2014/main" val="1474331507"/>
                  </a:ext>
                </a:extLst>
              </a:tr>
              <a:tr h="370840">
                <a:tc>
                  <a:txBody>
                    <a:bodyPr/>
                    <a:lstStyle/>
                    <a:p>
                      <a:r>
                        <a:rPr kumimoji="1" lang="ja-JP" altLang="en-US" dirty="0"/>
                        <a:t>１以上２０未満</a:t>
                      </a:r>
                    </a:p>
                  </a:txBody>
                  <a:tcPr/>
                </a:tc>
                <a:tc>
                  <a:txBody>
                    <a:bodyPr/>
                    <a:lstStyle/>
                    <a:p>
                      <a:r>
                        <a:rPr kumimoji="1" lang="ja-JP" altLang="en-US" dirty="0"/>
                        <a:t>①法令順守責任者の専任</a:t>
                      </a:r>
                      <a:endParaRPr kumimoji="1" lang="en-US" altLang="ja-JP" dirty="0"/>
                    </a:p>
                  </a:txBody>
                  <a:tcPr/>
                </a:tc>
                <a:extLst>
                  <a:ext uri="{0D108BD9-81ED-4DB2-BD59-A6C34878D82A}">
                    <a16:rowId xmlns:a16="http://schemas.microsoft.com/office/drawing/2014/main" val="121618244"/>
                  </a:ext>
                </a:extLst>
              </a:tr>
              <a:tr h="370840">
                <a:tc>
                  <a:txBody>
                    <a:bodyPr/>
                    <a:lstStyle/>
                    <a:p>
                      <a:r>
                        <a:rPr kumimoji="1" lang="ja-JP" altLang="en-US" dirty="0"/>
                        <a:t>２０以上１００未満</a:t>
                      </a:r>
                    </a:p>
                  </a:txBody>
                  <a:tcPr/>
                </a:tc>
                <a:tc>
                  <a:txBody>
                    <a:bodyPr/>
                    <a:lstStyle/>
                    <a:p>
                      <a:r>
                        <a:rPr kumimoji="1" lang="ja-JP" altLang="en-US" dirty="0"/>
                        <a:t>①及び②法令遵守規程の概要</a:t>
                      </a:r>
                    </a:p>
                  </a:txBody>
                  <a:tcPr/>
                </a:tc>
                <a:extLst>
                  <a:ext uri="{0D108BD9-81ED-4DB2-BD59-A6C34878D82A}">
                    <a16:rowId xmlns:a16="http://schemas.microsoft.com/office/drawing/2014/main" val="949465103"/>
                  </a:ext>
                </a:extLst>
              </a:tr>
              <a:tr h="370840">
                <a:tc>
                  <a:txBody>
                    <a:bodyPr/>
                    <a:lstStyle/>
                    <a:p>
                      <a:r>
                        <a:rPr kumimoji="1" lang="ja-JP" altLang="en-US" dirty="0"/>
                        <a:t>１００以上</a:t>
                      </a:r>
                    </a:p>
                  </a:txBody>
                  <a:tcPr/>
                </a:tc>
                <a:tc>
                  <a:txBody>
                    <a:bodyPr/>
                    <a:lstStyle/>
                    <a:p>
                      <a:r>
                        <a:rPr kumimoji="1" lang="ja-JP" altLang="en-US" dirty="0"/>
                        <a:t>①、②及び③業務執行の状況の監査の方法の概要</a:t>
                      </a:r>
                    </a:p>
                  </a:txBody>
                  <a:tcPr/>
                </a:tc>
                <a:extLst>
                  <a:ext uri="{0D108BD9-81ED-4DB2-BD59-A6C34878D82A}">
                    <a16:rowId xmlns:a16="http://schemas.microsoft.com/office/drawing/2014/main" val="4065841596"/>
                  </a:ext>
                </a:extLst>
              </a:tr>
            </a:tbl>
          </a:graphicData>
        </a:graphic>
      </p:graphicFrame>
      <p:sp>
        <p:nvSpPr>
          <p:cNvPr id="10" name="コンテンツ プレースホルダー 2"/>
          <p:cNvSpPr>
            <a:spLocks noGrp="1"/>
          </p:cNvSpPr>
          <p:nvPr>
            <p:ph idx="1"/>
          </p:nvPr>
        </p:nvSpPr>
        <p:spPr>
          <a:xfrm>
            <a:off x="467544" y="908719"/>
            <a:ext cx="8229600" cy="5812755"/>
          </a:xfrm>
        </p:spPr>
        <p:txBody>
          <a:bodyPr>
            <a:noAutofit/>
          </a:bodyPr>
          <a:lstStyle/>
          <a:p>
            <a:pPr marL="0" indent="0">
              <a:buNone/>
            </a:pPr>
            <a:r>
              <a:rPr lang="en-US" altLang="ja-JP" sz="2000" b="1" dirty="0">
                <a:latin typeface="ＭＳ Ｐゴシック 本文"/>
              </a:rPr>
              <a:t>【</a:t>
            </a:r>
            <a:r>
              <a:rPr lang="ja-JP" altLang="en-US" sz="2000" b="1" dirty="0">
                <a:latin typeface="ＭＳ Ｐゴシック 本文"/>
              </a:rPr>
              <a:t>趣旨</a:t>
            </a:r>
            <a:r>
              <a:rPr lang="en-US" altLang="ja-JP" sz="2000" b="1" dirty="0">
                <a:latin typeface="ＭＳ Ｐゴシック 本文"/>
              </a:rPr>
              <a:t>】</a:t>
            </a:r>
          </a:p>
          <a:p>
            <a:pPr marL="0" indent="0">
              <a:buNone/>
            </a:pPr>
            <a:r>
              <a:rPr lang="ja-JP" altLang="en-US" sz="2000" dirty="0">
                <a:latin typeface="ＭＳ Ｐゴシック 本文"/>
              </a:rPr>
              <a:t>　事業者等は、事業の適正な運営を確保するため、法令順守等の業務管理体制を整備し、関係行政機関に届け出ることになっている。</a:t>
            </a:r>
            <a:endParaRPr lang="en-US" altLang="ja-JP" sz="2000" dirty="0">
              <a:latin typeface="ＭＳ Ｐゴシック 本文"/>
            </a:endParaRPr>
          </a:p>
          <a:p>
            <a:pPr marL="0" indent="0">
              <a:buNone/>
            </a:pPr>
            <a:r>
              <a:rPr lang="en-US" altLang="ja-JP" sz="2000" dirty="0">
                <a:latin typeface="ＭＳ Ｐゴシック 本文"/>
              </a:rPr>
              <a:t>  </a:t>
            </a:r>
            <a:r>
              <a:rPr lang="ja-JP" altLang="en-US" sz="2000" dirty="0">
                <a:latin typeface="ＭＳ Ｐゴシック 本文"/>
              </a:rPr>
              <a:t>まだ提出していない法人、または届出内容に変更のあった法人はすみやかに届出を行ってください。（詳しくは市ホームページを参照）</a:t>
            </a:r>
            <a:endParaRPr lang="en-US" altLang="ja-JP" sz="2000" dirty="0">
              <a:latin typeface="ＭＳ Ｐゴシック 本文"/>
            </a:endParaRPr>
          </a:p>
          <a:p>
            <a:pPr marL="0" indent="0">
              <a:buNone/>
            </a:pPr>
            <a:r>
              <a:rPr lang="en-US" altLang="ja-JP" sz="2000" b="1" dirty="0">
                <a:latin typeface="ＭＳ Ｐゴシック 本文"/>
              </a:rPr>
              <a:t>【</a:t>
            </a:r>
            <a:r>
              <a:rPr lang="ja-JP" altLang="en-US" sz="2000" b="1" dirty="0">
                <a:latin typeface="ＭＳ Ｐゴシック 本文"/>
              </a:rPr>
              <a:t>届出先</a:t>
            </a:r>
            <a:r>
              <a:rPr lang="en-US" altLang="ja-JP" sz="2000" b="1" dirty="0">
                <a:latin typeface="ＭＳ Ｐゴシック 本文"/>
              </a:rPr>
              <a:t>】</a:t>
            </a: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r>
              <a:rPr lang="en-US" altLang="ja-JP" sz="2000" b="1" dirty="0">
                <a:latin typeface="ＭＳ Ｐゴシック 本文"/>
              </a:rPr>
              <a:t>【</a:t>
            </a:r>
            <a:r>
              <a:rPr lang="ja-JP" altLang="en-US" sz="2000" b="1" dirty="0">
                <a:latin typeface="ＭＳ Ｐゴシック 本文"/>
              </a:rPr>
              <a:t>整備する業務管理体制の内容</a:t>
            </a:r>
            <a:r>
              <a:rPr lang="en-US" altLang="ja-JP" sz="1600" b="1" dirty="0">
                <a:latin typeface="ＭＳ Ｐゴシック 本文"/>
              </a:rPr>
              <a:t>】 </a:t>
            </a:r>
            <a:r>
              <a:rPr lang="ja-JP" altLang="en-US" sz="1600" dirty="0">
                <a:latin typeface="ＭＳ Ｐゴシック 本文"/>
              </a:rPr>
              <a:t>　</a:t>
            </a:r>
            <a:r>
              <a:rPr lang="en-US" altLang="ja-JP" sz="1600" b="1" u="sng" dirty="0">
                <a:latin typeface="ＭＳ Ｐゴシック 本文"/>
              </a:rPr>
              <a:t>※</a:t>
            </a:r>
            <a:r>
              <a:rPr lang="ja-JP" altLang="en-US" sz="1600" b="1" u="sng" dirty="0">
                <a:latin typeface="ＭＳ Ｐゴシック 本文"/>
              </a:rPr>
              <a:t>１ 事業所の数はサービス種類ごとに数える。</a:t>
            </a:r>
            <a:endParaRPr lang="en-US" altLang="ja-JP" sz="2400" b="1" u="sng" dirty="0">
              <a:latin typeface="ＭＳ Ｐゴシック 本文"/>
            </a:endParaRPr>
          </a:p>
          <a:p>
            <a:pPr marL="0" indent="0">
              <a:buNone/>
            </a:pPr>
            <a:endParaRPr lang="en-US" altLang="ja-JP" sz="2400" dirty="0">
              <a:latin typeface="ＭＳ Ｐゴシック 本文"/>
            </a:endParaRPr>
          </a:p>
          <a:p>
            <a:pPr marL="0" indent="0">
              <a:buNone/>
            </a:pPr>
            <a:endParaRPr lang="en-US" altLang="ja-JP" sz="2400" dirty="0">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r>
              <a:rPr lang="en-US" altLang="ja-JP" sz="2400" dirty="0"/>
              <a:t> </a:t>
            </a:r>
          </a:p>
        </p:txBody>
      </p:sp>
    </p:spTree>
    <p:extLst>
      <p:ext uri="{BB962C8B-B14F-4D97-AF65-F5344CB8AC3E}">
        <p14:creationId xmlns:p14="http://schemas.microsoft.com/office/powerpoint/2010/main" val="2496121685"/>
      </p:ext>
    </p:extLst>
  </p:cSld>
  <p:clrMapOvr>
    <a:masterClrMapping/>
  </p:clrMapOvr>
  <mc:AlternateContent xmlns:mc="http://schemas.openxmlformats.org/markup-compatibility/2006" xmlns:p14="http://schemas.microsoft.com/office/powerpoint/2010/main">
    <mc:Choice Requires="p14">
      <p:transition spd="slow" p14:dur="2000" advTm="34914"/>
    </mc:Choice>
    <mc:Fallback xmlns="">
      <p:transition spd="slow" advTm="3491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5" name="タイトル 1"/>
          <p:cNvSpPr txBox="1">
            <a:spLocks/>
          </p:cNvSpPr>
          <p:nvPr/>
        </p:nvSpPr>
        <p:spPr>
          <a:xfrm>
            <a:off x="457200" y="274638"/>
            <a:ext cx="8229600"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3200" dirty="0"/>
              <a:t>13</a:t>
            </a:r>
            <a:r>
              <a:rPr lang="ja-JP" altLang="en-US" sz="3200" dirty="0"/>
              <a:t>　事故報告書の提出について</a:t>
            </a:r>
          </a:p>
        </p:txBody>
      </p:sp>
      <p:sp>
        <p:nvSpPr>
          <p:cNvPr id="6" name="コンテンツ プレースホルダー 2"/>
          <p:cNvSpPr txBox="1">
            <a:spLocks/>
          </p:cNvSpPr>
          <p:nvPr/>
        </p:nvSpPr>
        <p:spPr>
          <a:xfrm>
            <a:off x="457200" y="980728"/>
            <a:ext cx="8401050" cy="576297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2000" b="1" dirty="0">
                <a:solidFill>
                  <a:schemeClr val="tx1"/>
                </a:solidFill>
                <a:latin typeface="ＭＳ Ｐゴシック 本文"/>
              </a:rPr>
              <a:t>【</a:t>
            </a:r>
            <a:r>
              <a:rPr lang="ja-JP" altLang="en-US" sz="2000" b="1" dirty="0">
                <a:solidFill>
                  <a:schemeClr val="tx1"/>
                </a:solidFill>
                <a:latin typeface="ＭＳ Ｐゴシック 本文"/>
              </a:rPr>
              <a:t>趣旨</a:t>
            </a:r>
            <a:r>
              <a:rPr lang="en-US" altLang="ja-JP" sz="2000" b="1" dirty="0">
                <a:solidFill>
                  <a:schemeClr val="tx1"/>
                </a:solidFill>
                <a:latin typeface="ＭＳ Ｐゴシック 本文"/>
              </a:rPr>
              <a:t>】</a:t>
            </a:r>
          </a:p>
          <a:p>
            <a:pPr algn="l"/>
            <a:r>
              <a:rPr lang="ja-JP" altLang="en-US" sz="2000" dirty="0">
                <a:solidFill>
                  <a:schemeClr val="tx1"/>
                </a:solidFill>
                <a:latin typeface="ＭＳ Ｐゴシック 本文"/>
              </a:rPr>
              <a:t>　指定障害福祉サービス等において、利用者に対するサービスの提供により事故が発生した場合は、鹿児島市、支給決定を受けた市町村及び当該利用者の家族等に連絡を行うとともに、必要な措置を講じなければならない。</a:t>
            </a:r>
            <a:endParaRPr lang="en-US" altLang="ja-JP" sz="2000" dirty="0">
              <a:solidFill>
                <a:schemeClr val="tx1"/>
              </a:solidFill>
              <a:latin typeface="ＭＳ Ｐゴシック 本文"/>
            </a:endParaRPr>
          </a:p>
          <a:p>
            <a:pPr algn="l"/>
            <a:r>
              <a:rPr lang="en-US" altLang="ja-JP" sz="2000" b="1" dirty="0">
                <a:solidFill>
                  <a:schemeClr val="tx1"/>
                </a:solidFill>
                <a:latin typeface="ＭＳ Ｐゴシック 本文"/>
              </a:rPr>
              <a:t>【</a:t>
            </a:r>
            <a:r>
              <a:rPr lang="ja-JP" altLang="en-US" sz="2000" b="1" dirty="0">
                <a:solidFill>
                  <a:schemeClr val="tx1"/>
                </a:solidFill>
                <a:latin typeface="ＭＳ Ｐゴシック 本文"/>
              </a:rPr>
              <a:t>報告を求める事故等</a:t>
            </a:r>
            <a:r>
              <a:rPr lang="en-US" altLang="ja-JP" sz="2000" b="1" dirty="0">
                <a:solidFill>
                  <a:schemeClr val="tx1"/>
                </a:solidFill>
                <a:latin typeface="ＭＳ Ｐゴシック 本文"/>
              </a:rPr>
              <a:t>】</a:t>
            </a:r>
          </a:p>
          <a:p>
            <a:pPr algn="l"/>
            <a:r>
              <a:rPr lang="ja-JP" altLang="en-US" sz="2000" dirty="0">
                <a:solidFill>
                  <a:schemeClr val="tx1"/>
                </a:solidFill>
                <a:latin typeface="ＭＳ Ｐゴシック 本文"/>
              </a:rPr>
              <a:t>　①サービス提供中の利用者の怪我又は死亡</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②職員（従業者）の法令違反・不祥事</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③感染症若しくは食中毒の発生等又はそれが疑われる状況</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a:t>
            </a:r>
            <a:r>
              <a:rPr lang="en-US" altLang="ja-JP" sz="2000" dirty="0">
                <a:solidFill>
                  <a:schemeClr val="tx1"/>
                </a:solidFill>
                <a:latin typeface="ＭＳ Ｐゴシック 本文"/>
              </a:rPr>
              <a:t>※</a:t>
            </a:r>
            <a:r>
              <a:rPr lang="ja-JP" altLang="en-US" sz="2000" u="sng" dirty="0">
                <a:solidFill>
                  <a:schemeClr val="tx1"/>
                </a:solidFill>
                <a:latin typeface="ＭＳ Ｐゴシック 本文"/>
              </a:rPr>
              <a:t>感染症には、新型コロナウイルス感染症を含む</a:t>
            </a:r>
            <a:endParaRPr lang="en-US" altLang="ja-JP" sz="2000" u="sng" dirty="0">
              <a:solidFill>
                <a:schemeClr val="tx1"/>
              </a:solidFill>
              <a:latin typeface="ＭＳ Ｐゴシック 本文"/>
            </a:endParaRPr>
          </a:p>
          <a:p>
            <a:pPr algn="l"/>
            <a:r>
              <a:rPr lang="ja-JP" altLang="en-US" sz="2000" dirty="0">
                <a:solidFill>
                  <a:schemeClr val="tx1"/>
                </a:solidFill>
                <a:latin typeface="ＭＳ Ｐゴシック 本文"/>
              </a:rPr>
              <a:t>　④人権侵害等　　⑤無断外出　　⑥災害　　⑦その他</a:t>
            </a:r>
            <a:endParaRPr lang="en-US" altLang="ja-JP" sz="2000" dirty="0">
              <a:solidFill>
                <a:schemeClr val="tx1"/>
              </a:solidFill>
              <a:latin typeface="ＭＳ Ｐゴシック 本文"/>
            </a:endParaRPr>
          </a:p>
          <a:p>
            <a:pPr algn="l"/>
            <a:r>
              <a:rPr lang="en-US" altLang="ja-JP" sz="2000" b="1" dirty="0">
                <a:solidFill>
                  <a:schemeClr val="tx1"/>
                </a:solidFill>
                <a:latin typeface="ＭＳ Ｐゴシック 本文"/>
              </a:rPr>
              <a:t>【</a:t>
            </a:r>
            <a:r>
              <a:rPr lang="ja-JP" altLang="en-US" sz="2000" b="1" dirty="0">
                <a:solidFill>
                  <a:schemeClr val="tx1"/>
                </a:solidFill>
                <a:latin typeface="ＭＳ Ｐゴシック 本文"/>
              </a:rPr>
              <a:t>報告の方法</a:t>
            </a:r>
            <a:r>
              <a:rPr lang="en-US" altLang="ja-JP" sz="2000" b="1" dirty="0">
                <a:solidFill>
                  <a:schemeClr val="tx1"/>
                </a:solidFill>
                <a:latin typeface="ＭＳ Ｐゴシック 本文"/>
              </a:rPr>
              <a:t>】</a:t>
            </a:r>
          </a:p>
          <a:p>
            <a:pPr algn="l"/>
            <a:r>
              <a:rPr lang="ja-JP" altLang="en-US" sz="2000" dirty="0">
                <a:solidFill>
                  <a:schemeClr val="tx1"/>
                </a:solidFill>
                <a:latin typeface="ＭＳ Ｐゴシック 本文"/>
              </a:rPr>
              <a:t>　①事故等の発生後、第一報として、直ちに電話により概要報告を行った後、</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事故報告書を</a:t>
            </a:r>
            <a:r>
              <a:rPr lang="en-US" altLang="ja-JP" sz="2000" dirty="0">
                <a:solidFill>
                  <a:schemeClr val="tx1"/>
                </a:solidFill>
                <a:latin typeface="ＭＳ Ｐゴシック 本文"/>
              </a:rPr>
              <a:t>FAX</a:t>
            </a:r>
            <a:r>
              <a:rPr lang="ja-JP" altLang="en-US" sz="2000" dirty="0">
                <a:solidFill>
                  <a:schemeClr val="tx1"/>
                </a:solidFill>
                <a:latin typeface="ＭＳ Ｐゴシック 本文"/>
              </a:rPr>
              <a:t>・郵送・メールにより送付</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②時間の経過に伴い状況が変化する事案については、電話・</a:t>
            </a:r>
            <a:r>
              <a:rPr lang="en-US" altLang="ja-JP" sz="2000" dirty="0">
                <a:solidFill>
                  <a:schemeClr val="tx1"/>
                </a:solidFill>
                <a:latin typeface="ＭＳ Ｐゴシック 本文"/>
              </a:rPr>
              <a:t>FAX</a:t>
            </a:r>
            <a:r>
              <a:rPr lang="ja-JP" altLang="en-US" sz="2000" dirty="0">
                <a:solidFill>
                  <a:schemeClr val="tx1"/>
                </a:solidFill>
                <a:latin typeface="ＭＳ Ｐゴシック 本文"/>
              </a:rPr>
              <a:t>・郵送・</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メールにより追加報告</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③事故等の処理が終息した場合は、事案に応じて、損害賠償等の対応</a:t>
            </a:r>
            <a:endParaRPr lang="en-US" altLang="ja-JP" sz="2000" dirty="0">
              <a:solidFill>
                <a:schemeClr val="tx1"/>
              </a:solidFill>
              <a:latin typeface="ＭＳ Ｐゴシック 本文"/>
            </a:endParaRPr>
          </a:p>
          <a:p>
            <a:pPr algn="l"/>
            <a:r>
              <a:rPr lang="en-US" altLang="ja-JP" sz="2000" dirty="0">
                <a:solidFill>
                  <a:schemeClr val="tx1"/>
                </a:solidFill>
                <a:latin typeface="ＭＳ Ｐゴシック 本文"/>
              </a:rPr>
              <a:t>      </a:t>
            </a:r>
            <a:r>
              <a:rPr lang="ja-JP" altLang="en-US" sz="2000" dirty="0">
                <a:solidFill>
                  <a:schemeClr val="tx1"/>
                </a:solidFill>
                <a:latin typeface="ＭＳ Ｐゴシック 本文"/>
              </a:rPr>
              <a:t>状況、再発防止策等を含む詳細報告</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a:t>
            </a:r>
            <a:r>
              <a:rPr lang="en-US" altLang="ja-JP" sz="2000" dirty="0">
                <a:solidFill>
                  <a:schemeClr val="tx1"/>
                </a:solidFill>
                <a:latin typeface="ＭＳ Ｐゴシック 本文"/>
              </a:rPr>
              <a:t>※</a:t>
            </a:r>
            <a:r>
              <a:rPr lang="ja-JP" altLang="en-US" sz="2000" dirty="0">
                <a:solidFill>
                  <a:schemeClr val="tx1"/>
                </a:solidFill>
                <a:latin typeface="ＭＳ Ｐゴシック 本文"/>
              </a:rPr>
              <a:t>感染症若しくは食中毒の発生等については、市感染症対策課にも報告が</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必要になります。</a:t>
            </a:r>
            <a:endParaRPr lang="en-US" altLang="ja-JP" sz="2000" dirty="0">
              <a:solidFill>
                <a:schemeClr val="tx1"/>
              </a:solidFill>
              <a:latin typeface="ＭＳ Ｐゴシック 本文"/>
            </a:endParaRPr>
          </a:p>
        </p:txBody>
      </p:sp>
    </p:spTree>
    <p:extLst>
      <p:ext uri="{BB962C8B-B14F-4D97-AF65-F5344CB8AC3E}">
        <p14:creationId xmlns:p14="http://schemas.microsoft.com/office/powerpoint/2010/main" val="1315570875"/>
      </p:ext>
    </p:extLst>
  </p:cSld>
  <p:clrMapOvr>
    <a:masterClrMapping/>
  </p:clrMapOvr>
  <mc:AlternateContent xmlns:mc="http://schemas.openxmlformats.org/markup-compatibility/2006" xmlns:p14="http://schemas.microsoft.com/office/powerpoint/2010/main">
    <mc:Choice Requires="p14">
      <p:transition spd="slow" p14:dur="2000" advTm="42429"/>
    </mc:Choice>
    <mc:Fallback xmlns="">
      <p:transition spd="slow" advTm="4242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Autofit/>
          </a:bodyPr>
          <a:lstStyle/>
          <a:p>
            <a:pPr algn="l"/>
            <a:r>
              <a:rPr kumimoji="1" lang="en-US" altLang="ja-JP" sz="3200" dirty="0"/>
              <a:t>14</a:t>
            </a:r>
            <a:r>
              <a:rPr kumimoji="1" lang="ja-JP" altLang="en-US" sz="3200" dirty="0"/>
              <a:t>　情報公表制度について</a:t>
            </a:r>
          </a:p>
        </p:txBody>
      </p:sp>
      <p:sp>
        <p:nvSpPr>
          <p:cNvPr id="3" name="コンテンツ プレースホルダー 2"/>
          <p:cNvSpPr>
            <a:spLocks noGrp="1"/>
          </p:cNvSpPr>
          <p:nvPr>
            <p:ph idx="1"/>
          </p:nvPr>
        </p:nvSpPr>
        <p:spPr>
          <a:xfrm>
            <a:off x="467544" y="980729"/>
            <a:ext cx="8229600" cy="5256584"/>
          </a:xfrm>
        </p:spPr>
        <p:txBody>
          <a:bodyPr>
            <a:normAutofit lnSpcReduction="10000"/>
          </a:bodyPr>
          <a:lstStyle/>
          <a:p>
            <a:pPr marL="0" indent="0">
              <a:buNone/>
            </a:pPr>
            <a:r>
              <a:rPr lang="en-US" altLang="ja-JP" dirty="0"/>
              <a:t>【</a:t>
            </a:r>
            <a:r>
              <a:rPr lang="ja-JP" altLang="en-US" dirty="0"/>
              <a:t>主旨・目的</a:t>
            </a:r>
            <a:r>
              <a:rPr lang="en-US" altLang="ja-JP" dirty="0"/>
              <a:t>】</a:t>
            </a:r>
          </a:p>
          <a:p>
            <a:pPr marL="252000" indent="-457200">
              <a:buNone/>
            </a:pPr>
            <a:r>
              <a:rPr lang="ja-JP" altLang="en-US" sz="2400" dirty="0"/>
              <a:t>○ 障害福祉サービス等を提供する事業所数が大幅に増加する中、利用者が個々のニーズに応じて良質なサービスを選択できるようにするとともに、事業者によるサービスの質の向上が重要な課題となっている。</a:t>
            </a:r>
            <a:endParaRPr lang="en-US" altLang="ja-JP" sz="2400" dirty="0"/>
          </a:p>
          <a:p>
            <a:pPr marL="252000" indent="-457200">
              <a:buNone/>
            </a:pPr>
            <a:endParaRPr lang="en-US" altLang="ja-JP" sz="2400" dirty="0"/>
          </a:p>
          <a:p>
            <a:pPr marL="252000" indent="-457200">
              <a:buNone/>
            </a:pPr>
            <a:r>
              <a:rPr lang="ja-JP" altLang="en-US" sz="2400" dirty="0"/>
              <a:t>○ このため、平成２８年５月に成立した障害者総合支援法及び児童福祉法の一部を改正する法律において①事業者に対して障害福祉サービスの内容等を都道府県知事（</a:t>
            </a:r>
            <a:r>
              <a:rPr lang="en-US" altLang="ja-JP" sz="2400" dirty="0"/>
              <a:t>※</a:t>
            </a:r>
            <a:r>
              <a:rPr lang="ja-JP" altLang="en-US" sz="2400" dirty="0"/>
              <a:t>）へ報告することを求めるとともに、②都道府県知事（</a:t>
            </a:r>
            <a:r>
              <a:rPr lang="en-US" altLang="ja-JP" sz="2400" dirty="0"/>
              <a:t>※</a:t>
            </a:r>
            <a:r>
              <a:rPr lang="ja-JP" altLang="en-US" sz="2400" dirty="0"/>
              <a:t>）が報告された内容を公表する仕組みを創設し、利用者による個々のニーズに応じた良質なサービスの選択に資すること等を目的とする。</a:t>
            </a:r>
            <a:endParaRPr lang="en-US" altLang="ja-JP" sz="2400" dirty="0"/>
          </a:p>
          <a:p>
            <a:pPr marL="252000" indent="-457200">
              <a:buNone/>
            </a:pPr>
            <a:r>
              <a:rPr lang="ja-JP" altLang="en-US" sz="2400" dirty="0"/>
              <a:t>　（平成３０年４月施行）</a:t>
            </a:r>
            <a:endParaRPr lang="en-US" altLang="ja-JP" sz="2400" dirty="0"/>
          </a:p>
          <a:p>
            <a:pPr marL="252000" indent="-457200">
              <a:buNone/>
            </a:pPr>
            <a:r>
              <a:rPr kumimoji="1" lang="ja-JP" altLang="en-US" sz="2400" dirty="0"/>
              <a:t>　　</a:t>
            </a:r>
            <a:r>
              <a:rPr kumimoji="1" lang="en-US" altLang="ja-JP" sz="2400" dirty="0"/>
              <a:t>※</a:t>
            </a:r>
            <a:r>
              <a:rPr kumimoji="1" lang="ja-JP" altLang="en-US" sz="2400" dirty="0"/>
              <a:t>鹿児島市の場合は市長。</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28</a:t>
            </a:fld>
            <a:endParaRPr lang="ja-JP" altLang="en-US">
              <a:solidFill>
                <a:prstClr val="black">
                  <a:tint val="75000"/>
                </a:prstClr>
              </a:solidFill>
            </a:endParaRPr>
          </a:p>
        </p:txBody>
      </p:sp>
    </p:spTree>
    <p:extLst>
      <p:ext uri="{BB962C8B-B14F-4D97-AF65-F5344CB8AC3E}">
        <p14:creationId xmlns:p14="http://schemas.microsoft.com/office/powerpoint/2010/main" val="3617133401"/>
      </p:ext>
    </p:extLst>
  </p:cSld>
  <p:clrMapOvr>
    <a:masterClrMapping/>
  </p:clrMapOvr>
  <mc:AlternateContent xmlns:mc="http://schemas.openxmlformats.org/markup-compatibility/2006" xmlns:p14="http://schemas.microsoft.com/office/powerpoint/2010/main">
    <mc:Choice Requires="p14">
      <p:transition spd="slow" p14:dur="2000" advTm="47876"/>
    </mc:Choice>
    <mc:Fallback xmlns="">
      <p:transition spd="slow" advTm="4787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980728"/>
            <a:ext cx="8568952" cy="5688632"/>
          </a:xfrm>
        </p:spPr>
        <p:txBody>
          <a:bodyPr>
            <a:noAutofit/>
          </a:bodyPr>
          <a:lstStyle/>
          <a:p>
            <a:pPr marL="0" indent="0">
              <a:buNone/>
            </a:pPr>
            <a:r>
              <a:rPr lang="en-US" altLang="ja-JP" sz="2800" dirty="0"/>
              <a:t>【</a:t>
            </a:r>
            <a:r>
              <a:rPr lang="ja-JP" altLang="en-US" sz="2800" dirty="0"/>
              <a:t>公表の方法</a:t>
            </a:r>
            <a:r>
              <a:rPr lang="en-US" altLang="ja-JP" sz="2800" dirty="0"/>
              <a:t>】</a:t>
            </a:r>
          </a:p>
          <a:p>
            <a:pPr marL="252000" indent="-457200">
              <a:buNone/>
            </a:pPr>
            <a:r>
              <a:rPr lang="ja-JP" altLang="en-US" sz="2800" dirty="0"/>
              <a:t>　ＷＡＭ　ＮＥＴ（ワムネット：独立行政法人福祉医療機構の総合情報サイト）の「障害福祉サービス等情報公表システム」において公表。</a:t>
            </a:r>
            <a:endParaRPr lang="en-US" altLang="ja-JP" sz="2800" dirty="0"/>
          </a:p>
          <a:p>
            <a:pPr marL="252000" indent="-457200">
              <a:buNone/>
            </a:pPr>
            <a:r>
              <a:rPr lang="en-US" altLang="ja-JP" sz="2800" dirty="0"/>
              <a:t>【</a:t>
            </a:r>
            <a:r>
              <a:rPr lang="ja-JP" altLang="en-US" sz="2800" dirty="0"/>
              <a:t>報告の方法</a:t>
            </a:r>
            <a:r>
              <a:rPr lang="en-US" altLang="ja-JP" sz="2800" dirty="0"/>
              <a:t>】</a:t>
            </a:r>
          </a:p>
          <a:p>
            <a:pPr marL="252000" indent="-457200">
              <a:buNone/>
            </a:pPr>
            <a:r>
              <a:rPr lang="ja-JP" altLang="en-US" sz="2800" dirty="0"/>
              <a:t>　事業所が直接情報公表システムにログインし入力</a:t>
            </a:r>
            <a:endParaRPr lang="en-US" altLang="ja-JP" sz="2800" dirty="0"/>
          </a:p>
          <a:p>
            <a:pPr marL="252000" indent="-457200">
              <a:buNone/>
            </a:pPr>
            <a:r>
              <a:rPr lang="en-US" altLang="ja-JP" sz="2800" dirty="0"/>
              <a:t>【</a:t>
            </a:r>
            <a:r>
              <a:rPr lang="ja-JP" altLang="en-US" sz="2800" dirty="0"/>
              <a:t>報告時期</a:t>
            </a:r>
            <a:r>
              <a:rPr lang="en-US" altLang="ja-JP" sz="2800" dirty="0"/>
              <a:t>】</a:t>
            </a:r>
          </a:p>
          <a:p>
            <a:pPr marL="252000" indent="-457200">
              <a:buNone/>
            </a:pPr>
            <a:r>
              <a:rPr lang="ja-JP" altLang="en-US" sz="2800" dirty="0"/>
              <a:t>　毎年５月に情報公表の内容について更新すること。　　　　　（新規事業者は指定後１月以内に報告）</a:t>
            </a:r>
            <a:endParaRPr lang="en-US" altLang="ja-JP" sz="2800" dirty="0"/>
          </a:p>
          <a:p>
            <a:pPr marL="252000" indent="-457200">
              <a:buNone/>
            </a:pPr>
            <a:r>
              <a:rPr lang="ja-JP" altLang="en-US" sz="2800" u="sng" dirty="0">
                <a:solidFill>
                  <a:srgbClr val="FF0000"/>
                </a:solidFill>
              </a:rPr>
              <a:t> </a:t>
            </a:r>
            <a:r>
              <a:rPr lang="en-US" altLang="ja-JP" sz="2400" b="1" u="sng" dirty="0">
                <a:solidFill>
                  <a:srgbClr val="FF0000"/>
                </a:solidFill>
              </a:rPr>
              <a:t>※</a:t>
            </a:r>
            <a:r>
              <a:rPr lang="ja-JP" altLang="en-US" sz="2400" b="1" u="sng" dirty="0">
                <a:solidFill>
                  <a:srgbClr val="FF0000"/>
                </a:solidFill>
              </a:rPr>
              <a:t>未報告の場合は、情報公表未報告減算の対象となります。</a:t>
            </a:r>
            <a:endParaRPr lang="en-US" altLang="ja-JP" sz="2400" b="1" u="sng" dirty="0">
              <a:solidFill>
                <a:srgbClr val="FF0000"/>
              </a:solidFill>
            </a:endParaRP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29</a:t>
            </a:fld>
            <a:endParaRPr lang="ja-JP" altLang="en-US">
              <a:solidFill>
                <a:prstClr val="black">
                  <a:tint val="75000"/>
                </a:prstClr>
              </a:solidFill>
            </a:endParaRPr>
          </a:p>
        </p:txBody>
      </p:sp>
      <p:sp>
        <p:nvSpPr>
          <p:cNvPr id="5"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defRPr/>
            </a:pPr>
            <a:r>
              <a:rPr lang="en-US" altLang="ja-JP" sz="4000" dirty="0"/>
              <a:t>14</a:t>
            </a:r>
            <a:r>
              <a:rPr lang="ja-JP" altLang="en-US" sz="4000" dirty="0"/>
              <a:t>　情報公表制度について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3792022"/>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9710"/>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２</a:t>
            </a:r>
            <a:r>
              <a:rPr kumimoji="1" lang="ja-JP" altLang="en-US" sz="4000" dirty="0"/>
              <a:t>　人員基準等の毎月の確認について</a:t>
            </a:r>
          </a:p>
        </p:txBody>
      </p:sp>
      <p:sp>
        <p:nvSpPr>
          <p:cNvPr id="3" name="コンテンツ プレースホルダー 2"/>
          <p:cNvSpPr>
            <a:spLocks noGrp="1"/>
          </p:cNvSpPr>
          <p:nvPr>
            <p:ph idx="1"/>
          </p:nvPr>
        </p:nvSpPr>
        <p:spPr>
          <a:xfrm>
            <a:off x="482759" y="1484784"/>
            <a:ext cx="8229600" cy="4248472"/>
          </a:xfrm>
        </p:spPr>
        <p:txBody>
          <a:bodyPr/>
          <a:lstStyle/>
          <a:p>
            <a:r>
              <a:rPr lang="ja-JP" altLang="en-US" dirty="0"/>
              <a:t>別紙１（介護給付費等の算定に係る体制等状況一覧表）</a:t>
            </a:r>
            <a:endParaRPr lang="en-US" altLang="ja-JP" dirty="0"/>
          </a:p>
          <a:p>
            <a:r>
              <a:rPr kumimoji="1" lang="ja-JP" altLang="en-US" dirty="0"/>
              <a:t>別紙２（従業者の勤務の体制及び勤務形態一覧表）</a:t>
            </a:r>
            <a:endParaRPr kumimoji="1"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コンテンツ プレースホルダー 2"/>
          <p:cNvSpPr txBox="1">
            <a:spLocks/>
          </p:cNvSpPr>
          <p:nvPr/>
        </p:nvSpPr>
        <p:spPr>
          <a:xfrm>
            <a:off x="466078" y="4458366"/>
            <a:ext cx="8229600" cy="1872208"/>
          </a:xfrm>
          <a:prstGeom prst="rect">
            <a:avLst/>
          </a:prstGeom>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基本報酬や加算の算定の基礎となる人員配置等については、上記様式などを基に毎月確認を行ってください。</a:t>
            </a:r>
            <a:endParaRPr kumimoji="1" lang="ja-JP"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42738139"/>
      </p:ext>
    </p:extLst>
  </p:cSld>
  <p:clrMapOvr>
    <a:masterClrMapping/>
  </p:clrMapOvr>
  <mc:AlternateContent xmlns:mc="http://schemas.openxmlformats.org/markup-compatibility/2006" xmlns:p14="http://schemas.microsoft.com/office/powerpoint/2010/main">
    <mc:Choice Requires="p14">
      <p:transition spd="slow" p14:dur="2000" advTm="23595"/>
    </mc:Choice>
    <mc:Fallback xmlns="">
      <p:transition spd="slow" advTm="2359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980728"/>
            <a:ext cx="8424936" cy="5375622"/>
          </a:xfrm>
        </p:spPr>
        <p:txBody>
          <a:bodyPr>
            <a:noAutofit/>
          </a:bodyPr>
          <a:lstStyle/>
          <a:p>
            <a:pPr marL="0" indent="0">
              <a:buNone/>
            </a:pPr>
            <a:r>
              <a:rPr lang="ja-JP" altLang="en-US" sz="2400" dirty="0"/>
              <a:t>・今年度、本市の障害福祉サービス事業所等に対して、従業者による虐待や報酬を不正に請求するなどの事由により行政処分を行ったところです。</a:t>
            </a:r>
            <a:endParaRPr lang="en-US" altLang="ja-JP" sz="2400" dirty="0"/>
          </a:p>
          <a:p>
            <a:pPr marL="0" indent="0">
              <a:buNone/>
            </a:pPr>
            <a:endParaRPr lang="ja-JP" altLang="en-US" sz="2400" dirty="0"/>
          </a:p>
          <a:p>
            <a:pPr marL="0" indent="0">
              <a:buNone/>
            </a:pPr>
            <a:r>
              <a:rPr lang="ja-JP" altLang="en-US" sz="2400" dirty="0"/>
              <a:t>・ 今回の事案は、障害者の尊厳を害するのみならず、制度全体の信頼を損なうもので到底許されるものではありません。 </a:t>
            </a:r>
            <a:endParaRPr lang="en-US" altLang="ja-JP" sz="2400" dirty="0"/>
          </a:p>
          <a:p>
            <a:pPr marL="0" indent="0">
              <a:buNone/>
            </a:pPr>
            <a:endParaRPr lang="ja-JP" altLang="en-US" sz="2400" dirty="0"/>
          </a:p>
          <a:p>
            <a:pPr marL="0" indent="0">
              <a:buNone/>
            </a:pPr>
            <a:r>
              <a:rPr lang="ja-JP" altLang="en-US" sz="2400" dirty="0"/>
              <a:t>・事業所等におかれましては、国の基準省令やガイドライン等の遵守など適切な運営をお願いします。</a:t>
            </a:r>
          </a:p>
          <a:p>
            <a:pPr marL="0" indent="0">
              <a:buNone/>
            </a:pPr>
            <a:endParaRPr lang="ja-JP" altLang="en-US" sz="2400" dirty="0"/>
          </a:p>
          <a:p>
            <a:pPr marL="0" indent="0">
              <a:buNone/>
            </a:pPr>
            <a:r>
              <a:rPr lang="ja-JP" altLang="en-US" sz="2400" dirty="0"/>
              <a:t>・処分事案の概要（鹿児島市ホームページ）</a:t>
            </a:r>
          </a:p>
          <a:p>
            <a:pPr marL="0" indent="0">
              <a:buNone/>
            </a:pPr>
            <a:r>
              <a:rPr lang="en-US" altLang="ja-JP" sz="2400" dirty="0"/>
              <a:t>https://www.city.kagoshima.lg.jp/kenkofukushi/fukushi/syofuku/kenko/fukushi/shogai/siteisyougaisyasiensisetutouitibukouryokuteisi.html</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30</a:t>
            </a:fld>
            <a:endParaRPr lang="ja-JP" altLang="en-US">
              <a:solidFill>
                <a:prstClr val="black">
                  <a:tint val="75000"/>
                </a:prstClr>
              </a:solidFill>
            </a:endParaRPr>
          </a:p>
        </p:txBody>
      </p:sp>
      <p:sp>
        <p:nvSpPr>
          <p:cNvPr id="5"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defRPr/>
            </a:pPr>
            <a:r>
              <a:rPr lang="en-US" altLang="ja-JP" sz="4000" dirty="0"/>
              <a:t>15</a:t>
            </a:r>
            <a:r>
              <a:rPr lang="ja-JP" altLang="en-US" sz="4000" dirty="0"/>
              <a:t>　行政処分について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1419977"/>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31</a:t>
            </a:fld>
            <a:endParaRPr lang="ja-JP" altLang="en-US">
              <a:solidFill>
                <a:prstClr val="black">
                  <a:tint val="75000"/>
                </a:prstClr>
              </a:solidFill>
            </a:endParaRPr>
          </a:p>
        </p:txBody>
      </p:sp>
      <p:pic>
        <p:nvPicPr>
          <p:cNvPr id="7" name="図 6">
            <a:extLst>
              <a:ext uri="{FF2B5EF4-FFF2-40B4-BE49-F238E27FC236}">
                <a16:creationId xmlns:a16="http://schemas.microsoft.com/office/drawing/2014/main" id="{DB54E8DE-B421-AB3A-B00E-DEDB3F264B7B}"/>
              </a:ext>
            </a:extLst>
          </p:cNvPr>
          <p:cNvPicPr>
            <a:picLocks noChangeAspect="1"/>
          </p:cNvPicPr>
          <p:nvPr/>
        </p:nvPicPr>
        <p:blipFill rotWithShape="1">
          <a:blip r:embed="rId3"/>
          <a:srcRect t="2854" b="2188"/>
          <a:stretch/>
        </p:blipFill>
        <p:spPr>
          <a:xfrm>
            <a:off x="2052000" y="189000"/>
            <a:ext cx="4860000" cy="6466338"/>
          </a:xfrm>
          <a:prstGeom prst="rect">
            <a:avLst/>
          </a:prstGeom>
        </p:spPr>
      </p:pic>
    </p:spTree>
    <p:extLst>
      <p:ext uri="{BB962C8B-B14F-4D97-AF65-F5344CB8AC3E}">
        <p14:creationId xmlns:p14="http://schemas.microsoft.com/office/powerpoint/2010/main" val="1420425306"/>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２</a:t>
            </a:r>
            <a:r>
              <a:rPr kumimoji="1" lang="ja-JP" altLang="en-US" sz="4000" dirty="0"/>
              <a:t>　人員基準等の毎月の確認について</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937574962"/>
              </p:ext>
            </p:extLst>
          </p:nvPr>
        </p:nvGraphicFramePr>
        <p:xfrm>
          <a:off x="395288" y="908050"/>
          <a:ext cx="8208962" cy="4897438"/>
        </p:xfrm>
        <a:graphic>
          <a:graphicData uri="http://schemas.openxmlformats.org/presentationml/2006/ole">
            <mc:AlternateContent xmlns:mc="http://schemas.openxmlformats.org/markup-compatibility/2006">
              <mc:Choice xmlns:v="urn:schemas-microsoft-com:vml" Requires="v">
                <p:oleObj name="ワークシート" r:id="rId3" imgW="11687341" imgH="3924190" progId="Excel.Sheet.8">
                  <p:embed/>
                </p:oleObj>
              </mc:Choice>
              <mc:Fallback>
                <p:oleObj name="ワークシート" r:id="rId3" imgW="11687341" imgH="3924190" progId="Excel.Sheet.8">
                  <p:embed/>
                  <p:pic>
                    <p:nvPicPr>
                      <p:cNvPr id="3" name="オブジェクト 2"/>
                      <p:cNvPicPr/>
                      <p:nvPr/>
                    </p:nvPicPr>
                    <p:blipFill>
                      <a:blip r:embed="rId4"/>
                      <a:stretch>
                        <a:fillRect/>
                      </a:stretch>
                    </p:blipFill>
                    <p:spPr>
                      <a:xfrm>
                        <a:off x="395288" y="908050"/>
                        <a:ext cx="8208962" cy="4897438"/>
                      </a:xfrm>
                      <a:prstGeom prst="rect">
                        <a:avLst/>
                      </a:prstGeom>
                    </p:spPr>
                  </p:pic>
                </p:oleObj>
              </mc:Fallback>
            </mc:AlternateContent>
          </a:graphicData>
        </a:graphic>
      </p:graphicFrame>
      <p:sp>
        <p:nvSpPr>
          <p:cNvPr id="5" name="円/楕円 4"/>
          <p:cNvSpPr/>
          <p:nvPr/>
        </p:nvSpPr>
        <p:spPr>
          <a:xfrm>
            <a:off x="4139952" y="1894928"/>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円/楕円 6"/>
          <p:cNvSpPr/>
          <p:nvPr/>
        </p:nvSpPr>
        <p:spPr>
          <a:xfrm>
            <a:off x="3059832" y="2182960"/>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円/楕円 8"/>
          <p:cNvSpPr/>
          <p:nvPr/>
        </p:nvSpPr>
        <p:spPr>
          <a:xfrm>
            <a:off x="6948264" y="1894928"/>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円/楕円 9"/>
          <p:cNvSpPr/>
          <p:nvPr/>
        </p:nvSpPr>
        <p:spPr>
          <a:xfrm>
            <a:off x="7848045" y="3429000"/>
            <a:ext cx="512440" cy="1419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コンテンツ プレースホルダー 2"/>
          <p:cNvSpPr txBox="1">
            <a:spLocks/>
          </p:cNvSpPr>
          <p:nvPr/>
        </p:nvSpPr>
        <p:spPr>
          <a:xfrm>
            <a:off x="467544" y="5877272"/>
            <a:ext cx="7920880" cy="720079"/>
          </a:xfrm>
          <a:prstGeom prst="rect">
            <a:avLst/>
          </a:prstGeom>
          <a:solidFill>
            <a:schemeClr val="bg1"/>
          </a:solidFill>
          <a:ln w="22225">
            <a:solidFill>
              <a:schemeClr val="accent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毎月、人員基準や加算要件を満たしているか、確認してください。</a:t>
            </a:r>
            <a:endParaRPr kumimoji="1" lang="ja-JP"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53406642"/>
      </p:ext>
    </p:extLst>
  </p:cSld>
  <p:clrMapOvr>
    <a:masterClrMapping/>
  </p:clrMapOvr>
  <mc:AlternateContent xmlns:mc="http://schemas.openxmlformats.org/markup-compatibility/2006" xmlns:p14="http://schemas.microsoft.com/office/powerpoint/2010/main">
    <mc:Choice Requires="p14">
      <p:transition spd="slow" p14:dur="2000" advTm="18802"/>
    </mc:Choice>
    <mc:Fallback xmlns="">
      <p:transition spd="slow" advTm="188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３</a:t>
            </a:r>
            <a:r>
              <a:rPr kumimoji="1" lang="ja-JP" altLang="en-US" sz="4000" dirty="0"/>
              <a:t>　申請・変更・廃止等の手続について</a:t>
            </a:r>
          </a:p>
        </p:txBody>
      </p:sp>
      <p:sp>
        <p:nvSpPr>
          <p:cNvPr id="3" name="コンテンツ プレースホルダー 2"/>
          <p:cNvSpPr>
            <a:spLocks noGrp="1"/>
          </p:cNvSpPr>
          <p:nvPr>
            <p:ph idx="1"/>
          </p:nvPr>
        </p:nvSpPr>
        <p:spPr>
          <a:xfrm>
            <a:off x="465395" y="1160752"/>
            <a:ext cx="8229600" cy="4525963"/>
          </a:xfrm>
        </p:spPr>
        <p:txBody>
          <a:bodyPr/>
          <a:lstStyle/>
          <a:p>
            <a:pPr marL="0" indent="0">
              <a:buNone/>
            </a:pPr>
            <a:r>
              <a:rPr kumimoji="1" lang="ja-JP" altLang="en-US" dirty="0"/>
              <a:t>（１）指定申請、更新申請</a:t>
            </a:r>
            <a:endParaRPr kumimoji="1" lang="en-US" altLang="ja-JP" dirty="0"/>
          </a:p>
          <a:p>
            <a:pPr marL="0" indent="0">
              <a:buNone/>
            </a:pPr>
            <a:r>
              <a:rPr lang="ja-JP" altLang="en-US" dirty="0"/>
              <a:t>　　</a:t>
            </a:r>
            <a:r>
              <a:rPr kumimoji="1" lang="ja-JP" altLang="en-US" dirty="0"/>
              <a:t>・・・</a:t>
            </a:r>
            <a:r>
              <a:rPr kumimoji="1" lang="ja-JP" altLang="en-US" u="sng" dirty="0"/>
              <a:t>事業開始（更新）予定日の２か月前</a:t>
            </a:r>
            <a:r>
              <a:rPr kumimoji="1" lang="ja-JP" altLang="en-US" dirty="0"/>
              <a:t>まで</a:t>
            </a:r>
            <a:endParaRPr kumimoji="1" lang="en-US" altLang="ja-JP" dirty="0"/>
          </a:p>
          <a:p>
            <a:pPr marL="0" indent="0">
              <a:buNone/>
            </a:pPr>
            <a:endParaRPr lang="en-US" altLang="ja-JP" dirty="0"/>
          </a:p>
          <a:p>
            <a:pPr marL="0" indent="0">
              <a:buNone/>
            </a:pPr>
            <a:r>
              <a:rPr kumimoji="1" lang="ja-JP" altLang="en-US" dirty="0"/>
              <a:t>（２）廃止届、休止届</a:t>
            </a:r>
            <a:r>
              <a:rPr lang="ja-JP" altLang="en-US" dirty="0"/>
              <a:t>・・・</a:t>
            </a:r>
            <a:r>
              <a:rPr lang="ja-JP" altLang="en-US" u="sng" dirty="0"/>
              <a:t>１か月前まで</a:t>
            </a:r>
            <a:endParaRPr lang="en-US" altLang="ja-JP" u="sng" dirty="0"/>
          </a:p>
          <a:p>
            <a:pPr marL="0" indent="0">
              <a:buNone/>
            </a:pPr>
            <a:endParaRPr kumimoji="1" lang="en-US" altLang="ja-JP" dirty="0"/>
          </a:p>
          <a:p>
            <a:pPr marL="0" indent="0">
              <a:buNone/>
            </a:pPr>
            <a:r>
              <a:rPr lang="ja-JP" altLang="en-US" dirty="0"/>
              <a:t>（３）再開届・・・</a:t>
            </a:r>
            <a:r>
              <a:rPr lang="ja-JP" altLang="en-US" u="sng" dirty="0"/>
              <a:t>再開の日から１０日以内</a:t>
            </a:r>
            <a:endParaRPr kumimoji="1" lang="en-US" altLang="ja-JP" u="sng"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コンテンツ プレースホルダー 2"/>
          <p:cNvSpPr txBox="1">
            <a:spLocks/>
          </p:cNvSpPr>
          <p:nvPr/>
        </p:nvSpPr>
        <p:spPr>
          <a:xfrm>
            <a:off x="481469" y="5322528"/>
            <a:ext cx="7920880" cy="720079"/>
          </a:xfrm>
          <a:prstGeom prst="rect">
            <a:avLst/>
          </a:prstGeom>
          <a:solidFill>
            <a:schemeClr val="bg1"/>
          </a:solidFill>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提出期限を厳守してください。</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75923983"/>
      </p:ext>
    </p:extLst>
  </p:cSld>
  <p:clrMapOvr>
    <a:masterClrMapping/>
  </p:clrMapOvr>
  <mc:AlternateContent xmlns:mc="http://schemas.openxmlformats.org/markup-compatibility/2006" xmlns:p14="http://schemas.microsoft.com/office/powerpoint/2010/main">
    <mc:Choice Requires="p14">
      <p:transition spd="slow" p14:dur="2000" advTm="24790"/>
    </mc:Choice>
    <mc:Fallback xmlns="">
      <p:transition spd="slow" advTm="247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4929411"/>
          </a:xfrm>
        </p:spPr>
        <p:txBody>
          <a:bodyPr>
            <a:normAutofit lnSpcReduction="10000"/>
          </a:bodyPr>
          <a:lstStyle/>
          <a:p>
            <a:pPr marL="0" indent="0">
              <a:buNone/>
            </a:pPr>
            <a:r>
              <a:rPr kumimoji="1" lang="ja-JP" altLang="en-US" dirty="0"/>
              <a:t>（４）変更届</a:t>
            </a:r>
            <a:endParaRPr kumimoji="1" lang="en-US" altLang="ja-JP" dirty="0"/>
          </a:p>
          <a:p>
            <a:pPr marL="0" indent="0">
              <a:buNone/>
            </a:pPr>
            <a:r>
              <a:rPr lang="ja-JP" altLang="en-US" dirty="0"/>
              <a:t>　①介護給付費に関するもの以外</a:t>
            </a:r>
            <a:endParaRPr lang="en-US" altLang="ja-JP" dirty="0"/>
          </a:p>
          <a:p>
            <a:pPr marL="0" indent="0">
              <a:buNone/>
            </a:pPr>
            <a:r>
              <a:rPr kumimoji="1" lang="ja-JP" altLang="en-US" dirty="0"/>
              <a:t>　　　・・・</a:t>
            </a:r>
            <a:r>
              <a:rPr kumimoji="1" lang="ja-JP" altLang="en-US" u="sng" dirty="0"/>
              <a:t>変更のあった日から１０日以内</a:t>
            </a:r>
            <a:endParaRPr kumimoji="1" lang="en-US" altLang="ja-JP" u="sng" dirty="0"/>
          </a:p>
          <a:p>
            <a:pPr marL="0" indent="0">
              <a:buNone/>
            </a:pPr>
            <a:endParaRPr lang="en-US" altLang="ja-JP" dirty="0"/>
          </a:p>
          <a:p>
            <a:pPr marL="0" indent="0">
              <a:buNone/>
            </a:pPr>
            <a:r>
              <a:rPr kumimoji="1" lang="ja-JP" altLang="en-US" dirty="0"/>
              <a:t>　②介護</a:t>
            </a:r>
            <a:r>
              <a:rPr lang="ja-JP" altLang="en-US" dirty="0"/>
              <a:t>給付費</a:t>
            </a:r>
            <a:r>
              <a:rPr kumimoji="1" lang="ja-JP" altLang="en-US" dirty="0"/>
              <a:t>に関するもの</a:t>
            </a:r>
            <a:endParaRPr kumimoji="1" lang="en-US" altLang="ja-JP" dirty="0"/>
          </a:p>
          <a:p>
            <a:pPr marL="0" indent="0">
              <a:buNone/>
            </a:pPr>
            <a:r>
              <a:rPr lang="ja-JP" altLang="en-US" dirty="0"/>
              <a:t>　　毎月１５日以前・・・</a:t>
            </a:r>
            <a:r>
              <a:rPr lang="ja-JP" altLang="en-US" u="sng" dirty="0"/>
              <a:t>翌月</a:t>
            </a:r>
            <a:r>
              <a:rPr lang="ja-JP" altLang="en-US" dirty="0"/>
              <a:t>から算定</a:t>
            </a:r>
            <a:endParaRPr lang="en-US" altLang="ja-JP" dirty="0"/>
          </a:p>
          <a:p>
            <a:pPr marL="0" indent="0">
              <a:buNone/>
            </a:pPr>
            <a:r>
              <a:rPr kumimoji="1" lang="ja-JP" altLang="en-US" dirty="0"/>
              <a:t>　　毎月１６日以降・・・</a:t>
            </a:r>
            <a:r>
              <a:rPr kumimoji="1" lang="ja-JP" altLang="en-US" u="sng" dirty="0"/>
              <a:t>翌々月</a:t>
            </a:r>
            <a:r>
              <a:rPr kumimoji="1" lang="ja-JP" altLang="en-US" dirty="0"/>
              <a:t>から算定</a:t>
            </a:r>
            <a:endParaRPr kumimoji="1" lang="en-US" altLang="ja-JP" dirty="0"/>
          </a:p>
          <a:p>
            <a:pPr marL="0" indent="0">
              <a:buNone/>
            </a:pPr>
            <a:r>
              <a:rPr kumimoji="1" lang="ja-JP" altLang="en-US" dirty="0"/>
              <a:t>　　</a:t>
            </a:r>
            <a:r>
              <a:rPr kumimoji="1" lang="ja-JP" altLang="en-US" u="wavyHeavy" dirty="0"/>
              <a:t>算定要件を満たさなくなった場合</a:t>
            </a:r>
            <a:endParaRPr kumimoji="1" lang="en-US" altLang="ja-JP" u="wavyHeavy" dirty="0"/>
          </a:p>
          <a:p>
            <a:pPr marL="0" indent="0">
              <a:buNone/>
            </a:pPr>
            <a:r>
              <a:rPr lang="ja-JP" altLang="en-US" dirty="0"/>
              <a:t>　　　　　→変更または終了の届出を</a:t>
            </a:r>
            <a:r>
              <a:rPr lang="ja-JP" altLang="en-US" u="sng" dirty="0"/>
              <a:t>速やかに</a:t>
            </a:r>
            <a:endParaRPr kumimoji="1" lang="ja-JP" altLang="en-US" u="sng" dirty="0"/>
          </a:p>
        </p:txBody>
      </p:sp>
      <p:sp>
        <p:nvSpPr>
          <p:cNvPr id="2" name="スライド番号プレースホルダー 1"/>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4" name="コンテンツ プレースホルダー 2"/>
          <p:cNvSpPr txBox="1">
            <a:spLocks/>
          </p:cNvSpPr>
          <p:nvPr/>
        </p:nvSpPr>
        <p:spPr>
          <a:xfrm>
            <a:off x="755576" y="5982147"/>
            <a:ext cx="7488832" cy="543197"/>
          </a:xfrm>
          <a:prstGeom prst="rect">
            <a:avLst/>
          </a:prstGeom>
          <a:solidFill>
            <a:schemeClr val="bg1"/>
          </a:solidFill>
          <a:ln w="22225">
            <a:solidFill>
              <a:schemeClr val="accent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dirty="0"/>
              <a:t>提出期限を厳守してください。</a:t>
            </a:r>
            <a:endParaRPr lang="en-US" altLang="ja-JP" dirty="0"/>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３</a:t>
            </a:r>
            <a:r>
              <a:rPr kumimoji="1" lang="ja-JP" altLang="en-US" sz="4000" dirty="0"/>
              <a:t>　</a:t>
            </a:r>
            <a:r>
              <a:rPr lang="ja-JP" altLang="en-US" sz="4000" dirty="0"/>
              <a:t>申請・変更・廃止等の手続について</a:t>
            </a:r>
            <a:endParaRPr kumimoji="1" lang="ja-JP" altLang="en-US" sz="4000" dirty="0"/>
          </a:p>
        </p:txBody>
      </p:sp>
    </p:spTree>
    <p:extLst>
      <p:ext uri="{BB962C8B-B14F-4D97-AF65-F5344CB8AC3E}">
        <p14:creationId xmlns:p14="http://schemas.microsoft.com/office/powerpoint/2010/main" val="2176438925"/>
      </p:ext>
    </p:extLst>
  </p:cSld>
  <p:clrMapOvr>
    <a:masterClrMapping/>
  </p:clrMapOvr>
  <mc:AlternateContent xmlns:mc="http://schemas.openxmlformats.org/markup-compatibility/2006" xmlns:p14="http://schemas.microsoft.com/office/powerpoint/2010/main">
    <mc:Choice Requires="p14">
      <p:transition spd="slow" p14:dur="2000" advTm="52266"/>
    </mc:Choice>
    <mc:Fallback xmlns="">
      <p:transition spd="slow" advTm="5226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24744"/>
            <a:ext cx="8229600" cy="5231606"/>
          </a:xfrm>
        </p:spPr>
        <p:txBody>
          <a:bodyPr>
            <a:normAutofit/>
          </a:bodyPr>
          <a:lstStyle/>
          <a:p>
            <a:pPr marL="0" indent="0">
              <a:buNone/>
            </a:pPr>
            <a:r>
              <a:rPr kumimoji="1" lang="ja-JP" altLang="en-US" dirty="0"/>
              <a:t>（例外）</a:t>
            </a:r>
            <a:endParaRPr kumimoji="1" lang="en-US" altLang="ja-JP" dirty="0"/>
          </a:p>
          <a:p>
            <a:pPr marL="0" indent="0">
              <a:buNone/>
            </a:pPr>
            <a:r>
              <a:rPr lang="ja-JP" altLang="en-US" dirty="0"/>
              <a:t>　①前年度の実績に応じて算定する加算</a:t>
            </a:r>
            <a:endParaRPr lang="en-US" altLang="ja-JP" dirty="0"/>
          </a:p>
          <a:p>
            <a:pPr marL="0" indent="0">
              <a:buNone/>
            </a:pPr>
            <a:r>
              <a:rPr lang="ja-JP" altLang="en-US" dirty="0"/>
              <a:t>　　・特定事業所加算</a:t>
            </a:r>
            <a:endParaRPr lang="en-US" altLang="ja-JP" dirty="0"/>
          </a:p>
          <a:p>
            <a:pPr marL="0" indent="0">
              <a:buNone/>
            </a:pPr>
            <a:r>
              <a:rPr lang="ja-JP" altLang="en-US" dirty="0"/>
              <a:t>　　→</a:t>
            </a:r>
            <a:r>
              <a:rPr lang="ja-JP" altLang="en-US" u="sng" dirty="0"/>
              <a:t>４月中旬まで（区分に変更がある場合）</a:t>
            </a:r>
            <a:endParaRPr lang="en-US" altLang="ja-JP" u="sng" dirty="0"/>
          </a:p>
          <a:p>
            <a:pPr marL="0" indent="0">
              <a:buNone/>
            </a:pPr>
            <a:r>
              <a:rPr lang="ja-JP" altLang="en-US" dirty="0"/>
              <a:t>　②</a:t>
            </a:r>
            <a:r>
              <a:rPr kumimoji="1" lang="ja-JP" altLang="en-US" dirty="0"/>
              <a:t>福祉・介護職員処遇改善加算</a:t>
            </a:r>
            <a:r>
              <a:rPr lang="ja-JP" altLang="en-US" dirty="0"/>
              <a:t>等</a:t>
            </a:r>
            <a:endParaRPr kumimoji="1" lang="en-US" altLang="ja-JP" dirty="0"/>
          </a:p>
          <a:p>
            <a:pPr marL="0" indent="0">
              <a:buNone/>
            </a:pPr>
            <a:r>
              <a:rPr lang="ja-JP" altLang="en-US" dirty="0"/>
              <a:t>　　　　→</a:t>
            </a:r>
            <a:r>
              <a:rPr lang="ja-JP" altLang="en-US" u="sng" dirty="0"/>
              <a:t>算定開始月の前々月の末日</a:t>
            </a:r>
            <a:r>
              <a:rPr lang="ja-JP" altLang="en-US" dirty="0"/>
              <a:t>まで</a:t>
            </a:r>
            <a:endParaRPr lang="en-US" altLang="ja-JP" dirty="0"/>
          </a:p>
          <a:p>
            <a:pPr marL="0" indent="0">
              <a:buNone/>
            </a:pPr>
            <a:r>
              <a:rPr lang="ja-JP" altLang="en-US" dirty="0"/>
              <a:t>　</a:t>
            </a:r>
            <a:r>
              <a:rPr kumimoji="1" lang="en-US" altLang="ja-JP" dirty="0"/>
              <a:t>※</a:t>
            </a:r>
            <a:r>
              <a:rPr lang="ja-JP" altLang="en-US" dirty="0"/>
              <a:t>②</a:t>
            </a:r>
            <a:r>
              <a:rPr kumimoji="1" lang="ja-JP" altLang="en-US" dirty="0"/>
              <a:t>は</a:t>
            </a:r>
            <a:r>
              <a:rPr kumimoji="1" lang="ja-JP" altLang="en-US" u="wavyHeavy" dirty="0"/>
              <a:t>毎年、届出が必要</a:t>
            </a:r>
          </a:p>
        </p:txBody>
      </p:sp>
      <p:sp>
        <p:nvSpPr>
          <p:cNvPr id="2" name="スライド番号プレースホルダー 1"/>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4" name="コンテンツ プレースホルダー 2"/>
          <p:cNvSpPr txBox="1">
            <a:spLocks/>
          </p:cNvSpPr>
          <p:nvPr/>
        </p:nvSpPr>
        <p:spPr>
          <a:xfrm>
            <a:off x="827584" y="5434172"/>
            <a:ext cx="7488832" cy="648072"/>
          </a:xfrm>
          <a:prstGeom prst="rect">
            <a:avLst/>
          </a:prstGeom>
          <a:solidFill>
            <a:schemeClr val="bg1"/>
          </a:solidFill>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dirty="0"/>
              <a:t>提出期限を厳守してください。</a:t>
            </a:r>
            <a:endParaRPr lang="en-US" altLang="ja-JP" dirty="0"/>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３</a:t>
            </a:r>
            <a:r>
              <a:rPr kumimoji="1" lang="ja-JP" altLang="en-US" sz="4000" dirty="0"/>
              <a:t>　</a:t>
            </a:r>
            <a:r>
              <a:rPr lang="ja-JP" altLang="en-US" sz="4000" dirty="0"/>
              <a:t>申請・変更・廃止等の手続について</a:t>
            </a:r>
            <a:endParaRPr kumimoji="1" lang="ja-JP" altLang="en-US" sz="4000" dirty="0"/>
          </a:p>
        </p:txBody>
      </p:sp>
    </p:spTree>
    <p:extLst>
      <p:ext uri="{BB962C8B-B14F-4D97-AF65-F5344CB8AC3E}">
        <p14:creationId xmlns:p14="http://schemas.microsoft.com/office/powerpoint/2010/main" val="3485412977"/>
      </p:ext>
    </p:extLst>
  </p:cSld>
  <p:clrMapOvr>
    <a:masterClrMapping/>
  </p:clrMapOvr>
  <mc:AlternateContent xmlns:mc="http://schemas.openxmlformats.org/markup-compatibility/2006" xmlns:p14="http://schemas.microsoft.com/office/powerpoint/2010/main">
    <mc:Choice Requires="p14">
      <p:transition spd="slow" p14:dur="2000" advTm="29566"/>
    </mc:Choice>
    <mc:Fallback xmlns="">
      <p:transition spd="slow" advTm="2956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タイトル 1"/>
          <p:cNvSpPr txBox="1">
            <a:spLocks/>
          </p:cNvSpPr>
          <p:nvPr/>
        </p:nvSpPr>
        <p:spPr>
          <a:xfrm>
            <a:off x="483243" y="304947"/>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４　特定事業所加算について</a:t>
            </a:r>
          </a:p>
        </p:txBody>
      </p:sp>
      <p:sp>
        <p:nvSpPr>
          <p:cNvPr id="8" name="コンテンツ プレースホルダー 2"/>
          <p:cNvSpPr txBox="1">
            <a:spLocks/>
          </p:cNvSpPr>
          <p:nvPr/>
        </p:nvSpPr>
        <p:spPr>
          <a:xfrm>
            <a:off x="433164" y="1052737"/>
            <a:ext cx="8603332" cy="566873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400" dirty="0">
                <a:solidFill>
                  <a:prstClr val="black"/>
                </a:solidFill>
                <a:latin typeface="Calibri"/>
                <a:ea typeface="ＭＳ Ｐゴシック" panose="020B0600070205080204" pitchFamily="50" charset="-128"/>
              </a:rPr>
              <a:t>　特定事業所加算は、良質な人材の確保とサービスの質の向上を図る観点から、条件に応じて、所定単位数が加算されますが、令和６年度報酬改定で要件が見直されました。（重度訪問介護除く）</a:t>
            </a:r>
            <a:endParaRPr lang="en-US" altLang="ja-JP" sz="2400"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altLang="ja-JP" sz="2400"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ja-JP" sz="2400" dirty="0">
                <a:solidFill>
                  <a:prstClr val="black"/>
                </a:solidFill>
                <a:latin typeface="Calibri"/>
                <a:ea typeface="ＭＳ Ｐゴシック" panose="020B0600070205080204" pitchFamily="50" charset="-128"/>
              </a:rPr>
              <a:t>※</a:t>
            </a:r>
            <a:r>
              <a:rPr lang="ja-JP" altLang="en-US" sz="2400" dirty="0">
                <a:solidFill>
                  <a:prstClr val="black"/>
                </a:solidFill>
                <a:latin typeface="Calibri"/>
                <a:ea typeface="ＭＳ Ｐゴシック" panose="020B0600070205080204" pitchFamily="50" charset="-128"/>
              </a:rPr>
              <a:t>居宅介護の例</a:t>
            </a:r>
            <a:endParaRPr lang="en-US" altLang="ja-JP" sz="2400"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ja-JP" sz="2400" dirty="0">
                <a:solidFill>
                  <a:prstClr val="black"/>
                </a:solidFill>
                <a:latin typeface="Calibri"/>
                <a:ea typeface="ＭＳ Ｐゴシック" panose="020B0600070205080204" pitchFamily="50" charset="-128"/>
              </a:rPr>
              <a:t>【</a:t>
            </a:r>
            <a:r>
              <a:rPr lang="ja-JP" altLang="en-US" sz="2400" dirty="0">
                <a:solidFill>
                  <a:prstClr val="black"/>
                </a:solidFill>
                <a:latin typeface="Calibri"/>
                <a:ea typeface="ＭＳ Ｐゴシック" panose="020B0600070205080204" pitchFamily="50" charset="-128"/>
              </a:rPr>
              <a:t>加算割合</a:t>
            </a:r>
            <a:r>
              <a:rPr lang="en-US" altLang="ja-JP" sz="2400" dirty="0">
                <a:solidFill>
                  <a:prstClr val="black"/>
                </a:solidFill>
                <a:latin typeface="Calibri"/>
                <a:ea typeface="ＭＳ Ｐゴシック" panose="020B0600070205080204" pitchFamily="50" charset="-128"/>
              </a:rPr>
              <a:t>】</a:t>
            </a:r>
          </a:p>
          <a:p>
            <a:pPr algn="l"/>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特定事業所加算</a:t>
            </a:r>
            <a:r>
              <a:rPr lang="ja-JP" altLang="en-US" sz="2400" dirty="0">
                <a:solidFill>
                  <a:prstClr val="black"/>
                </a:solidFill>
                <a:latin typeface="Calibri"/>
                <a:ea typeface="ＭＳ Ｐゴシック" panose="020B0600070205080204" pitchFamily="50" charset="-128"/>
              </a:rPr>
              <a:t>（</a:t>
            </a:r>
            <a:r>
              <a:rPr lang="en-US" altLang="ja-JP" sz="2400" dirty="0">
                <a:solidFill>
                  <a:prstClr val="black"/>
                </a:solidFill>
                <a:latin typeface="Calibri"/>
                <a:ea typeface="ＭＳ Ｐゴシック" panose="020B0600070205080204" pitchFamily="50" charset="-128"/>
              </a:rPr>
              <a:t>Ⅰ</a:t>
            </a:r>
            <a:r>
              <a:rPr lang="ja-JP" altLang="en-US" sz="2400" dirty="0">
                <a:solidFill>
                  <a:prstClr val="black"/>
                </a:solidFill>
                <a:latin typeface="Calibri"/>
                <a:ea typeface="ＭＳ Ｐゴシック" panose="020B0600070205080204" pitchFamily="50" charset="-128"/>
              </a:rPr>
              <a:t>）：</a:t>
            </a:r>
            <a:r>
              <a:rPr lang="ja-JP" altLang="en-US" sz="2400" dirty="0">
                <a:solidFill>
                  <a:prstClr val="black"/>
                </a:solidFill>
              </a:rPr>
              <a:t>所定単位の</a:t>
            </a:r>
            <a:r>
              <a:rPr lang="en-US" altLang="ja-JP" sz="2400" dirty="0">
                <a:solidFill>
                  <a:prstClr val="black"/>
                </a:solidFill>
              </a:rPr>
              <a:t>20</a:t>
            </a:r>
            <a:r>
              <a:rPr lang="ja-JP" altLang="en-US" sz="2400" dirty="0">
                <a:solidFill>
                  <a:prstClr val="black"/>
                </a:solidFill>
              </a:rPr>
              <a:t>％加算</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（以下①～③すべてに適合）</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lgn="l"/>
            <a:r>
              <a:rPr lang="ja-JP" altLang="en-US" sz="2400" dirty="0">
                <a:solidFill>
                  <a:prstClr val="black"/>
                </a:solidFill>
                <a:latin typeface="Calibri"/>
                <a:ea typeface="ＭＳ Ｐゴシック" panose="020B0600070205080204" pitchFamily="50" charset="-128"/>
              </a:rPr>
              <a:t>　特定事業所加算（</a:t>
            </a:r>
            <a:r>
              <a:rPr lang="en-US" altLang="ja-JP" sz="2400" dirty="0">
                <a:solidFill>
                  <a:prstClr val="black"/>
                </a:solidFill>
                <a:latin typeface="Calibri"/>
                <a:ea typeface="ＭＳ Ｐゴシック" panose="020B0600070205080204" pitchFamily="50" charset="-128"/>
              </a:rPr>
              <a:t>Ⅱ</a:t>
            </a:r>
            <a:r>
              <a:rPr lang="ja-JP" altLang="en-US" sz="2400" dirty="0">
                <a:solidFill>
                  <a:prstClr val="black"/>
                </a:solidFill>
                <a:latin typeface="Calibri"/>
                <a:ea typeface="ＭＳ Ｐゴシック" panose="020B0600070205080204" pitchFamily="50" charset="-128"/>
              </a:rPr>
              <a:t>）：</a:t>
            </a:r>
            <a:r>
              <a:rPr lang="ja-JP" altLang="en-US" sz="2400" dirty="0">
                <a:solidFill>
                  <a:prstClr val="black"/>
                </a:solidFill>
              </a:rPr>
              <a:t>所定単位の</a:t>
            </a:r>
            <a:r>
              <a:rPr lang="en-US" altLang="ja-JP" sz="2400" dirty="0">
                <a:solidFill>
                  <a:prstClr val="black"/>
                </a:solidFill>
              </a:rPr>
              <a:t>10</a:t>
            </a:r>
            <a:r>
              <a:rPr lang="ja-JP" altLang="en-US" sz="2400" dirty="0">
                <a:solidFill>
                  <a:prstClr val="black"/>
                </a:solidFill>
              </a:rPr>
              <a:t>％加算</a:t>
            </a:r>
            <a:r>
              <a:rPr lang="ja-JP" altLang="en-US" sz="2400" dirty="0">
                <a:solidFill>
                  <a:prstClr val="black"/>
                </a:solidFill>
                <a:latin typeface="Calibri"/>
                <a:ea typeface="ＭＳ Ｐゴシック" panose="020B0600070205080204" pitchFamily="50" charset="-128"/>
              </a:rPr>
              <a:t>（以下①及び②に適合）</a:t>
            </a:r>
            <a:endParaRPr kumimoji="1" lang="en-US" altLang="ja-JP" sz="24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algn="l"/>
            <a:r>
              <a:rPr lang="ja-JP" altLang="en-US" sz="2400" dirty="0">
                <a:solidFill>
                  <a:prstClr val="black"/>
                </a:solidFill>
                <a:latin typeface="Calibri"/>
                <a:ea typeface="ＭＳ Ｐゴシック" panose="020B0600070205080204" pitchFamily="50" charset="-128"/>
              </a:rPr>
              <a:t>　特定事業所加算（</a:t>
            </a:r>
            <a:r>
              <a:rPr lang="en-US" altLang="ja-JP" sz="2400" dirty="0">
                <a:solidFill>
                  <a:prstClr val="black"/>
                </a:solidFill>
                <a:latin typeface="Calibri"/>
                <a:ea typeface="ＭＳ Ｐゴシック" panose="020B0600070205080204" pitchFamily="50" charset="-128"/>
              </a:rPr>
              <a:t>Ⅲ</a:t>
            </a:r>
            <a:r>
              <a:rPr lang="ja-JP" altLang="en-US" sz="2400" dirty="0">
                <a:solidFill>
                  <a:prstClr val="black"/>
                </a:solidFill>
                <a:latin typeface="Calibri"/>
                <a:ea typeface="ＭＳ Ｐゴシック" panose="020B0600070205080204" pitchFamily="50" charset="-128"/>
              </a:rPr>
              <a:t>）：</a:t>
            </a:r>
            <a:r>
              <a:rPr lang="ja-JP" altLang="en-US" sz="2400" dirty="0">
                <a:solidFill>
                  <a:prstClr val="black"/>
                </a:solidFill>
              </a:rPr>
              <a:t>所定単位の</a:t>
            </a:r>
            <a:r>
              <a:rPr lang="en-US" altLang="ja-JP" sz="2400" dirty="0">
                <a:solidFill>
                  <a:prstClr val="black"/>
                </a:solidFill>
              </a:rPr>
              <a:t>10</a:t>
            </a:r>
            <a:r>
              <a:rPr lang="ja-JP" altLang="en-US" sz="2400" dirty="0">
                <a:solidFill>
                  <a:prstClr val="black"/>
                </a:solidFill>
              </a:rPr>
              <a:t>％加算</a:t>
            </a:r>
            <a:r>
              <a:rPr lang="ja-JP" altLang="en-US" sz="2400" dirty="0">
                <a:solidFill>
                  <a:prstClr val="black"/>
                </a:solidFill>
                <a:latin typeface="Calibri"/>
                <a:ea typeface="ＭＳ Ｐゴシック" panose="020B0600070205080204" pitchFamily="50" charset="-128"/>
              </a:rPr>
              <a:t>（以下の①及び③に適合）</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algn="l"/>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2400" dirty="0">
                <a:solidFill>
                  <a:prstClr val="black"/>
                </a:solidFill>
                <a:latin typeface="Calibri"/>
                <a:ea typeface="ＭＳ Ｐゴシック" panose="020B0600070205080204" pitchFamily="50" charset="-128"/>
              </a:rPr>
              <a:t>特定事業所加算（</a:t>
            </a:r>
            <a:r>
              <a:rPr lang="en-US" altLang="ja-JP" sz="2400" dirty="0">
                <a:solidFill>
                  <a:prstClr val="black"/>
                </a:solidFill>
                <a:latin typeface="Calibri"/>
                <a:ea typeface="ＭＳ Ｐゴシック" panose="020B0600070205080204" pitchFamily="50" charset="-128"/>
              </a:rPr>
              <a:t>Ⅳ</a:t>
            </a:r>
            <a:r>
              <a:rPr lang="ja-JP" altLang="en-US" sz="2400" dirty="0">
                <a:solidFill>
                  <a:prstClr val="black"/>
                </a:solidFill>
                <a:latin typeface="Calibri"/>
                <a:ea typeface="ＭＳ Ｐゴシック" panose="020B0600070205080204" pitchFamily="50" charset="-128"/>
              </a:rPr>
              <a:t>）：</a:t>
            </a:r>
            <a:r>
              <a:rPr lang="ja-JP" altLang="en-US" sz="2400" dirty="0">
                <a:solidFill>
                  <a:prstClr val="black"/>
                </a:solidFill>
              </a:rPr>
              <a:t>所定単位の</a:t>
            </a:r>
            <a:r>
              <a:rPr lang="en-US" altLang="ja-JP" sz="2400" dirty="0">
                <a:solidFill>
                  <a:prstClr val="black"/>
                </a:solidFill>
              </a:rPr>
              <a:t>5</a:t>
            </a:r>
            <a:r>
              <a:rPr lang="ja-JP" altLang="en-US" sz="2400" dirty="0">
                <a:solidFill>
                  <a:prstClr val="black"/>
                </a:solidFill>
              </a:rPr>
              <a:t>％加算</a:t>
            </a:r>
            <a:r>
              <a:rPr lang="ja-JP" altLang="en-US" sz="2400" dirty="0">
                <a:solidFill>
                  <a:prstClr val="black"/>
                </a:solidFill>
                <a:latin typeface="Calibri"/>
                <a:ea typeface="ＭＳ Ｐゴシック" panose="020B0600070205080204" pitchFamily="50" charset="-128"/>
              </a:rPr>
              <a:t>（以下の①及び④に適合）</a:t>
            </a:r>
            <a:endParaRPr lang="en-US" altLang="ja-JP" sz="2400" dirty="0">
              <a:solidFill>
                <a:prstClr val="black"/>
              </a:solidFill>
              <a:latin typeface="Calibri"/>
              <a:ea typeface="ＭＳ Ｐゴシック" panose="020B0600070205080204" pitchFamily="50" charset="-128"/>
            </a:endParaRPr>
          </a:p>
          <a:p>
            <a:pPr algn="l"/>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算定要件</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下線部が見直し</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algn="l"/>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2400" dirty="0">
                <a:solidFill>
                  <a:prstClr val="black"/>
                </a:solidFill>
                <a:latin typeface="Calibri"/>
                <a:ea typeface="ＭＳ Ｐゴシック" panose="020B0600070205080204" pitchFamily="50" charset="-128"/>
              </a:rPr>
              <a:t>①サービス提供体制の整備（研修の計画的実施、情報の的確な伝達等）</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2400" dirty="0">
                <a:solidFill>
                  <a:prstClr val="black"/>
                </a:solidFill>
                <a:latin typeface="Calibri"/>
                <a:ea typeface="ＭＳ Ｐゴシック" panose="020B0600070205080204" pitchFamily="50" charset="-128"/>
              </a:rPr>
              <a:t>②良質な人材の確保（介護福祉士の割合が</a:t>
            </a:r>
            <a:r>
              <a:rPr lang="en-US" altLang="ja-JP" sz="2400" dirty="0">
                <a:solidFill>
                  <a:prstClr val="black"/>
                </a:solidFill>
                <a:latin typeface="Calibri"/>
                <a:ea typeface="ＭＳ Ｐゴシック" panose="020B0600070205080204" pitchFamily="50" charset="-128"/>
              </a:rPr>
              <a:t>30</a:t>
            </a:r>
            <a:r>
              <a:rPr lang="ja-JP" altLang="en-US" sz="2400" dirty="0">
                <a:solidFill>
                  <a:prstClr val="black"/>
                </a:solidFill>
                <a:latin typeface="Calibri"/>
                <a:ea typeface="ＭＳ Ｐゴシック" panose="020B0600070205080204" pitchFamily="50" charset="-128"/>
              </a:rPr>
              <a:t>％以上等）</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2400" dirty="0">
                <a:solidFill>
                  <a:prstClr val="black"/>
                </a:solidFill>
                <a:latin typeface="Calibri"/>
                <a:ea typeface="ＭＳ Ｐゴシック" panose="020B0600070205080204" pitchFamily="50" charset="-128"/>
              </a:rPr>
              <a:t>③重度障害者への対応（区分５以上である者及び喀痰吸引等を必要とする</a:t>
            </a:r>
            <a:endParaRPr lang="en-US" altLang="ja-JP" sz="2400"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400" dirty="0">
                <a:solidFill>
                  <a:prstClr val="black"/>
                </a:solidFill>
                <a:latin typeface="Calibri"/>
                <a:ea typeface="ＭＳ Ｐゴシック" panose="020B0600070205080204" pitchFamily="50" charset="-128"/>
              </a:rPr>
              <a:t>　　者</a:t>
            </a:r>
            <a:r>
              <a:rPr lang="ja-JP" altLang="en-US" sz="2400" u="sng" dirty="0">
                <a:solidFill>
                  <a:prstClr val="black"/>
                </a:solidFill>
                <a:latin typeface="Calibri"/>
                <a:ea typeface="ＭＳ Ｐゴシック" panose="020B0600070205080204" pitchFamily="50" charset="-128"/>
              </a:rPr>
              <a:t>並びに重症心身障害児及び医療的ケア児</a:t>
            </a:r>
            <a:r>
              <a:rPr lang="ja-JP" altLang="en-US" sz="2400" dirty="0">
                <a:solidFill>
                  <a:prstClr val="black"/>
                </a:solidFill>
                <a:latin typeface="Calibri"/>
                <a:ea typeface="ＭＳ Ｐゴシック" panose="020B0600070205080204" pitchFamily="50" charset="-128"/>
              </a:rPr>
              <a:t>の占める割合が</a:t>
            </a:r>
            <a:r>
              <a:rPr lang="en-US" altLang="ja-JP" sz="2400" dirty="0">
                <a:solidFill>
                  <a:prstClr val="black"/>
                </a:solidFill>
                <a:latin typeface="Calibri"/>
                <a:ea typeface="ＭＳ Ｐゴシック" panose="020B0600070205080204" pitchFamily="50" charset="-128"/>
              </a:rPr>
              <a:t>30</a:t>
            </a:r>
            <a:r>
              <a:rPr lang="ja-JP" altLang="en-US" sz="2400" dirty="0">
                <a:solidFill>
                  <a:prstClr val="black"/>
                </a:solidFill>
                <a:latin typeface="Calibri"/>
                <a:ea typeface="ＭＳ Ｐゴシック" panose="020B0600070205080204" pitchFamily="50" charset="-128"/>
              </a:rPr>
              <a:t>％以上）　</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400" dirty="0">
                <a:solidFill>
                  <a:prstClr val="black"/>
                </a:solidFill>
                <a:latin typeface="Calibri"/>
                <a:ea typeface="ＭＳ Ｐゴシック" panose="020B0600070205080204" pitchFamily="50" charset="-128"/>
              </a:rPr>
              <a:t>　④中重度障害者への対応（区分４以上である者及び喀痰吸引等を必要とす</a:t>
            </a:r>
            <a:endParaRPr lang="en-US" altLang="ja-JP" sz="2400"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400" dirty="0">
                <a:solidFill>
                  <a:prstClr val="black"/>
                </a:solidFill>
                <a:latin typeface="Calibri"/>
                <a:ea typeface="ＭＳ Ｐゴシック" panose="020B0600070205080204" pitchFamily="50" charset="-128"/>
              </a:rPr>
              <a:t>　　る者</a:t>
            </a:r>
            <a:r>
              <a:rPr lang="ja-JP" altLang="en-US" sz="2400" u="sng" dirty="0">
                <a:solidFill>
                  <a:prstClr val="black"/>
                </a:solidFill>
                <a:latin typeface="Calibri"/>
                <a:ea typeface="ＭＳ Ｐゴシック" panose="020B0600070205080204" pitchFamily="50" charset="-128"/>
              </a:rPr>
              <a:t>並びに重症心身障害児及び医療的ケア児</a:t>
            </a:r>
            <a:r>
              <a:rPr lang="ja-JP" altLang="en-US" sz="2400" dirty="0">
                <a:solidFill>
                  <a:prstClr val="black"/>
                </a:solidFill>
                <a:latin typeface="Calibri"/>
                <a:ea typeface="ＭＳ Ｐゴシック" panose="020B0600070205080204" pitchFamily="50" charset="-128"/>
              </a:rPr>
              <a:t>の占める割合が</a:t>
            </a:r>
            <a:r>
              <a:rPr lang="en-US" altLang="ja-JP" sz="2400" dirty="0">
                <a:solidFill>
                  <a:prstClr val="black"/>
                </a:solidFill>
                <a:latin typeface="Calibri"/>
                <a:ea typeface="ＭＳ Ｐゴシック" panose="020B0600070205080204" pitchFamily="50" charset="-128"/>
              </a:rPr>
              <a:t>50</a:t>
            </a:r>
            <a:r>
              <a:rPr lang="ja-JP" altLang="en-US" sz="2400" dirty="0">
                <a:solidFill>
                  <a:prstClr val="black"/>
                </a:solidFill>
                <a:latin typeface="Calibri"/>
                <a:ea typeface="ＭＳ Ｐゴシック" panose="020B0600070205080204" pitchFamily="50" charset="-128"/>
              </a:rPr>
              <a:t>％以上）</a:t>
            </a:r>
            <a:endParaRPr lang="en-US" altLang="ja-JP" sz="2400"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ja-JP" sz="2400" dirty="0">
                <a:solidFill>
                  <a:prstClr val="black"/>
                </a:solidFill>
                <a:latin typeface="Calibri"/>
                <a:ea typeface="ＭＳ Ｐゴシック" panose="020B0600070205080204" pitchFamily="50" charset="-128"/>
              </a:rPr>
              <a:t>※</a:t>
            </a:r>
            <a:r>
              <a:rPr lang="ja-JP" altLang="en-US" sz="2400" dirty="0">
                <a:solidFill>
                  <a:prstClr val="black"/>
                </a:solidFill>
                <a:latin typeface="Calibri"/>
                <a:ea typeface="ＭＳ Ｐゴシック" panose="020B0600070205080204" pitchFamily="50" charset="-128"/>
              </a:rPr>
              <a:t>令和６年３月３１日時点で、特定事業所加算を受けている事業所については、</a:t>
            </a:r>
            <a:endParaRPr lang="en-US" altLang="ja-JP" sz="2400"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400" dirty="0">
                <a:solidFill>
                  <a:prstClr val="black"/>
                </a:solidFill>
                <a:latin typeface="Calibri"/>
                <a:ea typeface="ＭＳ Ｐゴシック" panose="020B0600070205080204" pitchFamily="50" charset="-128"/>
              </a:rPr>
              <a:t>　３年間の経過措置を設ける。</a:t>
            </a:r>
            <a:endParaRPr lang="en-US" altLang="ja-JP" sz="24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54419120"/>
      </p:ext>
    </p:extLst>
  </p:cSld>
  <p:clrMapOvr>
    <a:masterClrMapping/>
  </p:clrMapOvr>
  <mc:AlternateContent xmlns:mc="http://schemas.openxmlformats.org/markup-compatibility/2006" xmlns:p14="http://schemas.microsoft.com/office/powerpoint/2010/main">
    <mc:Choice Requires="p14">
      <p:transition spd="slow" p14:dur="2000" advTm="78902"/>
    </mc:Choice>
    <mc:Fallback xmlns="">
      <p:transition spd="slow" advTm="7890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484784"/>
            <a:ext cx="8229600" cy="4968552"/>
          </a:xfrm>
        </p:spPr>
        <p:txBody>
          <a:bodyPr>
            <a:normAutofit/>
          </a:bodyPr>
          <a:lstStyle/>
          <a:p>
            <a:pPr marL="0" indent="0">
              <a:buNone/>
            </a:pPr>
            <a:r>
              <a:rPr lang="ja-JP" altLang="en-US" dirty="0"/>
              <a:t>特定事業所加算</a:t>
            </a:r>
            <a:endParaRPr lang="en-US" altLang="ja-JP" dirty="0"/>
          </a:p>
          <a:p>
            <a:pPr marL="0" indent="0">
              <a:buNone/>
            </a:pPr>
            <a:r>
              <a:rPr lang="ja-JP" altLang="en-US" dirty="0"/>
              <a:t>　①体制要件</a:t>
            </a:r>
            <a:endParaRPr lang="en-US" altLang="ja-JP" dirty="0"/>
          </a:p>
          <a:p>
            <a:pPr marL="0" indent="0">
              <a:buNone/>
            </a:pPr>
            <a:r>
              <a:rPr lang="ja-JP" altLang="en-US" dirty="0"/>
              <a:t>　　実績がない場合でも体制が整った時点で</a:t>
            </a:r>
            <a:endParaRPr lang="en-US" altLang="ja-JP" dirty="0"/>
          </a:p>
          <a:p>
            <a:pPr marL="0" indent="0">
              <a:buNone/>
            </a:pPr>
            <a:r>
              <a:rPr lang="ja-JP" altLang="en-US" dirty="0"/>
              <a:t>　　加算の届出はできる</a:t>
            </a:r>
            <a:endParaRPr lang="en-US" altLang="ja-JP" dirty="0"/>
          </a:p>
          <a:p>
            <a:pPr marL="0" indent="0">
              <a:buNone/>
            </a:pPr>
            <a:r>
              <a:rPr lang="ja-JP" altLang="en-US" dirty="0"/>
              <a:t>　　ただし、重度訪問介護は、</a:t>
            </a:r>
            <a:r>
              <a:rPr lang="ja-JP" altLang="en-US" u="sng" dirty="0"/>
              <a:t>前月において、</a:t>
            </a:r>
            <a:endParaRPr lang="en-US" altLang="ja-JP" u="sng" dirty="0"/>
          </a:p>
          <a:p>
            <a:pPr marL="0" indent="0">
              <a:buNone/>
            </a:pPr>
            <a:r>
              <a:rPr lang="ja-JP" altLang="en-US" dirty="0"/>
              <a:t>　　</a:t>
            </a:r>
            <a:r>
              <a:rPr lang="ja-JP" altLang="en-US" u="sng" dirty="0"/>
              <a:t>深夜帯も含めたサービス提供の実績が必要</a:t>
            </a:r>
            <a:endParaRPr lang="en-US" altLang="ja-JP" u="sng" dirty="0"/>
          </a:p>
          <a:p>
            <a:pPr marL="0" indent="0">
              <a:buNone/>
            </a:pPr>
            <a:r>
              <a:rPr lang="ja-JP" altLang="en-US" dirty="0"/>
              <a:t>　②該当する要件については全て根拠となる書</a:t>
            </a:r>
            <a:endParaRPr lang="en-US" altLang="ja-JP" dirty="0"/>
          </a:p>
          <a:p>
            <a:pPr marL="0" indent="0">
              <a:buNone/>
            </a:pPr>
            <a:r>
              <a:rPr lang="ja-JP" altLang="en-US" dirty="0"/>
              <a:t>　　類の添付が必要</a:t>
            </a: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タイトル 5"/>
          <p:cNvSpPr>
            <a:spLocks noGrp="1"/>
          </p:cNvSpPr>
          <p:nvPr>
            <p:ph type="title"/>
          </p:nvPr>
        </p:nvSpPr>
        <p:spPr/>
        <p:txBody>
          <a:bodyPr/>
          <a:lstStyle/>
          <a:p>
            <a:endParaRPr kumimoji="1" lang="ja-JP" altLang="en-US" dirty="0"/>
          </a:p>
        </p:txBody>
      </p:sp>
      <p:sp>
        <p:nvSpPr>
          <p:cNvPr id="5" name="タイトル 1"/>
          <p:cNvSpPr txBox="1">
            <a:spLocks/>
          </p:cNvSpPr>
          <p:nvPr/>
        </p:nvSpPr>
        <p:spPr>
          <a:xfrm>
            <a:off x="457200" y="476672"/>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５　加算を算定する際の注意点</a:t>
            </a:r>
          </a:p>
        </p:txBody>
      </p:sp>
    </p:spTree>
    <p:extLst>
      <p:ext uri="{BB962C8B-B14F-4D97-AF65-F5344CB8AC3E}">
        <p14:creationId xmlns:p14="http://schemas.microsoft.com/office/powerpoint/2010/main" val="1056350538"/>
      </p:ext>
    </p:extLst>
  </p:cSld>
  <p:clrMapOvr>
    <a:masterClrMapping/>
  </p:clrMapOvr>
  <mc:AlternateContent xmlns:mc="http://schemas.openxmlformats.org/markup-compatibility/2006" xmlns:p14="http://schemas.microsoft.com/office/powerpoint/2010/main">
    <mc:Choice Requires="p14">
      <p:transition spd="slow" p14:dur="2000" advTm="51575"/>
    </mc:Choice>
    <mc:Fallback xmlns="">
      <p:transition spd="slow" advTm="51575"/>
    </mc:Fallback>
  </mc:AlternateContent>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lgn="l">
          <a:defRPr kumimoji="1"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10536</TotalTime>
  <Words>7669</Words>
  <Application>Microsoft Office PowerPoint</Application>
  <PresentationFormat>画面に合わせる (4:3)</PresentationFormat>
  <Paragraphs>613</Paragraphs>
  <Slides>31</Slides>
  <Notes>31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9" baseType="lpstr">
      <vt:lpstr>ＭＳ Ｐゴシック</vt:lpstr>
      <vt:lpstr>ＭＳ Ｐゴシック 本文</vt:lpstr>
      <vt:lpstr>游明朝</vt:lpstr>
      <vt:lpstr>Arial</vt:lpstr>
      <vt:lpstr>Calibri</vt:lpstr>
      <vt:lpstr>Century</vt:lpstr>
      <vt:lpstr>1_Office ​​テーマ</vt:lpstr>
      <vt:lpstr>ワークシート</vt:lpstr>
      <vt:lpstr>令和６年度 指定障害福祉サービス事業者等集団指導</vt:lpstr>
      <vt:lpstr>１　情報共有の徹底・適切な対応について</vt:lpstr>
      <vt:lpstr>２　人員基準等の毎月の確認について</vt:lpstr>
      <vt:lpstr>２　人員基準等の毎月の確認について</vt:lpstr>
      <vt:lpstr>３　申請・変更・廃止等の手続について</vt:lpstr>
      <vt:lpstr>３　申請・変更・廃止等の手続について</vt:lpstr>
      <vt:lpstr>３　申請・変更・廃止等の手続について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10　たんの吸引等の登録について</vt:lpstr>
      <vt:lpstr>11　秘密保持等について</vt:lpstr>
      <vt:lpstr>12　業務管理体制の整備について</vt:lpstr>
      <vt:lpstr>PowerPoint プレゼンテーション</vt:lpstr>
      <vt:lpstr>14　情報公表制度について</vt:lpstr>
      <vt:lpstr>PowerPoint プレゼンテーション</vt:lpstr>
      <vt:lpstr>PowerPoint プレゼンテーション</vt:lpstr>
      <vt:lpstr>PowerPoint プレゼンテーション</vt:lpstr>
    </vt:vector>
  </TitlesOfParts>
  <Company>鹿児島市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平成２７年度 指定障害福祉サービス事業者等集団指導</dc:title>
  <dc:creator>鹿児島市</dc:creator>
  <cp:lastModifiedBy>竹之内　真吾</cp:lastModifiedBy>
  <cp:revision>748</cp:revision>
  <cp:lastPrinted>2024-09-02T02:34:44Z</cp:lastPrinted>
  <dcterms:created xsi:type="dcterms:W3CDTF">2015-03-05T02:17:13Z</dcterms:created>
  <dcterms:modified xsi:type="dcterms:W3CDTF">2024-09-05T08:29:49Z</dcterms:modified>
</cp:coreProperties>
</file>